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notesSlides/notesSlide2.xml" ContentType="application/vnd.openxmlformats-officedocument.presentationml.notesSlide+xml"/>
  <Override PartName="/ppt/diagrams/drawing2.xml" ContentType="application/vnd.ms-office.drawingml.diagramDrawing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diagrams/quickStyle2.xml" ContentType="application/vnd.openxmlformats-officedocument.drawingml.diagramStyle+xml"/>
  <Override PartName="/ppt/charts/chart28.xml" ContentType="application/vnd.openxmlformats-officedocument.drawingml.char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charts/chart17.xml" ContentType="application/vnd.openxmlformats-officedocument.drawingml.char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charts/chart13.xml" ContentType="application/vnd.openxmlformats-officedocument.drawingml.chart+xml"/>
  <Override PartName="/ppt/charts/chart24.xml" ContentType="application/vnd.openxmlformats-officedocument.drawingml.char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charts/chart31.xml" ContentType="application/vnd.openxmlformats-officedocument.drawingml.chart+xml"/>
  <Override PartName="/ppt/charts/chart7.xml" ContentType="application/vnd.openxmlformats-officedocument.drawingml.chart+xml"/>
  <Override PartName="/ppt/charts/chart20.xml" ContentType="application/vnd.openxmlformats-officedocument.drawingml.chart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Default Extension="xlsx" ContentType="application/vnd.openxmlformats-officedocument.spreadsheetml.sheet"/>
  <Override PartName="/ppt/charts/chart3.xml" ContentType="application/vnd.openxmlformats-officedocument.drawingml.chart+xml"/>
  <Override PartName="/ppt/notesSlides/notesSlide7.xml" ContentType="application/vnd.openxmlformats-officedocument.presentationml.notes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viewProps.xml" ContentType="application/vnd.openxmlformats-officedocument.presentationml.viewProps+xml"/>
  <Override PartName="/ppt/diagrams/colors4.xml" ContentType="application/vnd.openxmlformats-officedocument.drawingml.diagramColor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Default Extension="png" ContentType="image/png"/>
  <Override PartName="/ppt/notesSlides/notesSlide3.xml" ContentType="application/vnd.openxmlformats-officedocument.presentationml.notesSlide+xml"/>
  <Override PartName="/ppt/diagrams/drawing3.xml" ContentType="application/vnd.ms-office.drawingml.diagramDrawing+xml"/>
  <Default Extension="bin" ContentType="application/vnd.openxmlformats-officedocument.oleObject"/>
  <Override PartName="/ppt/charts/chart29.xml" ContentType="application/vnd.openxmlformats-officedocument.drawingml.chart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diagrams/quickStyle3.xml" ContentType="application/vnd.openxmlformats-officedocument.drawingml.diagramStyle+xml"/>
  <Override PartName="/ppt/charts/chart18.xml" ContentType="application/vnd.openxmlformats-officedocument.drawingml.char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s/slide80.xml" ContentType="application/vnd.openxmlformats-officedocument.presentationml.slide+xml"/>
  <Override PartName="/ppt/slides/slide91.xml" ContentType="application/vnd.openxmlformats-officedocument.presentationml.slide+xml"/>
  <Default Extension="emf" ContentType="image/x-emf"/>
  <Override PartName="/ppt/charts/chart25.xml" ContentType="application/vnd.openxmlformats-officedocument.drawingml.chart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tags/tag1.xml" ContentType="application/vnd.openxmlformats-officedocument.presentationml.tags+xml"/>
  <Override PartName="/ppt/charts/chart14.xml" ContentType="application/vnd.openxmlformats-officedocument.drawingml.chart+xml"/>
  <Override PartName="/ppt/charts/chart32.xml" ContentType="application/vnd.openxmlformats-officedocument.drawingml.char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charts/chart8.xml" ContentType="application/vnd.openxmlformats-officedocument.drawingml.chart+xml"/>
  <Override PartName="/ppt/charts/chart21.xml" ContentType="application/vnd.openxmlformats-officedocument.drawingml.chart+xml"/>
  <Override PartName="/ppt/diagrams/layout2.xml" ContentType="application/vnd.openxmlformats-officedocument.drawingml.diagramLayout+xml"/>
  <Default Extension="vml" ContentType="application/vnd.openxmlformats-officedocument.vmlDrawing"/>
  <Override PartName="/ppt/charts/chart10.xml" ContentType="application/vnd.openxmlformats-officedocument.drawingml.chart+xml"/>
  <Override PartName="/ppt/notesSlides/notesSlide8.xml" ContentType="application/vnd.openxmlformats-officedocument.presentationml.notesSlide+xml"/>
  <Override PartName="/ppt/slides/slide89.xml" ContentType="application/vnd.openxmlformats-officedocument.presentationml.slide+xml"/>
  <Override PartName="/ppt/diagrams/data3.xml" ContentType="application/vnd.openxmlformats-officedocument.drawingml.diagramData+xml"/>
  <Override PartName="/ppt/charts/chart4.xml" ContentType="application/vnd.openxmlformats-officedocument.drawingml.chart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ppt/handoutMasters/handoutMaster1.xml" ContentType="application/vnd.openxmlformats-officedocument.presentationml.handoutMaster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notesSlides/notesSlide4.xml" ContentType="application/vnd.openxmlformats-officedocument.presentationml.notesSlide+xml"/>
  <Override PartName="/ppt/charts/chart2.xml" ContentType="application/vnd.openxmlformats-officedocument.drawingml.chart+xml"/>
  <Override PartName="/ppt/diagrams/drawing4.xml" ContentType="application/vnd.ms-office.drawingml.diagramDrawing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theme/theme3.xml" ContentType="application/vnd.openxmlformats-officedocument.theme+xml"/>
  <Override PartName="/ppt/charts/chart19.xml" ContentType="application/vnd.openxmlformats-officedocument.drawingml.char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tags/tag2.xml" ContentType="application/vnd.openxmlformats-officedocument.presentationml.tags+xml"/>
  <Override PartName="/ppt/charts/chart26.xml" ContentType="application/vnd.openxmlformats-officedocument.drawingml.chart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charts/chart15.xml" ContentType="application/vnd.openxmlformats-officedocument.drawingml.chart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charts/chart9.xml" ContentType="application/vnd.openxmlformats-officedocument.drawingml.chart+xml"/>
  <Override PartName="/ppt/charts/chart11.xml" ContentType="application/vnd.openxmlformats-officedocument.drawingml.chart+xml"/>
  <Override PartName="/ppt/charts/chart22.xml" ContentType="application/vnd.openxmlformats-officedocument.drawingml.chart+xml"/>
  <Override PartName="/ppt/commentAuthors.xml" ContentType="application/vnd.openxmlformats-officedocument.presentationml.commentAuthors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slides/slide79.xml" ContentType="application/vnd.openxmlformats-officedocument.presentationml.slide+xml"/>
  <Override PartName="/ppt/charts/chart5.xml" ContentType="application/vnd.openxmlformats-officedocument.drawingml.chart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charts/chart1.xml" ContentType="application/vnd.openxmlformats-officedocument.drawingml.chart+xml"/>
  <Override PartName="/ppt/notesSlides/notesSlide5.xml" ContentType="application/vnd.openxmlformats-officedocument.presentationml.notes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notesSlides/notesSlide1.xml" ContentType="application/vnd.openxmlformats-officedocument.presentationml.notesSlide+xml"/>
  <Override PartName="/ppt/diagrams/colors2.xml" ContentType="application/vnd.openxmlformats-officedocument.drawingml.diagramColor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diagrams/drawing1.xml" ContentType="application/vnd.ms-office.drawingml.diagramDrawing+xml"/>
  <Override PartName="/ppt/drawings/drawing1.xml" ContentType="application/vnd.openxmlformats-officedocument.drawingml.chartshapes+xml"/>
  <Override PartName="/ppt/charts/chart27.xml" ContentType="application/vnd.openxmlformats-officedocument.drawingml.chart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Default Extension="jpeg" ContentType="image/jpeg"/>
  <Override PartName="/ppt/diagrams/quickStyle1.xml" ContentType="application/vnd.openxmlformats-officedocument.drawingml.diagramStyle+xml"/>
  <Override PartName="/ppt/charts/chart16.xml" ContentType="application/vnd.openxmlformats-officedocument.drawingml.chart+xml"/>
  <Override PartName="/ppt/tags/tag3.xml" ContentType="application/vnd.openxmlformats-officedocument.presentationml.tags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charts/chart23.xml" ContentType="application/vnd.openxmlformats-officedocument.drawingml.chart+xml"/>
  <Override PartName="/ppt/slides/slide20.xml" ContentType="application/vnd.openxmlformats-officedocument.presentationml.slide+xml"/>
  <Override PartName="/ppt/charts/chart12.xml" ContentType="application/vnd.openxmlformats-officedocument.drawingml.chart+xml"/>
  <Override PartName="/ppt/diagrams/layout4.xml" ContentType="application/vnd.openxmlformats-officedocument.drawingml.diagramLayout+xml"/>
  <Override PartName="/ppt/charts/chart30.xml" ContentType="application/vnd.openxmlformats-officedocument.drawingml.chart+xml"/>
  <Override PartName="/ppt/charts/chart6.xml" ContentType="application/vnd.openxmlformats-officedocument.drawingml.char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814" r:id="rId1"/>
  </p:sldMasterIdLst>
  <p:notesMasterIdLst>
    <p:notesMasterId r:id="rId93"/>
  </p:notesMasterIdLst>
  <p:handoutMasterIdLst>
    <p:handoutMasterId r:id="rId94"/>
  </p:handoutMasterIdLst>
  <p:sldIdLst>
    <p:sldId id="256" r:id="rId2"/>
    <p:sldId id="353" r:id="rId3"/>
    <p:sldId id="258" r:id="rId4"/>
    <p:sldId id="354" r:id="rId5"/>
    <p:sldId id="349" r:id="rId6"/>
    <p:sldId id="369" r:id="rId7"/>
    <p:sldId id="317" r:id="rId8"/>
    <p:sldId id="350" r:id="rId9"/>
    <p:sldId id="356" r:id="rId10"/>
    <p:sldId id="357" r:id="rId11"/>
    <p:sldId id="358" r:id="rId12"/>
    <p:sldId id="359" r:id="rId13"/>
    <p:sldId id="278" r:id="rId14"/>
    <p:sldId id="259" r:id="rId15"/>
    <p:sldId id="367" r:id="rId16"/>
    <p:sldId id="299" r:id="rId17"/>
    <p:sldId id="262" r:id="rId18"/>
    <p:sldId id="351" r:id="rId19"/>
    <p:sldId id="283" r:id="rId20"/>
    <p:sldId id="377" r:id="rId21"/>
    <p:sldId id="352" r:id="rId22"/>
    <p:sldId id="383" r:id="rId23"/>
    <p:sldId id="382" r:id="rId24"/>
    <p:sldId id="284" r:id="rId25"/>
    <p:sldId id="384" r:id="rId26"/>
    <p:sldId id="385" r:id="rId27"/>
    <p:sldId id="386" r:id="rId28"/>
    <p:sldId id="387" r:id="rId29"/>
    <p:sldId id="266" r:id="rId30"/>
    <p:sldId id="304" r:id="rId31"/>
    <p:sldId id="388" r:id="rId32"/>
    <p:sldId id="389" r:id="rId33"/>
    <p:sldId id="390" r:id="rId34"/>
    <p:sldId id="287" r:id="rId35"/>
    <p:sldId id="301" r:id="rId36"/>
    <p:sldId id="302" r:id="rId37"/>
    <p:sldId id="379" r:id="rId38"/>
    <p:sldId id="380" r:id="rId39"/>
    <p:sldId id="381" r:id="rId40"/>
    <p:sldId id="363" r:id="rId41"/>
    <p:sldId id="364" r:id="rId42"/>
    <p:sldId id="324" r:id="rId43"/>
    <p:sldId id="365" r:id="rId44"/>
    <p:sldId id="362" r:id="rId45"/>
    <p:sldId id="366" r:id="rId46"/>
    <p:sldId id="323" r:id="rId47"/>
    <p:sldId id="322" r:id="rId48"/>
    <p:sldId id="347" r:id="rId49"/>
    <p:sldId id="396" r:id="rId50"/>
    <p:sldId id="397" r:id="rId51"/>
    <p:sldId id="342" r:id="rId52"/>
    <p:sldId id="395" r:id="rId53"/>
    <p:sldId id="399" r:id="rId54"/>
    <p:sldId id="398" r:id="rId55"/>
    <p:sldId id="340" r:id="rId56"/>
    <p:sldId id="400" r:id="rId57"/>
    <p:sldId id="401" r:id="rId58"/>
    <p:sldId id="309" r:id="rId59"/>
    <p:sldId id="403" r:id="rId60"/>
    <p:sldId id="337" r:id="rId61"/>
    <p:sldId id="394" r:id="rId62"/>
    <p:sldId id="332" r:id="rId63"/>
    <p:sldId id="404" r:id="rId64"/>
    <p:sldId id="405" r:id="rId65"/>
    <p:sldId id="406" r:id="rId66"/>
    <p:sldId id="328" r:id="rId67"/>
    <p:sldId id="408" r:id="rId68"/>
    <p:sldId id="409" r:id="rId69"/>
    <p:sldId id="410" r:id="rId70"/>
    <p:sldId id="411" r:id="rId71"/>
    <p:sldId id="412" r:id="rId72"/>
    <p:sldId id="335" r:id="rId73"/>
    <p:sldId id="413" r:id="rId74"/>
    <p:sldId id="345" r:id="rId75"/>
    <p:sldId id="330" r:id="rId76"/>
    <p:sldId id="414" r:id="rId77"/>
    <p:sldId id="333" r:id="rId78"/>
    <p:sldId id="391" r:id="rId79"/>
    <p:sldId id="392" r:id="rId80"/>
    <p:sldId id="415" r:id="rId81"/>
    <p:sldId id="416" r:id="rId82"/>
    <p:sldId id="417" r:id="rId83"/>
    <p:sldId id="418" r:id="rId84"/>
    <p:sldId id="419" r:id="rId85"/>
    <p:sldId id="393" r:id="rId86"/>
    <p:sldId id="378" r:id="rId87"/>
    <p:sldId id="420" r:id="rId88"/>
    <p:sldId id="290" r:id="rId89"/>
    <p:sldId id="268" r:id="rId90"/>
    <p:sldId id="348" r:id="rId91"/>
    <p:sldId id="314" r:id="rId92"/>
  </p:sldIdLst>
  <p:sldSz cx="9906000" cy="6858000" type="A4"/>
  <p:notesSz cx="9928225" cy="6797675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rgbClr val="FFFFFF"/>
        </a:solidFill>
        <a:latin typeface="Times New Roman" pitchFamily="18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rgbClr val="FFFFFF"/>
        </a:solidFill>
        <a:latin typeface="Times New Roman" pitchFamily="18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rgbClr val="FFFFFF"/>
        </a:solidFill>
        <a:latin typeface="Times New Roman" pitchFamily="18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rgbClr val="FFFFFF"/>
        </a:solidFill>
        <a:latin typeface="Times New Roman" pitchFamily="18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rgbClr val="FFFFFF"/>
        </a:solidFill>
        <a:latin typeface="Times New Roman" pitchFamily="18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rgbClr val="FFFFFF"/>
        </a:solidFill>
        <a:latin typeface="Times New Roman" pitchFamily="18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rgbClr val="FFFFFF"/>
        </a:solidFill>
        <a:latin typeface="Times New Roman" pitchFamily="18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rgbClr val="FFFFFF"/>
        </a:solidFill>
        <a:latin typeface="Times New Roman" pitchFamily="18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rgbClr val="FFFFFF"/>
        </a:solidFill>
        <a:latin typeface="Times New Roman" pitchFamily="18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296">
          <p15:clr>
            <a:srgbClr val="A4A3A4"/>
          </p15:clr>
        </p15:guide>
        <p15:guide id="2" pos="3143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141">
          <p15:clr>
            <a:srgbClr val="A4A3A4"/>
          </p15:clr>
        </p15:guide>
        <p15:guide id="2" pos="3127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Cherina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00FF00"/>
    <a:srgbClr val="00CC00"/>
    <a:srgbClr val="FF9900"/>
    <a:srgbClr val="663300"/>
    <a:srgbClr val="F10FD6"/>
    <a:srgbClr val="F666AE"/>
    <a:srgbClr val="F99DCB"/>
    <a:srgbClr val="B88C00"/>
    <a:srgbClr val="7593D5"/>
    <a:srgbClr val="FFFFF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37CE84F3-28C3-443E-9E96-99CF82512B78}" styleName="Темный стиль 1 - акцент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083" autoAdjust="0"/>
    <p:restoredTop sz="96237" autoAdjust="0"/>
  </p:normalViewPr>
  <p:slideViewPr>
    <p:cSldViewPr snapToGrid="0">
      <p:cViewPr>
        <p:scale>
          <a:sx n="100" d="100"/>
          <a:sy n="100" d="100"/>
        </p:scale>
        <p:origin x="-1560" y="-264"/>
      </p:cViewPr>
      <p:guideLst>
        <p:guide orient="horz" pos="2296"/>
        <p:guide pos="3143"/>
      </p:guideLst>
    </p:cSldViewPr>
  </p:slideViewPr>
  <p:outlineViewPr>
    <p:cViewPr>
      <p:scale>
        <a:sx n="33" d="100"/>
        <a:sy n="33" d="100"/>
      </p:scale>
      <p:origin x="0" y="1459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82" d="100"/>
          <a:sy n="82" d="100"/>
        </p:scale>
        <p:origin x="-2016" y="-90"/>
      </p:cViewPr>
      <p:guideLst>
        <p:guide orient="horz" pos="2141"/>
        <p:guide pos="3127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97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commentAuthors" Target="commentAuthor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notesMaster" Target="notesMasters/notesMaster1.xml"/><Relationship Id="rId98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handoutMaster" Target="handoutMasters/handoutMaster1.xml"/><Relationship Id="rId9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0.xlsx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1.xlsx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2.xlsx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3.xlsx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4.xlsx"/></Relationships>
</file>

<file path=ppt/charts/_rels/chart1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5.xlsx"/></Relationships>
</file>

<file path=ppt/charts/_rels/chart1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6.xlsx"/></Relationships>
</file>

<file path=ppt/charts/_rels/chart1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7.xlsx"/></Relationships>
</file>

<file path=ppt/charts/_rels/chart18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_____Microsoft_Office_Excel18.xlsx"/></Relationships>
</file>

<file path=ppt/charts/_rels/chart1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9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.xlsx"/></Relationships>
</file>

<file path=ppt/charts/_rels/chart2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0.xlsx"/></Relationships>
</file>

<file path=ppt/charts/_rels/chart2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Nelubina\Pictures\&#1073;&#1102;&#1076;&#1078;&#1077;&#1090;%202024\&#1056;&#1072;&#1073;&#1086;&#1095;&#1080;&#1077;%20&#1084;&#1072;&#1090;&#1077;&#1088;&#1080;&#1072;&#1083;&#1099;%20&#1085;&#1072;%2010.11.2023.xlsx" TargetMode="External"/></Relationships>
</file>

<file path=ppt/charts/_rels/chart2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1.xlsx"/></Relationships>
</file>

<file path=ppt/charts/_rels/chart2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2.xlsx"/></Relationships>
</file>

<file path=ppt/charts/_rels/chart2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3.xlsx"/></Relationships>
</file>

<file path=ppt/charts/_rels/chart2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4.xlsx"/></Relationships>
</file>

<file path=ppt/charts/_rels/chart2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5.xlsx"/></Relationships>
</file>

<file path=ppt/charts/_rels/chart2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6.xlsx"/></Relationships>
</file>

<file path=ppt/charts/_rels/chart2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7.xlsx"/></Relationships>
</file>

<file path=ppt/charts/_rels/chart2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8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3.xlsx"/></Relationships>
</file>

<file path=ppt/charts/_rels/chart3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9.xlsx"/></Relationships>
</file>

<file path=ppt/charts/_rels/chart3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30.xlsx"/></Relationships>
</file>

<file path=ppt/charts/_rels/chart3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31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6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7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8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9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view3D>
      <c:rotX val="90"/>
      <c:rotY val="80"/>
      <c:rAngAx val="1"/>
    </c:view3D>
    <c:plotArea>
      <c:layout>
        <c:manualLayout>
          <c:layoutTarget val="inner"/>
          <c:xMode val="edge"/>
          <c:yMode val="edge"/>
          <c:x val="0.16875192694715407"/>
          <c:y val="0"/>
          <c:w val="0.66327422964589411"/>
          <c:h val="0.9091420239136776"/>
        </c:manualLayout>
      </c:layout>
      <c:bar3DChart>
        <c:barDir val="bar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Налоговые доходы</c:v>
                </c:pt>
              </c:strCache>
            </c:strRef>
          </c:tx>
          <c:spPr>
            <a:solidFill>
              <a:srgbClr val="00CC00"/>
            </a:solidFill>
          </c:spPr>
          <c:dLbls>
            <c:dLbl>
              <c:idx val="0"/>
              <c:layout>
                <c:manualLayout>
                  <c:x val="-0.124234184803325"/>
                  <c:y val="-2.7777777777777891E-2"/>
                </c:manualLayout>
              </c:layout>
              <c:showVal val="1"/>
            </c:dLbl>
            <c:dLbl>
              <c:idx val="1"/>
              <c:layout>
                <c:manualLayout>
                  <c:x val="-8.6545195791495472E-2"/>
                  <c:y val="-2.5926071741032328E-2"/>
                </c:manualLayout>
              </c:layout>
              <c:showVal val="1"/>
            </c:dLbl>
            <c:dLbl>
              <c:idx val="2"/>
              <c:layout>
                <c:manualLayout>
                  <c:x val="-0.11446285551740858"/>
                  <c:y val="-1.8518518518518552E-2"/>
                </c:manualLayout>
              </c:layout>
              <c:showVal val="1"/>
            </c:dLbl>
            <c:dLbl>
              <c:idx val="3"/>
              <c:layout>
                <c:manualLayout>
                  <c:x val="-0.10887930158973011"/>
                  <c:y val="-2.5925925925925995E-2"/>
                </c:manualLayout>
              </c:layout>
              <c:showVal val="1"/>
            </c:dLbl>
            <c:dLbl>
              <c:idx val="4"/>
              <c:layout>
                <c:manualLayout>
                  <c:x val="-9.6316305252453743E-2"/>
                  <c:y val="-7.4074074074074094E-3"/>
                </c:manualLayout>
              </c:layout>
              <c:showVal val="1"/>
            </c:dLbl>
            <c:dLbl>
              <c:idx val="5"/>
              <c:layout>
                <c:manualLayout>
                  <c:x val="-0.10050397069821262"/>
                  <c:y val="-1.2962962962962963E-2"/>
                </c:manualLayout>
              </c:layout>
              <c:showVal val="1"/>
            </c:dLbl>
            <c:dLbl>
              <c:idx val="6"/>
              <c:layout>
                <c:manualLayout>
                  <c:x val="-0.10189985918013204"/>
                  <c:y val="-1.1111111111111125E-2"/>
                </c:manualLayout>
              </c:layout>
              <c:showVal val="1"/>
            </c:dLbl>
            <c:txPr>
              <a:bodyPr/>
              <a:lstStyle/>
              <a:p>
                <a:pPr>
                  <a:defRPr b="1">
                    <a:solidFill>
                      <a:srgbClr val="000000"/>
                    </a:solidFill>
                    <a:latin typeface="Liberation Serif" pitchFamily="18" charset="0"/>
                    <a:ea typeface="Liberation Serif" pitchFamily="18" charset="0"/>
                    <a:cs typeface="Liberation Serif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Лист1!$A$2:$A$6</c:f>
              <c:strCache>
                <c:ptCount val="5"/>
                <c:pt idx="0">
                  <c:v>2022 (факт)</c:v>
                </c:pt>
                <c:pt idx="1">
                  <c:v>2023 (ожидаемое)</c:v>
                </c:pt>
                <c:pt idx="2">
                  <c:v>2024 (план)</c:v>
                </c:pt>
                <c:pt idx="3">
                  <c:v>2025 (план)</c:v>
                </c:pt>
                <c:pt idx="4">
                  <c:v>2026 (план)</c:v>
                </c:pt>
              </c:strCache>
            </c:strRef>
          </c:cat>
          <c:val>
            <c:numRef>
              <c:f>Лист1!$B$2:$B$6</c:f>
              <c:numCache>
                <c:formatCode>_-* #,##0\ _₽_-;\-* #,##0\ _₽_-;_-* "-"??\ _₽_-;_-@_-</c:formatCode>
                <c:ptCount val="5"/>
                <c:pt idx="0">
                  <c:v>1327537.2125899999</c:v>
                </c:pt>
                <c:pt idx="1">
                  <c:v>1567611.76</c:v>
                </c:pt>
                <c:pt idx="2">
                  <c:v>1833798.36</c:v>
                </c:pt>
                <c:pt idx="3">
                  <c:v>2052728.44</c:v>
                </c:pt>
                <c:pt idx="4">
                  <c:v>2306579.44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Неналоговые доходы</c:v>
                </c:pt>
              </c:strCache>
            </c:strRef>
          </c:tx>
          <c:spPr>
            <a:solidFill>
              <a:srgbClr val="FF0000"/>
            </a:solidFill>
          </c:spPr>
          <c:dLbls>
            <c:dLbl>
              <c:idx val="0"/>
              <c:layout>
                <c:manualLayout>
                  <c:x val="-1.5117979216403862E-2"/>
                  <c:y val="-4.6296296296296294E-2"/>
                </c:manualLayout>
              </c:layout>
              <c:showVal val="1"/>
            </c:dLbl>
            <c:dLbl>
              <c:idx val="1"/>
              <c:layout>
                <c:manualLayout>
                  <c:x val="-3.4445184772115153E-2"/>
                  <c:y val="-4.0740740740740675E-2"/>
                </c:manualLayout>
              </c:layout>
              <c:showVal val="1"/>
            </c:dLbl>
            <c:dLbl>
              <c:idx val="2"/>
              <c:layout>
                <c:manualLayout>
                  <c:x val="-2.4609299797319517E-2"/>
                  <c:y val="-5.185185185185185E-2"/>
                </c:manualLayout>
              </c:layout>
              <c:showVal val="1"/>
            </c:dLbl>
            <c:dLbl>
              <c:idx val="3"/>
              <c:layout>
                <c:manualLayout>
                  <c:x val="-2.0529285105717096E-2"/>
                  <c:y val="-4.4444444444444446E-2"/>
                </c:manualLayout>
              </c:layout>
              <c:showVal val="1"/>
            </c:dLbl>
            <c:dLbl>
              <c:idx val="4"/>
              <c:layout>
                <c:manualLayout>
                  <c:x val="-2.194671740189787E-2"/>
                  <c:y val="-4.629629629629628E-2"/>
                </c:manualLayout>
              </c:layout>
              <c:showVal val="1"/>
            </c:dLbl>
            <c:dLbl>
              <c:idx val="5"/>
              <c:layout>
                <c:manualLayout>
                  <c:x val="0"/>
                  <c:y val="-9.2592592592593177E-3"/>
                </c:manualLayout>
              </c:layout>
              <c:showVal val="1"/>
            </c:dLbl>
            <c:dLbl>
              <c:idx val="6"/>
              <c:layout>
                <c:manualLayout>
                  <c:x val="0"/>
                  <c:y val="-7.4074074074074094E-3"/>
                </c:manualLayout>
              </c:layout>
              <c:showVal val="1"/>
            </c:dLbl>
            <c:txPr>
              <a:bodyPr/>
              <a:lstStyle/>
              <a:p>
                <a:pPr>
                  <a:defRPr b="1">
                    <a:solidFill>
                      <a:srgbClr val="000000"/>
                    </a:solidFill>
                    <a:latin typeface="Liberation Serif" pitchFamily="18" charset="0"/>
                    <a:ea typeface="Liberation Serif" pitchFamily="18" charset="0"/>
                    <a:cs typeface="Liberation Serif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Лист1!$A$2:$A$6</c:f>
              <c:strCache>
                <c:ptCount val="5"/>
                <c:pt idx="0">
                  <c:v>2022 (факт)</c:v>
                </c:pt>
                <c:pt idx="1">
                  <c:v>2023 (ожидаемое)</c:v>
                </c:pt>
                <c:pt idx="2">
                  <c:v>2024 (план)</c:v>
                </c:pt>
                <c:pt idx="3">
                  <c:v>2025 (план)</c:v>
                </c:pt>
                <c:pt idx="4">
                  <c:v>2026 (план)</c:v>
                </c:pt>
              </c:strCache>
            </c:strRef>
          </c:cat>
          <c:val>
            <c:numRef>
              <c:f>Лист1!$C$2:$C$6</c:f>
              <c:numCache>
                <c:formatCode>_-* #,##0\ _₽_-;\-* #,##0\ _₽_-;_-* "-"??\ _₽_-;_-@_-</c:formatCode>
                <c:ptCount val="5"/>
                <c:pt idx="0">
                  <c:v>116811.05353</c:v>
                </c:pt>
                <c:pt idx="1">
                  <c:v>175919.19</c:v>
                </c:pt>
                <c:pt idx="2">
                  <c:v>172126.01</c:v>
                </c:pt>
                <c:pt idx="3">
                  <c:v>129840.3</c:v>
                </c:pt>
                <c:pt idx="4">
                  <c:v>127060.63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Безвозмездные поступления</c:v>
                </c:pt>
              </c:strCache>
            </c:strRef>
          </c:tx>
          <c:spPr>
            <a:solidFill>
              <a:srgbClr val="FFFF00"/>
            </a:solidFill>
          </c:spPr>
          <c:dLbls>
            <c:dLbl>
              <c:idx val="0"/>
              <c:layout>
                <c:manualLayout>
                  <c:x val="-0.11306696703548899"/>
                  <c:y val="-1.8518518518518552E-2"/>
                </c:manualLayout>
              </c:layout>
              <c:showVal val="1"/>
            </c:dLbl>
            <c:dLbl>
              <c:idx val="1"/>
              <c:layout>
                <c:manualLayout>
                  <c:x val="-0.11865052096316758"/>
                  <c:y val="-2.2222368037328681E-2"/>
                </c:manualLayout>
              </c:layout>
              <c:showVal val="1"/>
            </c:dLbl>
            <c:dLbl>
              <c:idx val="2"/>
              <c:layout>
                <c:manualLayout>
                  <c:x val="-0.12004640944508721"/>
                  <c:y val="-1.8518518518518552E-2"/>
                </c:manualLayout>
              </c:layout>
              <c:showVal val="1"/>
            </c:dLbl>
            <c:dLbl>
              <c:idx val="3"/>
              <c:layout>
                <c:manualLayout>
                  <c:x val="-0.12562996337276552"/>
                  <c:y val="-2.2222222222222251E-2"/>
                </c:manualLayout>
              </c:layout>
              <c:showVal val="1"/>
            </c:dLbl>
            <c:dLbl>
              <c:idx val="4"/>
              <c:layout>
                <c:manualLayout>
                  <c:x val="-0.10189985918013204"/>
                  <c:y val="-9.2592592592593177E-3"/>
                </c:manualLayout>
              </c:layout>
              <c:showVal val="1"/>
            </c:dLbl>
            <c:dLbl>
              <c:idx val="5"/>
              <c:layout>
                <c:manualLayout>
                  <c:x val="-7.5377978023659212E-2"/>
                  <c:y val="-1.6666666666666701E-2"/>
                </c:manualLayout>
              </c:layout>
              <c:showVal val="1"/>
            </c:dLbl>
            <c:dLbl>
              <c:idx val="6"/>
              <c:layout>
                <c:manualLayout>
                  <c:x val="-9.2128639806694709E-2"/>
                  <c:y val="-1.6666666666666701E-2"/>
                </c:manualLayout>
              </c:layout>
              <c:showVal val="1"/>
            </c:dLbl>
            <c:txPr>
              <a:bodyPr/>
              <a:lstStyle/>
              <a:p>
                <a:pPr>
                  <a:defRPr b="1">
                    <a:solidFill>
                      <a:srgbClr val="000000"/>
                    </a:solidFill>
                    <a:latin typeface="Liberation Serif" pitchFamily="18" charset="0"/>
                    <a:ea typeface="Liberation Serif" pitchFamily="18" charset="0"/>
                    <a:cs typeface="Liberation Serif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Лист1!$A$2:$A$6</c:f>
              <c:strCache>
                <c:ptCount val="5"/>
                <c:pt idx="0">
                  <c:v>2022 (факт)</c:v>
                </c:pt>
                <c:pt idx="1">
                  <c:v>2023 (ожидаемое)</c:v>
                </c:pt>
                <c:pt idx="2">
                  <c:v>2024 (план)</c:v>
                </c:pt>
                <c:pt idx="3">
                  <c:v>2025 (план)</c:v>
                </c:pt>
                <c:pt idx="4">
                  <c:v>2026 (план)</c:v>
                </c:pt>
              </c:strCache>
            </c:strRef>
          </c:cat>
          <c:val>
            <c:numRef>
              <c:f>Лист1!$D$2:$D$6</c:f>
              <c:numCache>
                <c:formatCode>_-* #,##0\ _₽_-;\-* #,##0\ _₽_-;_-* "-"??\ _₽_-;_-@_-</c:formatCode>
                <c:ptCount val="5"/>
                <c:pt idx="0">
                  <c:v>2890064.6473699999</c:v>
                </c:pt>
                <c:pt idx="1">
                  <c:v>3538011.85</c:v>
                </c:pt>
                <c:pt idx="2">
                  <c:v>3125543.3</c:v>
                </c:pt>
                <c:pt idx="3">
                  <c:v>2932194.2</c:v>
                </c:pt>
                <c:pt idx="4">
                  <c:v>2785615</c:v>
                </c:pt>
              </c:numCache>
            </c:numRef>
          </c:val>
        </c:ser>
        <c:shape val="cylinder"/>
        <c:axId val="111354624"/>
        <c:axId val="111356160"/>
        <c:axId val="0"/>
      </c:bar3DChart>
      <c:catAx>
        <c:axId val="111354624"/>
        <c:scaling>
          <c:orientation val="minMax"/>
        </c:scaling>
        <c:axPos val="l"/>
        <c:tickLblPos val="nextTo"/>
        <c:txPr>
          <a:bodyPr rot="-2340000"/>
          <a:lstStyle/>
          <a:p>
            <a:pPr>
              <a:defRPr sz="1600">
                <a:solidFill>
                  <a:srgbClr val="000000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defRPr>
            </a:pPr>
            <a:endParaRPr lang="ru-RU"/>
          </a:p>
        </c:txPr>
        <c:crossAx val="111356160"/>
        <c:crosses val="autoZero"/>
        <c:auto val="1"/>
        <c:lblAlgn val="ctr"/>
        <c:lblOffset val="100"/>
      </c:catAx>
      <c:valAx>
        <c:axId val="111356160"/>
        <c:scaling>
          <c:orientation val="minMax"/>
          <c:max val="2500000"/>
          <c:min val="0"/>
        </c:scaling>
        <c:axPos val="b"/>
        <c:majorGridlines/>
        <c:numFmt formatCode="_-* #,##0\ _₽_-;\-* #,##0\ _₽_-;_-* &quot;-&quot;??\ _₽_-;_-@_-" sourceLinked="1"/>
        <c:tickLblPos val="nextTo"/>
        <c:txPr>
          <a:bodyPr/>
          <a:lstStyle/>
          <a:p>
            <a:pPr>
              <a:defRPr sz="1600">
                <a:solidFill>
                  <a:srgbClr val="000000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defRPr>
            </a:pPr>
            <a:endParaRPr lang="ru-RU"/>
          </a:p>
        </c:txPr>
        <c:crossAx val="111354624"/>
        <c:crosses val="autoZero"/>
        <c:crossBetween val="between"/>
        <c:majorUnit val="500000"/>
      </c:valAx>
      <c:spPr>
        <a:scene3d>
          <a:camera prst="orthographicFront"/>
          <a:lightRig rig="threePt" dir="t"/>
        </a:scene3d>
        <a:sp3d>
          <a:bevelB h="6350"/>
        </a:sp3d>
      </c:spPr>
    </c:plotArea>
    <c:legend>
      <c:legendPos val="r"/>
      <c:layout>
        <c:manualLayout>
          <c:xMode val="edge"/>
          <c:yMode val="edge"/>
          <c:x val="0.81257904609122322"/>
          <c:y val="0.29517891513560923"/>
          <c:w val="0.18742095390877681"/>
          <c:h val="0.37260513269174689"/>
        </c:manualLayout>
      </c:layout>
      <c:txPr>
        <a:bodyPr/>
        <a:lstStyle/>
        <a:p>
          <a:pPr>
            <a:defRPr>
              <a:solidFill>
                <a:srgbClr val="000000"/>
              </a:solidFill>
              <a:latin typeface="Liberation Serif" pitchFamily="18" charset="0"/>
              <a:ea typeface="Liberation Serif" pitchFamily="18" charset="0"/>
              <a:cs typeface="Liberation Serif" pitchFamily="18" charset="0"/>
            </a:defRPr>
          </a:pPr>
          <a:endParaRPr lang="ru-RU"/>
        </a:p>
      </c:txPr>
    </c:legend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view3D>
      <c:rotY val="60"/>
      <c:perspective val="30"/>
    </c:view3D>
    <c:plotArea>
      <c:layout>
        <c:manualLayout>
          <c:layoutTarget val="inner"/>
          <c:xMode val="edge"/>
          <c:yMode val="edge"/>
          <c:x val="5.1212259657225333E-2"/>
          <c:y val="6.1931045027138622E-2"/>
          <c:w val="0.94878774034277469"/>
          <c:h val="0.90291262135922257"/>
        </c:manualLayout>
      </c:layout>
      <c:bar3DChart>
        <c:barDir val="col"/>
        <c:grouping val="standard"/>
        <c:ser>
          <c:idx val="0"/>
          <c:order val="0"/>
          <c:tx>
            <c:strRef>
              <c:f>Лист1!$B$1</c:f>
              <c:strCache>
                <c:ptCount val="1"/>
                <c:pt idx="0">
                  <c:v>2022 год</c:v>
                </c:pt>
              </c:strCache>
            </c:strRef>
          </c:tx>
          <c:spPr>
            <a:solidFill>
              <a:srgbClr val="FFC000"/>
            </a:solidFill>
          </c:spPr>
          <c:dLbls>
            <c:dLbl>
              <c:idx val="0"/>
              <c:layout>
                <c:manualLayout>
                  <c:x val="-6.3723878193038389E-2"/>
                  <c:y val="-2.8650423015685569E-2"/>
                </c:manualLayout>
              </c:layout>
              <c:showVal val="1"/>
              <c:showSerName val="1"/>
            </c:dLbl>
            <c:txPr>
              <a:bodyPr/>
              <a:lstStyle/>
              <a:p>
                <a:pPr>
                  <a:defRPr sz="1400" b="1">
                    <a:solidFill>
                      <a:srgbClr val="000000"/>
                    </a:solidFill>
                    <a:latin typeface="Liberation Serif" pitchFamily="18" charset="0"/>
                    <a:ea typeface="Liberation Serif" pitchFamily="18" charset="0"/>
                    <a:cs typeface="Liberation Serif" pitchFamily="18" charset="0"/>
                  </a:defRPr>
                </a:pPr>
                <a:endParaRPr lang="ru-RU"/>
              </a:p>
            </c:txPr>
            <c:showVal val="1"/>
            <c:showSerName val="1"/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Лист1!$B$2</c:f>
              <c:numCache>
                <c:formatCode>_-* #,##0\ _₽_-;\-* #,##0\ _₽_-;_-* "-"??\ _₽_-;_-@_-</c:formatCode>
                <c:ptCount val="1"/>
                <c:pt idx="0">
                  <c:v>13952.380999999999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2023 год</c:v>
                </c:pt>
              </c:strCache>
            </c:strRef>
          </c:tx>
          <c:spPr>
            <a:solidFill>
              <a:srgbClr val="663300"/>
            </a:solidFill>
          </c:spPr>
          <c:dLbls>
            <c:dLbl>
              <c:idx val="0"/>
              <c:layout>
                <c:manualLayout>
                  <c:x val="-3.2519524407440083E-2"/>
                  <c:y val="-1.9417378241377608E-2"/>
                </c:manualLayout>
              </c:layout>
              <c:showVal val="1"/>
              <c:showSerName val="1"/>
            </c:dLbl>
            <c:txPr>
              <a:bodyPr/>
              <a:lstStyle/>
              <a:p>
                <a:pPr>
                  <a:defRPr sz="1400" b="1">
                    <a:solidFill>
                      <a:srgbClr val="000000"/>
                    </a:solidFill>
                    <a:latin typeface="Liberation Serif" pitchFamily="18" charset="0"/>
                    <a:ea typeface="Liberation Serif" pitchFamily="18" charset="0"/>
                    <a:cs typeface="Liberation Serif" pitchFamily="18" charset="0"/>
                  </a:defRPr>
                </a:pPr>
                <a:endParaRPr lang="ru-RU"/>
              </a:p>
            </c:txPr>
            <c:showVal val="1"/>
            <c:showSerName val="1"/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Лист1!$C$2</c:f>
              <c:numCache>
                <c:formatCode>_-* #,##0\ _₽_-;\-* #,##0\ _₽_-;_-* "-"??\ _₽_-;_-@_-</c:formatCode>
                <c:ptCount val="1"/>
                <c:pt idx="0">
                  <c:v>17681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2024 год</c:v>
                </c:pt>
              </c:strCache>
            </c:strRef>
          </c:tx>
          <c:spPr>
            <a:solidFill>
              <a:srgbClr val="00CC00"/>
            </a:solidFill>
          </c:spPr>
          <c:dLbls>
            <c:dLbl>
              <c:idx val="0"/>
              <c:layout>
                <c:manualLayout>
                  <c:x val="-1.4699242305020638E-2"/>
                  <c:y val="-5.5444545195380904E-3"/>
                </c:manualLayout>
              </c:layout>
              <c:showVal val="1"/>
              <c:showSerName val="1"/>
            </c:dLbl>
            <c:txPr>
              <a:bodyPr/>
              <a:lstStyle/>
              <a:p>
                <a:pPr>
                  <a:defRPr sz="1400" b="1">
                    <a:solidFill>
                      <a:srgbClr val="000000"/>
                    </a:solidFill>
                    <a:latin typeface="Liberation Serif" pitchFamily="18" charset="0"/>
                    <a:ea typeface="Liberation Serif" pitchFamily="18" charset="0"/>
                    <a:cs typeface="Liberation Serif" pitchFamily="18" charset="0"/>
                  </a:defRPr>
                </a:pPr>
                <a:endParaRPr lang="ru-RU"/>
              </a:p>
            </c:txPr>
            <c:showVal val="1"/>
            <c:showSerName val="1"/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Лист1!$D$2</c:f>
              <c:numCache>
                <c:formatCode>_-* #,##0\ _₽_-;\-* #,##0\ _₽_-;_-* "-"??\ _₽_-;_-@_-</c:formatCode>
                <c:ptCount val="1"/>
                <c:pt idx="0">
                  <c:v>18495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2025 год</c:v>
                </c:pt>
              </c:strCache>
            </c:strRef>
          </c:tx>
          <c:spPr>
            <a:solidFill>
              <a:srgbClr val="FF0000"/>
            </a:solidFill>
          </c:spPr>
          <c:dLbls>
            <c:dLbl>
              <c:idx val="0"/>
              <c:layout>
                <c:manualLayout>
                  <c:x val="3.8277521575687645E-2"/>
                  <c:y val="0"/>
                </c:manualLayout>
              </c:layout>
              <c:showVal val="1"/>
              <c:showSerName val="1"/>
            </c:dLbl>
            <c:txPr>
              <a:bodyPr/>
              <a:lstStyle/>
              <a:p>
                <a:pPr>
                  <a:defRPr sz="1400" b="1">
                    <a:solidFill>
                      <a:srgbClr val="000000"/>
                    </a:solidFill>
                    <a:latin typeface="Liberation Serif" pitchFamily="18" charset="0"/>
                    <a:ea typeface="Liberation Serif" pitchFamily="18" charset="0"/>
                    <a:cs typeface="Liberation Serif" pitchFamily="18" charset="0"/>
                  </a:defRPr>
                </a:pPr>
                <a:endParaRPr lang="ru-RU"/>
              </a:p>
            </c:txPr>
            <c:showVal val="1"/>
            <c:showSerName val="1"/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Лист1!$E$2</c:f>
              <c:numCache>
                <c:formatCode>_-* #,##0\ _₽_-;\-* #,##0\ _₽_-;_-* "-"??\ _₽_-;_-@_-</c:formatCode>
                <c:ptCount val="1"/>
                <c:pt idx="0">
                  <c:v>19336</c:v>
                </c:pt>
              </c:numCache>
            </c:numRef>
          </c:val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2026 год</c:v>
                </c:pt>
              </c:strCache>
            </c:strRef>
          </c:tx>
          <c:spPr>
            <a:solidFill>
              <a:srgbClr val="000000"/>
            </a:solidFill>
          </c:spPr>
          <c:dLbls>
            <c:dLbl>
              <c:idx val="0"/>
              <c:layout>
                <c:manualLayout>
                  <c:x val="9.2504010474578596E-2"/>
                  <c:y val="0"/>
                </c:manualLayout>
              </c:layout>
              <c:showVal val="1"/>
              <c:showSerName val="1"/>
            </c:dLbl>
            <c:txPr>
              <a:bodyPr/>
              <a:lstStyle/>
              <a:p>
                <a:pPr>
                  <a:defRPr sz="1400" b="1">
                    <a:solidFill>
                      <a:srgbClr val="000000"/>
                    </a:solidFill>
                    <a:latin typeface="Liberation Serif" pitchFamily="18" charset="0"/>
                    <a:ea typeface="Liberation Serif" pitchFamily="18" charset="0"/>
                    <a:cs typeface="Liberation Serif" pitchFamily="18" charset="0"/>
                  </a:defRPr>
                </a:pPr>
                <a:endParaRPr lang="ru-RU"/>
              </a:p>
            </c:txPr>
            <c:showVal val="1"/>
            <c:showSerName val="1"/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Лист1!$F$2</c:f>
              <c:numCache>
                <c:formatCode>_-* #,##0\ _₽_-;\-* #,##0\ _₽_-;_-* "-"??\ _₽_-;_-@_-</c:formatCode>
                <c:ptCount val="1"/>
                <c:pt idx="0">
                  <c:v>20207</c:v>
                </c:pt>
              </c:numCache>
            </c:numRef>
          </c:val>
        </c:ser>
        <c:shape val="box"/>
        <c:axId val="164048256"/>
        <c:axId val="164058240"/>
        <c:axId val="164618240"/>
      </c:bar3DChart>
      <c:catAx>
        <c:axId val="164048256"/>
        <c:scaling>
          <c:orientation val="minMax"/>
        </c:scaling>
        <c:axPos val="b"/>
        <c:numFmt formatCode="General" sourceLinked="1"/>
        <c:tickLblPos val="nextTo"/>
        <c:crossAx val="164058240"/>
        <c:crosses val="autoZero"/>
        <c:auto val="1"/>
        <c:lblAlgn val="ctr"/>
        <c:lblOffset val="100"/>
      </c:catAx>
      <c:valAx>
        <c:axId val="164058240"/>
        <c:scaling>
          <c:orientation val="minMax"/>
        </c:scaling>
        <c:delete val="1"/>
        <c:axPos val="l"/>
        <c:majorGridlines/>
        <c:numFmt formatCode="_-* #,##0\ _₽_-;\-* #,##0\ _₽_-;_-* &quot;-&quot;??\ _₽_-;_-@_-" sourceLinked="1"/>
        <c:tickLblPos val="none"/>
        <c:crossAx val="164048256"/>
        <c:crosses val="autoZero"/>
        <c:crossBetween val="between"/>
      </c:valAx>
      <c:serAx>
        <c:axId val="164618240"/>
        <c:scaling>
          <c:orientation val="minMax"/>
        </c:scaling>
        <c:delete val="1"/>
        <c:axPos val="b"/>
        <c:tickLblPos val="none"/>
        <c:crossAx val="164058240"/>
        <c:crosses val="autoZero"/>
      </c:serAx>
    </c:plotArea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view3D>
      <c:rotX val="30"/>
      <c:rotY val="60"/>
      <c:depthPercent val="100"/>
      <c:perspective val="30"/>
    </c:view3D>
    <c:plotArea>
      <c:layout>
        <c:manualLayout>
          <c:layoutTarget val="inner"/>
          <c:xMode val="edge"/>
          <c:yMode val="edge"/>
          <c:x val="2.2621838446663125E-2"/>
          <c:y val="4.833738766473876E-2"/>
          <c:w val="0.99407807653178171"/>
          <c:h val="0.93260585004498575"/>
        </c:manualLayout>
      </c:layout>
      <c:bar3DChart>
        <c:barDir val="col"/>
        <c:grouping val="standard"/>
        <c:ser>
          <c:idx val="0"/>
          <c:order val="0"/>
          <c:tx>
            <c:strRef>
              <c:f>Лист1!$B$1</c:f>
              <c:strCache>
                <c:ptCount val="1"/>
                <c:pt idx="0">
                  <c:v>2022 год</c:v>
                </c:pt>
              </c:strCache>
            </c:strRef>
          </c:tx>
          <c:spPr>
            <a:solidFill>
              <a:srgbClr val="663300"/>
            </a:solidFill>
          </c:spPr>
          <c:dLbls>
            <c:dLbl>
              <c:idx val="0"/>
              <c:layout>
                <c:manualLayout>
                  <c:x val="-2.6771340797060353E-2"/>
                  <c:y val="-7.475925111640495E-3"/>
                </c:manualLayout>
              </c:layout>
              <c:tx>
                <c:rich>
                  <a:bodyPr/>
                  <a:lstStyle/>
                  <a:p>
                    <a:r>
                      <a:rPr lang="ru-RU" dirty="0"/>
                      <a:t>2022 год; </a:t>
                    </a:r>
                    <a:r>
                      <a:rPr lang="ru-RU" dirty="0" smtClean="0"/>
                      <a:t>           </a:t>
                    </a:r>
                    <a:r>
                      <a:rPr lang="ru-RU" dirty="0"/>
                      <a:t>68 752,6   </a:t>
                    </a:r>
                  </a:p>
                </c:rich>
              </c:tx>
              <c:showVal val="1"/>
              <c:showSerName val="1"/>
            </c:dLbl>
            <c:txPr>
              <a:bodyPr/>
              <a:lstStyle/>
              <a:p>
                <a:pPr>
                  <a:defRPr>
                    <a:solidFill>
                      <a:schemeClr val="accent4">
                        <a:lumMod val="10000"/>
                      </a:schemeClr>
                    </a:solidFill>
                    <a:latin typeface="Liberation Serif" pitchFamily="18" charset="0"/>
                    <a:ea typeface="Liberation Serif" pitchFamily="18" charset="0"/>
                    <a:cs typeface="Liberation Serif" pitchFamily="18" charset="0"/>
                  </a:defRPr>
                </a:pPr>
                <a:endParaRPr lang="ru-RU"/>
              </a:p>
            </c:txPr>
            <c:showVal val="1"/>
            <c:showSerName val="1"/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Лист1!$B$2</c:f>
              <c:numCache>
                <c:formatCode>_-* #,##0.0\ _₽_-;\-* #,##0.0\ _₽_-;_-* "-"??\ _₽_-;_-@_-</c:formatCode>
                <c:ptCount val="1"/>
                <c:pt idx="0">
                  <c:v>68752.582999999999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2023 год</c:v>
                </c:pt>
              </c:strCache>
            </c:strRef>
          </c:tx>
          <c:spPr>
            <a:solidFill>
              <a:srgbClr val="FFC000"/>
            </a:solidFill>
          </c:spPr>
          <c:dLbls>
            <c:dLbl>
              <c:idx val="0"/>
              <c:layout>
                <c:manualLayout>
                  <c:x val="-3.8043484290559468E-2"/>
                  <c:y val="-4.9838192655223892E-3"/>
                </c:manualLayout>
              </c:layout>
              <c:tx>
                <c:rich>
                  <a:bodyPr/>
                  <a:lstStyle/>
                  <a:p>
                    <a:r>
                      <a:rPr dirty="0"/>
                      <a:t>2023 </a:t>
                    </a:r>
                    <a:r>
                      <a:rPr dirty="0" err="1"/>
                      <a:t>год</a:t>
                    </a:r>
                    <a:r>
                      <a:rPr dirty="0"/>
                      <a:t>;  </a:t>
                    </a:r>
                    <a:r>
                      <a:rPr dirty="0" smtClean="0"/>
                      <a:t>           77 </a:t>
                    </a:r>
                    <a:r>
                      <a:rPr dirty="0"/>
                      <a:t>041,0   </a:t>
                    </a:r>
                  </a:p>
                </c:rich>
              </c:tx>
              <c:showVal val="1"/>
              <c:showSerName val="1"/>
            </c:dLbl>
            <c:txPr>
              <a:bodyPr/>
              <a:lstStyle/>
              <a:p>
                <a:pPr algn="ctr">
                  <a:defRPr lang="ru-RU" sz="1800" b="0" i="0" u="none" strike="noStrike" kern="1200" baseline="0">
                    <a:solidFill>
                      <a:srgbClr val="DADADA">
                        <a:lumMod val="10000"/>
                      </a:srgbClr>
                    </a:solidFill>
                    <a:latin typeface="Liberation Serif" pitchFamily="18" charset="0"/>
                    <a:ea typeface="Liberation Serif" pitchFamily="18" charset="0"/>
                    <a:cs typeface="Liberation Serif" pitchFamily="18" charset="0"/>
                  </a:defRPr>
                </a:pPr>
                <a:endParaRPr lang="ru-RU"/>
              </a:p>
            </c:txPr>
            <c:showVal val="1"/>
            <c:showSerName val="1"/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Лист1!$C$2</c:f>
              <c:numCache>
                <c:formatCode>_-* #,##0.0\ _₽_-;\-* #,##0.0\ _₽_-;_-* "-"??\ _₽_-;_-@_-</c:formatCode>
                <c:ptCount val="1"/>
                <c:pt idx="0">
                  <c:v>77041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2024 год</c:v>
                </c:pt>
              </c:strCache>
            </c:strRef>
          </c:tx>
          <c:spPr>
            <a:solidFill>
              <a:srgbClr val="FF0000"/>
            </a:solidFill>
          </c:spPr>
          <c:dLbls>
            <c:dLbl>
              <c:idx val="0"/>
              <c:layout>
                <c:manualLayout>
                  <c:x val="-3.0998394607122531E-2"/>
                  <c:y val="-2.4919096327611946E-3"/>
                </c:manualLayout>
              </c:layout>
              <c:tx>
                <c:rich>
                  <a:bodyPr/>
                  <a:lstStyle/>
                  <a:p>
                    <a:r>
                      <a:rPr dirty="0"/>
                      <a:t>2024 </a:t>
                    </a:r>
                    <a:r>
                      <a:rPr dirty="0" err="1"/>
                      <a:t>год</a:t>
                    </a:r>
                    <a:r>
                      <a:rPr dirty="0"/>
                      <a:t>; </a:t>
                    </a:r>
                    <a:r>
                      <a:rPr dirty="0" smtClean="0"/>
                      <a:t>           </a:t>
                    </a:r>
                    <a:r>
                      <a:rPr dirty="0"/>
                      <a:t>91 953,0   </a:t>
                    </a:r>
                  </a:p>
                </c:rich>
              </c:tx>
              <c:showVal val="1"/>
              <c:showSerName val="1"/>
            </c:dLbl>
            <c:txPr>
              <a:bodyPr/>
              <a:lstStyle/>
              <a:p>
                <a:pPr algn="ctr">
                  <a:defRPr lang="ru-RU" sz="1800" b="0" i="0" u="none" strike="noStrike" kern="1200" baseline="0">
                    <a:solidFill>
                      <a:srgbClr val="DADADA">
                        <a:lumMod val="10000"/>
                      </a:srgbClr>
                    </a:solidFill>
                    <a:latin typeface="Liberation Serif" pitchFamily="18" charset="0"/>
                    <a:ea typeface="Liberation Serif" pitchFamily="18" charset="0"/>
                    <a:cs typeface="Liberation Serif" pitchFamily="18" charset="0"/>
                  </a:defRPr>
                </a:pPr>
                <a:endParaRPr lang="ru-RU"/>
              </a:p>
            </c:txPr>
            <c:showVal val="1"/>
            <c:showSerName val="1"/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Лист1!$D$2</c:f>
              <c:numCache>
                <c:formatCode>_-* #,##0.0\ _₽_-;\-* #,##0.0\ _₽_-;_-* "-"??\ _₽_-;_-@_-</c:formatCode>
                <c:ptCount val="1"/>
                <c:pt idx="0">
                  <c:v>91953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2025 год</c:v>
                </c:pt>
              </c:strCache>
            </c:strRef>
          </c:tx>
          <c:spPr>
            <a:solidFill>
              <a:srgbClr val="00CC00"/>
            </a:solidFill>
          </c:spPr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dirty="0"/>
                      <a:t>2025 </a:t>
                    </a:r>
                    <a:r>
                      <a:rPr dirty="0" err="1"/>
                      <a:t>год</a:t>
                    </a:r>
                    <a:r>
                      <a:rPr dirty="0"/>
                      <a:t>; </a:t>
                    </a:r>
                    <a:r>
                      <a:rPr dirty="0" smtClean="0"/>
                      <a:t>             </a:t>
                    </a:r>
                    <a:r>
                      <a:rPr dirty="0"/>
                      <a:t>94 337,0   </a:t>
                    </a:r>
                  </a:p>
                </c:rich>
              </c:tx>
              <c:showVal val="1"/>
              <c:showSerName val="1"/>
            </c:dLbl>
            <c:txPr>
              <a:bodyPr/>
              <a:lstStyle/>
              <a:p>
                <a:pPr algn="ctr">
                  <a:defRPr lang="ru-RU" sz="1800" b="0" i="0" u="none" strike="noStrike" kern="1200" baseline="0">
                    <a:solidFill>
                      <a:srgbClr val="DADADA">
                        <a:lumMod val="10000"/>
                      </a:srgbClr>
                    </a:solidFill>
                    <a:latin typeface="Liberation Serif" pitchFamily="18" charset="0"/>
                    <a:ea typeface="Liberation Serif" pitchFamily="18" charset="0"/>
                    <a:cs typeface="Liberation Serif" pitchFamily="18" charset="0"/>
                  </a:defRPr>
                </a:pPr>
                <a:endParaRPr lang="ru-RU"/>
              </a:p>
            </c:txPr>
            <c:showVal val="1"/>
            <c:showSerName val="1"/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Лист1!$E$2</c:f>
              <c:numCache>
                <c:formatCode>_-* #,##0.0\ _₽_-;\-* #,##0.0\ _₽_-;_-* "-"??\ _₽_-;_-@_-</c:formatCode>
                <c:ptCount val="1"/>
                <c:pt idx="0">
                  <c:v>94337</c:v>
                </c:pt>
              </c:numCache>
            </c:numRef>
          </c:val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2026 год</c:v>
                </c:pt>
              </c:strCache>
            </c:strRef>
          </c:tx>
          <c:spPr>
            <a:solidFill>
              <a:srgbClr val="7030A0"/>
            </a:solidFill>
          </c:spPr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dirty="0"/>
                      <a:t>2026 </a:t>
                    </a:r>
                    <a:r>
                      <a:rPr dirty="0" err="1"/>
                      <a:t>год</a:t>
                    </a:r>
                    <a:r>
                      <a:rPr dirty="0"/>
                      <a:t>; </a:t>
                    </a:r>
                    <a:r>
                      <a:rPr dirty="0" smtClean="0"/>
                      <a:t>              </a:t>
                    </a:r>
                    <a:r>
                      <a:rPr dirty="0"/>
                      <a:t>98 194,0   </a:t>
                    </a:r>
                  </a:p>
                </c:rich>
              </c:tx>
              <c:showVal val="1"/>
              <c:showSerName val="1"/>
            </c:dLbl>
            <c:txPr>
              <a:bodyPr/>
              <a:lstStyle/>
              <a:p>
                <a:pPr algn="ctr">
                  <a:defRPr lang="ru-RU" sz="1800" b="0" i="0" u="none" strike="noStrike" kern="1200" baseline="0">
                    <a:solidFill>
                      <a:srgbClr val="DADADA">
                        <a:lumMod val="10000"/>
                      </a:srgbClr>
                    </a:solidFill>
                    <a:latin typeface="Liberation Serif" pitchFamily="18" charset="0"/>
                    <a:ea typeface="Liberation Serif" pitchFamily="18" charset="0"/>
                    <a:cs typeface="Liberation Serif" pitchFamily="18" charset="0"/>
                  </a:defRPr>
                </a:pPr>
                <a:endParaRPr lang="ru-RU"/>
              </a:p>
            </c:txPr>
            <c:showVal val="1"/>
            <c:showSerName val="1"/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Лист1!$F$2</c:f>
              <c:numCache>
                <c:formatCode>_-* #,##0.0\ _₽_-;\-* #,##0.0\ _₽_-;_-* "-"??\ _₽_-;_-@_-</c:formatCode>
                <c:ptCount val="1"/>
                <c:pt idx="0">
                  <c:v>98194</c:v>
                </c:pt>
              </c:numCache>
            </c:numRef>
          </c:val>
        </c:ser>
        <c:gapWidth val="20"/>
        <c:gapDepth val="71"/>
        <c:shape val="cylinder"/>
        <c:axId val="164704256"/>
        <c:axId val="164705792"/>
        <c:axId val="164000640"/>
      </c:bar3DChart>
      <c:catAx>
        <c:axId val="164704256"/>
        <c:scaling>
          <c:orientation val="minMax"/>
        </c:scaling>
        <c:axPos val="b"/>
        <c:numFmt formatCode="General" sourceLinked="1"/>
        <c:tickLblPos val="nextTo"/>
        <c:crossAx val="164705792"/>
        <c:crosses val="autoZero"/>
        <c:auto val="1"/>
        <c:lblAlgn val="ctr"/>
        <c:lblOffset val="100"/>
      </c:catAx>
      <c:valAx>
        <c:axId val="164705792"/>
        <c:scaling>
          <c:orientation val="minMax"/>
        </c:scaling>
        <c:delete val="1"/>
        <c:axPos val="l"/>
        <c:majorGridlines/>
        <c:numFmt formatCode="_-* #,##0.0\ _₽_-;\-* #,##0.0\ _₽_-;_-* &quot;-&quot;??\ _₽_-;_-@_-" sourceLinked="1"/>
        <c:tickLblPos val="none"/>
        <c:crossAx val="164704256"/>
        <c:crosses val="autoZero"/>
        <c:crossBetween val="between"/>
      </c:valAx>
      <c:serAx>
        <c:axId val="164000640"/>
        <c:scaling>
          <c:orientation val="minMax"/>
        </c:scaling>
        <c:delete val="1"/>
        <c:axPos val="b"/>
        <c:tickLblPos val="none"/>
        <c:crossAx val="164705792"/>
        <c:crosses val="autoZero"/>
      </c:serAx>
    </c:plotArea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view3D>
      <c:rotX val="40"/>
      <c:rotY val="60"/>
      <c:perspective val="10"/>
    </c:view3D>
    <c:plotArea>
      <c:layout>
        <c:manualLayout>
          <c:layoutTarget val="inner"/>
          <c:xMode val="edge"/>
          <c:yMode val="edge"/>
          <c:x val="3.036576949620428E-2"/>
          <c:y val="2.5689815370466086E-2"/>
          <c:w val="0.96939367315588276"/>
          <c:h val="0.91903909751656165"/>
        </c:manualLayout>
      </c:layout>
      <c:bar3DChart>
        <c:barDir val="col"/>
        <c:grouping val="standard"/>
        <c:ser>
          <c:idx val="0"/>
          <c:order val="0"/>
          <c:tx>
            <c:strRef>
              <c:f>Лист1!$B$1</c:f>
              <c:strCache>
                <c:ptCount val="1"/>
                <c:pt idx="0">
                  <c:v>2022 год</c:v>
                </c:pt>
              </c:strCache>
            </c:strRef>
          </c:tx>
          <c:spPr>
            <a:solidFill>
              <a:srgbClr val="663300"/>
            </a:solidFill>
          </c:spPr>
          <c:dLbls>
            <c:dLbl>
              <c:idx val="0"/>
              <c:layout>
                <c:manualLayout>
                  <c:x val="7.6754381547037946E-3"/>
                  <c:y val="-3.7778288193095075E-2"/>
                </c:manualLayout>
              </c:layout>
              <c:tx>
                <c:rich>
                  <a:bodyPr/>
                  <a:lstStyle/>
                  <a:p>
                    <a:r>
                      <a:rPr lang="ru-RU"/>
                      <a:t>2022 год</a:t>
                    </a:r>
                    <a:r>
                      <a:rPr lang="ru-RU"/>
                      <a:t>; </a:t>
                    </a:r>
                    <a:r>
                      <a:rPr lang="ru-RU" smtClean="0"/>
                      <a:t>           </a:t>
                    </a:r>
                    <a:r>
                      <a:rPr lang="ru-RU"/>
                      <a:t>18 425,2   </a:t>
                    </a:r>
                  </a:p>
                </c:rich>
              </c:tx>
              <c:showVal val="1"/>
              <c:showSerName val="1"/>
            </c:dLbl>
            <c:txPr>
              <a:bodyPr/>
              <a:lstStyle/>
              <a:p>
                <a:pPr>
                  <a:defRPr sz="1600" b="1">
                    <a:solidFill>
                      <a:schemeClr val="accent4">
                        <a:lumMod val="10000"/>
                      </a:schemeClr>
                    </a:solidFill>
                    <a:latin typeface="Liberation Serif" pitchFamily="18" charset="0"/>
                    <a:ea typeface="Liberation Serif" pitchFamily="18" charset="0"/>
                    <a:cs typeface="Liberation Serif" pitchFamily="18" charset="0"/>
                  </a:defRPr>
                </a:pPr>
                <a:endParaRPr lang="ru-RU"/>
              </a:p>
            </c:txPr>
            <c:showVal val="1"/>
            <c:showSerName val="1"/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Лист1!$B$2</c:f>
              <c:numCache>
                <c:formatCode>_-* #,##0.0\ _₽_-;\-* #,##0.0\ _₽_-;_-* "-"??\ _₽_-;_-@_-</c:formatCode>
                <c:ptCount val="1"/>
                <c:pt idx="0">
                  <c:v>18425.181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2023 год</c:v>
                </c:pt>
              </c:strCache>
            </c:strRef>
          </c:tx>
          <c:spPr>
            <a:solidFill>
              <a:srgbClr val="F10FD6"/>
            </a:solidFill>
          </c:spPr>
          <c:dLbls>
            <c:dLbl>
              <c:idx val="0"/>
              <c:layout>
                <c:manualLayout>
                  <c:x val="6.6752737393047989E-2"/>
                  <c:y val="-4.7519023304249994E-2"/>
                </c:manualLayout>
              </c:layout>
              <c:tx>
                <c:rich>
                  <a:bodyPr/>
                  <a:lstStyle/>
                  <a:p>
                    <a:r>
                      <a:rPr dirty="0" smtClean="0"/>
                      <a:t>  2023 </a:t>
                    </a:r>
                    <a:r>
                      <a:rPr dirty="0" err="1"/>
                      <a:t>год</a:t>
                    </a:r>
                    <a:r>
                      <a:rPr dirty="0" smtClean="0"/>
                      <a:t>;   </a:t>
                    </a:r>
                    <a:r>
                      <a:rPr dirty="0"/>
                      <a:t>17 272,0   </a:t>
                    </a:r>
                  </a:p>
                </c:rich>
              </c:tx>
              <c:showVal val="1"/>
              <c:showSerName val="1"/>
            </c:dLbl>
            <c:txPr>
              <a:bodyPr/>
              <a:lstStyle/>
              <a:p>
                <a:pPr algn="ctr">
                  <a:defRPr lang="ru-RU" sz="1600" b="1" i="0" u="none" strike="noStrike" kern="1200" baseline="0">
                    <a:solidFill>
                      <a:srgbClr val="DADADA">
                        <a:lumMod val="10000"/>
                      </a:srgbClr>
                    </a:solidFill>
                    <a:latin typeface="Liberation Serif" pitchFamily="18" charset="0"/>
                    <a:ea typeface="Liberation Serif" pitchFamily="18" charset="0"/>
                    <a:cs typeface="Liberation Serif" pitchFamily="18" charset="0"/>
                  </a:defRPr>
                </a:pPr>
                <a:endParaRPr lang="ru-RU"/>
              </a:p>
            </c:txPr>
            <c:showVal val="1"/>
            <c:showSerName val="1"/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Лист1!$C$2</c:f>
              <c:numCache>
                <c:formatCode>_-* #,##0.0\ _₽_-;\-* #,##0.0\ _₽_-;_-* "-"??\ _₽_-;_-@_-</c:formatCode>
                <c:ptCount val="1"/>
                <c:pt idx="0">
                  <c:v>17272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2024 год</c:v>
                </c:pt>
              </c:strCache>
            </c:strRef>
          </c:tx>
          <c:spPr>
            <a:solidFill>
              <a:srgbClr val="FFFF00"/>
            </a:solidFill>
          </c:spPr>
          <c:dLbls>
            <c:dLbl>
              <c:idx val="0"/>
              <c:layout>
                <c:manualLayout>
                  <c:x val="7.0821126834903145E-2"/>
                  <c:y val="-4.754624918754375E-2"/>
                </c:manualLayout>
              </c:layout>
              <c:tx>
                <c:rich>
                  <a:bodyPr/>
                  <a:lstStyle/>
                  <a:p>
                    <a:r>
                      <a:rPr dirty="0" smtClean="0"/>
                      <a:t> 2024 </a:t>
                    </a:r>
                    <a:r>
                      <a:rPr dirty="0"/>
                      <a:t>год; </a:t>
                    </a:r>
                    <a:r>
                      <a:rPr dirty="0" smtClean="0"/>
                      <a:t>       </a:t>
                    </a:r>
                    <a:r>
                      <a:rPr dirty="0"/>
                      <a:t>17 982,0   </a:t>
                    </a:r>
                  </a:p>
                </c:rich>
              </c:tx>
              <c:showVal val="1"/>
              <c:showSerName val="1"/>
            </c:dLbl>
            <c:txPr>
              <a:bodyPr/>
              <a:lstStyle/>
              <a:p>
                <a:pPr algn="ctr">
                  <a:defRPr lang="ru-RU" sz="1600" b="1" i="0" u="none" strike="noStrike" kern="1200" baseline="0">
                    <a:solidFill>
                      <a:srgbClr val="DADADA">
                        <a:lumMod val="10000"/>
                      </a:srgbClr>
                    </a:solidFill>
                    <a:latin typeface="Liberation Serif" pitchFamily="18" charset="0"/>
                    <a:ea typeface="Liberation Serif" pitchFamily="18" charset="0"/>
                    <a:cs typeface="Liberation Serif" pitchFamily="18" charset="0"/>
                  </a:defRPr>
                </a:pPr>
                <a:endParaRPr lang="ru-RU"/>
              </a:p>
            </c:txPr>
            <c:showVal val="1"/>
            <c:showSerName val="1"/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Лист1!$D$2</c:f>
              <c:numCache>
                <c:formatCode>_-* #,##0.0\ _₽_-;\-* #,##0.0\ _₽_-;_-* "-"??\ _₽_-;_-@_-</c:formatCode>
                <c:ptCount val="1"/>
                <c:pt idx="0">
                  <c:v>17982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2025 год</c:v>
                </c:pt>
              </c:strCache>
            </c:strRef>
          </c:tx>
          <c:spPr>
            <a:solidFill>
              <a:srgbClr val="00B050"/>
            </a:solidFill>
          </c:spPr>
          <c:dPt>
            <c:idx val="0"/>
            <c:spPr>
              <a:solidFill>
                <a:srgbClr val="00CC00"/>
              </a:solidFill>
            </c:spPr>
          </c:dPt>
          <c:dLbls>
            <c:dLbl>
              <c:idx val="0"/>
              <c:layout>
                <c:manualLayout>
                  <c:x val="5.9432670290977672E-2"/>
                  <c:y val="-6.0295677785622878E-2"/>
                </c:manualLayout>
              </c:layout>
              <c:tx>
                <c:rich>
                  <a:bodyPr/>
                  <a:lstStyle/>
                  <a:p>
                    <a:r>
                      <a:rPr dirty="0" smtClean="0"/>
                      <a:t>  2025 </a:t>
                    </a:r>
                    <a:r>
                      <a:rPr dirty="0" err="1"/>
                      <a:t>год</a:t>
                    </a:r>
                    <a:r>
                      <a:rPr dirty="0"/>
                      <a:t>; </a:t>
                    </a:r>
                    <a:r>
                      <a:rPr dirty="0" smtClean="0"/>
                      <a:t>        </a:t>
                    </a:r>
                    <a:r>
                      <a:rPr dirty="0"/>
                      <a:t>18 670,0   </a:t>
                    </a:r>
                  </a:p>
                </c:rich>
              </c:tx>
              <c:showVal val="1"/>
              <c:showSerName val="1"/>
            </c:dLbl>
            <c:txPr>
              <a:bodyPr/>
              <a:lstStyle/>
              <a:p>
                <a:pPr algn="ctr">
                  <a:defRPr lang="ru-RU" sz="1600" b="1" i="0" u="none" strike="noStrike" kern="1200" baseline="0">
                    <a:solidFill>
                      <a:srgbClr val="DADADA">
                        <a:lumMod val="10000"/>
                      </a:srgbClr>
                    </a:solidFill>
                    <a:latin typeface="Liberation Serif" pitchFamily="18" charset="0"/>
                    <a:ea typeface="Liberation Serif" pitchFamily="18" charset="0"/>
                    <a:cs typeface="Liberation Serif" pitchFamily="18" charset="0"/>
                  </a:defRPr>
                </a:pPr>
                <a:endParaRPr lang="ru-RU"/>
              </a:p>
            </c:txPr>
            <c:showVal val="1"/>
            <c:showSerName val="1"/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Лист1!$E$2</c:f>
              <c:numCache>
                <c:formatCode>_-* #,##0.0\ _₽_-;\-* #,##0.0\ _₽_-;_-* "-"??\ _₽_-;_-@_-</c:formatCode>
                <c:ptCount val="1"/>
                <c:pt idx="0">
                  <c:v>18670</c:v>
                </c:pt>
              </c:numCache>
            </c:numRef>
          </c:val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2026 год</c:v>
                </c:pt>
              </c:strCache>
            </c:strRef>
          </c:tx>
          <c:spPr>
            <a:solidFill>
              <a:srgbClr val="FF0000"/>
            </a:solidFill>
          </c:spPr>
          <c:dLbls>
            <c:dLbl>
              <c:idx val="0"/>
              <c:layout>
                <c:manualLayout>
                  <c:x val="0.1105434331086572"/>
                  <c:y val="-3.3174988903424622E-2"/>
                </c:manualLayout>
              </c:layout>
              <c:tx>
                <c:rich>
                  <a:bodyPr/>
                  <a:lstStyle/>
                  <a:p>
                    <a:r>
                      <a:rPr dirty="0" smtClean="0"/>
                      <a:t> 2026 </a:t>
                    </a:r>
                    <a:r>
                      <a:rPr dirty="0"/>
                      <a:t>год; </a:t>
                    </a:r>
                    <a:r>
                      <a:rPr dirty="0" smtClean="0"/>
                      <a:t>        </a:t>
                    </a:r>
                    <a:r>
                      <a:rPr dirty="0"/>
                      <a:t>19 541,0   </a:t>
                    </a:r>
                  </a:p>
                </c:rich>
              </c:tx>
              <c:showVal val="1"/>
              <c:showSerName val="1"/>
            </c:dLbl>
            <c:txPr>
              <a:bodyPr/>
              <a:lstStyle/>
              <a:p>
                <a:pPr algn="ctr">
                  <a:defRPr lang="ru-RU" sz="1600" b="1" i="0" u="none" strike="noStrike" kern="1200" baseline="0">
                    <a:solidFill>
                      <a:srgbClr val="DADADA">
                        <a:lumMod val="10000"/>
                      </a:srgbClr>
                    </a:solidFill>
                    <a:latin typeface="Liberation Serif" pitchFamily="18" charset="0"/>
                    <a:ea typeface="Liberation Serif" pitchFamily="18" charset="0"/>
                    <a:cs typeface="Liberation Serif" pitchFamily="18" charset="0"/>
                  </a:defRPr>
                </a:pPr>
                <a:endParaRPr lang="ru-RU"/>
              </a:p>
            </c:txPr>
            <c:showVal val="1"/>
            <c:showSerName val="1"/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Лист1!$F$2</c:f>
              <c:numCache>
                <c:formatCode>_-* #,##0.0\ _₽_-;\-* #,##0.0\ _₽_-;_-* "-"??\ _₽_-;_-@_-</c:formatCode>
                <c:ptCount val="1"/>
                <c:pt idx="0">
                  <c:v>19541</c:v>
                </c:pt>
              </c:numCache>
            </c:numRef>
          </c:val>
        </c:ser>
        <c:gapWidth val="43"/>
        <c:gapDepth val="12"/>
        <c:shape val="cylinder"/>
        <c:axId val="164947072"/>
        <c:axId val="164948608"/>
        <c:axId val="164828032"/>
      </c:bar3DChart>
      <c:catAx>
        <c:axId val="164947072"/>
        <c:scaling>
          <c:orientation val="minMax"/>
        </c:scaling>
        <c:axPos val="b"/>
        <c:numFmt formatCode="General" sourceLinked="1"/>
        <c:tickLblPos val="nextTo"/>
        <c:crossAx val="164948608"/>
        <c:crosses val="autoZero"/>
        <c:auto val="1"/>
        <c:lblAlgn val="ctr"/>
        <c:lblOffset val="100"/>
      </c:catAx>
      <c:valAx>
        <c:axId val="164948608"/>
        <c:scaling>
          <c:orientation val="minMax"/>
        </c:scaling>
        <c:delete val="1"/>
        <c:axPos val="l"/>
        <c:majorGridlines/>
        <c:numFmt formatCode="_-* #,##0.0\ _₽_-;\-* #,##0.0\ _₽_-;_-* &quot;-&quot;??\ _₽_-;_-@_-" sourceLinked="1"/>
        <c:tickLblPos val="none"/>
        <c:crossAx val="164947072"/>
        <c:crosses val="autoZero"/>
        <c:crossBetween val="between"/>
      </c:valAx>
      <c:serAx>
        <c:axId val="164828032"/>
        <c:scaling>
          <c:orientation val="minMax"/>
        </c:scaling>
        <c:delete val="1"/>
        <c:axPos val="b"/>
        <c:tickLblPos val="none"/>
        <c:crossAx val="164948608"/>
        <c:crosses val="autoZero"/>
      </c:serAx>
    </c:plotArea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view3D>
      <c:rotY val="140"/>
      <c:depthPercent val="100"/>
      <c:perspective val="10"/>
    </c:view3D>
    <c:plotArea>
      <c:layout>
        <c:manualLayout>
          <c:layoutTarget val="inner"/>
          <c:xMode val="edge"/>
          <c:yMode val="edge"/>
          <c:x val="0"/>
          <c:y val="0"/>
          <c:w val="1"/>
          <c:h val="0.95022638902846357"/>
        </c:manualLayout>
      </c:layout>
      <c:bar3DChart>
        <c:barDir val="col"/>
        <c:grouping val="standard"/>
        <c:ser>
          <c:idx val="0"/>
          <c:order val="0"/>
          <c:tx>
            <c:strRef>
              <c:f>Лист1!$B$1</c:f>
              <c:strCache>
                <c:ptCount val="1"/>
                <c:pt idx="0">
                  <c:v>2022 год</c:v>
                </c:pt>
              </c:strCache>
            </c:strRef>
          </c:tx>
          <c:spPr>
            <a:solidFill>
              <a:srgbClr val="663300"/>
            </a:solidFill>
          </c:spPr>
          <c:dLbls>
            <c:dLbl>
              <c:idx val="0"/>
              <c:layout>
                <c:manualLayout>
                  <c:x val="-0.15907952684144197"/>
                  <c:y val="2.5222744639769555E-3"/>
                </c:manualLayout>
              </c:layout>
              <c:tx>
                <c:rich>
                  <a:bodyPr/>
                  <a:lstStyle/>
                  <a:p>
                    <a:r>
                      <a:rPr lang="ru-RU"/>
                      <a:t>2022 год</a:t>
                    </a:r>
                    <a:r>
                      <a:rPr lang="ru-RU"/>
                      <a:t>;  </a:t>
                    </a:r>
                    <a:r>
                      <a:rPr lang="ru-RU" smtClean="0"/>
                      <a:t>         10 </a:t>
                    </a:r>
                    <a:r>
                      <a:rPr lang="ru-RU"/>
                      <a:t>211,8   </a:t>
                    </a:r>
                  </a:p>
                </c:rich>
              </c:tx>
              <c:showVal val="1"/>
              <c:showSerName val="1"/>
            </c:dLbl>
            <c:txPr>
              <a:bodyPr/>
              <a:lstStyle/>
              <a:p>
                <a:pPr>
                  <a:defRPr sz="1600" b="1">
                    <a:solidFill>
                      <a:schemeClr val="accent4">
                        <a:lumMod val="10000"/>
                      </a:schemeClr>
                    </a:solidFill>
                    <a:latin typeface="Liberation Serif" pitchFamily="18" charset="0"/>
                    <a:ea typeface="Liberation Serif" pitchFamily="18" charset="0"/>
                    <a:cs typeface="Liberation Serif" pitchFamily="18" charset="0"/>
                  </a:defRPr>
                </a:pPr>
                <a:endParaRPr lang="ru-RU"/>
              </a:p>
            </c:txPr>
            <c:showVal val="1"/>
            <c:showSerName val="1"/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Лист1!$B$2</c:f>
              <c:numCache>
                <c:formatCode>_-* #,##0.0\ _₽_-;\-* #,##0.0\ _₽_-;_-* "-"??\ _₽_-;_-@_-</c:formatCode>
                <c:ptCount val="1"/>
                <c:pt idx="0">
                  <c:v>10211.761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2023 год</c:v>
                </c:pt>
              </c:strCache>
            </c:strRef>
          </c:tx>
          <c:spPr>
            <a:solidFill>
              <a:srgbClr val="F10FD6"/>
            </a:solidFill>
          </c:spPr>
          <c:dLbls>
            <c:dLbl>
              <c:idx val="0"/>
              <c:layout>
                <c:manualLayout>
                  <c:x val="-7.3567594040161874E-2"/>
                  <c:y val="3.7208513450872646E-3"/>
                </c:manualLayout>
              </c:layout>
              <c:tx>
                <c:rich>
                  <a:bodyPr/>
                  <a:lstStyle/>
                  <a:p>
                    <a:r>
                      <a:rPr dirty="0" smtClean="0"/>
                      <a:t> 2023 </a:t>
                    </a:r>
                    <a:r>
                      <a:rPr dirty="0" err="1"/>
                      <a:t>г</a:t>
                    </a:r>
                    <a:r>
                      <a:rPr dirty="0" err="1">
                        <a:solidFill>
                          <a:schemeClr val="accent4">
                            <a:lumMod val="10000"/>
                          </a:schemeClr>
                        </a:solidFill>
                      </a:rPr>
                      <a:t>од</a:t>
                    </a:r>
                    <a:r>
                      <a:rPr dirty="0"/>
                      <a:t>; </a:t>
                    </a:r>
                    <a:r>
                      <a:rPr dirty="0" smtClean="0"/>
                      <a:t>           </a:t>
                    </a:r>
                    <a:r>
                      <a:rPr dirty="0"/>
                      <a:t>4 886,1   </a:t>
                    </a:r>
                  </a:p>
                </c:rich>
              </c:tx>
              <c:showVal val="1"/>
              <c:showSerName val="1"/>
            </c:dLbl>
            <c:txPr>
              <a:bodyPr/>
              <a:lstStyle/>
              <a:p>
                <a:pPr algn="ctr" rtl="0">
                  <a:defRPr lang="ru-RU" sz="1600" b="1" i="0" u="none" strike="noStrike" kern="1200" baseline="0">
                    <a:solidFill>
                      <a:srgbClr val="DADADA">
                        <a:lumMod val="10000"/>
                      </a:srgbClr>
                    </a:solidFill>
                    <a:latin typeface="Liberation Serif" pitchFamily="18" charset="0"/>
                    <a:ea typeface="Liberation Serif" pitchFamily="18" charset="0"/>
                    <a:cs typeface="Liberation Serif" pitchFamily="18" charset="0"/>
                  </a:defRPr>
                </a:pPr>
                <a:endParaRPr lang="ru-RU"/>
              </a:p>
            </c:txPr>
            <c:showVal val="1"/>
            <c:showSerName val="1"/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Лист1!$C$2</c:f>
              <c:numCache>
                <c:formatCode>_-* #,##0.0\ _₽_-;\-* #,##0.0\ _₽_-;_-* "-"??\ _₽_-;_-@_-</c:formatCode>
                <c:ptCount val="1"/>
                <c:pt idx="0">
                  <c:v>4886.0829999999996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2024 год</c:v>
                </c:pt>
              </c:strCache>
            </c:strRef>
          </c:tx>
          <c:spPr>
            <a:solidFill>
              <a:srgbClr val="FFC000"/>
            </a:solidFill>
          </c:spPr>
          <c:dLbls>
            <c:dLbl>
              <c:idx val="0"/>
              <c:layout>
                <c:manualLayout>
                  <c:x val="-0.11970570377988185"/>
                  <c:y val="1.1949225622018701E-2"/>
                </c:manualLayout>
              </c:layout>
              <c:tx>
                <c:rich>
                  <a:bodyPr/>
                  <a:lstStyle/>
                  <a:p>
                    <a:r>
                      <a:rPr dirty="0" smtClean="0"/>
                      <a:t> 2024 </a:t>
                    </a:r>
                    <a:r>
                      <a:rPr dirty="0" err="1"/>
                      <a:t>год</a:t>
                    </a:r>
                    <a:r>
                      <a:rPr dirty="0" smtClean="0"/>
                      <a:t>;            </a:t>
                    </a:r>
                    <a:r>
                      <a:rPr dirty="0"/>
                      <a:t>3 996,8   </a:t>
                    </a:r>
                  </a:p>
                </c:rich>
              </c:tx>
              <c:showVal val="1"/>
              <c:showSerName val="1"/>
            </c:dLbl>
            <c:txPr>
              <a:bodyPr/>
              <a:lstStyle/>
              <a:p>
                <a:pPr algn="ctr" rtl="0">
                  <a:defRPr lang="ru-RU" sz="1600" b="1" i="0" u="none" strike="noStrike" kern="1200" baseline="0">
                    <a:solidFill>
                      <a:srgbClr val="DADADA">
                        <a:lumMod val="10000"/>
                      </a:srgbClr>
                    </a:solidFill>
                    <a:latin typeface="Liberation Serif" pitchFamily="18" charset="0"/>
                    <a:ea typeface="Liberation Serif" pitchFamily="18" charset="0"/>
                    <a:cs typeface="Liberation Serif" pitchFamily="18" charset="0"/>
                  </a:defRPr>
                </a:pPr>
                <a:endParaRPr lang="ru-RU"/>
              </a:p>
            </c:txPr>
            <c:showVal val="1"/>
            <c:showSerName val="1"/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Лист1!$D$2</c:f>
              <c:numCache>
                <c:formatCode>_-* #,##0.0\ _₽_-;\-* #,##0.0\ _₽_-;_-* "-"??\ _₽_-;_-@_-</c:formatCode>
                <c:ptCount val="1"/>
                <c:pt idx="0">
                  <c:v>3996.7950000000001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2025 год</c:v>
                </c:pt>
              </c:strCache>
            </c:strRef>
          </c:tx>
          <c:spPr>
            <a:solidFill>
              <a:srgbClr val="00CC00"/>
            </a:solidFill>
          </c:spPr>
          <c:dLbls>
            <c:dLbl>
              <c:idx val="0"/>
              <c:layout>
                <c:manualLayout>
                  <c:x val="-0.15576282409476463"/>
                  <c:y val="2.8943794589145321E-2"/>
                </c:manualLayout>
              </c:layout>
              <c:tx>
                <c:rich>
                  <a:bodyPr/>
                  <a:lstStyle/>
                  <a:p>
                    <a:r>
                      <a:rPr dirty="0" smtClean="0"/>
                      <a:t>  2025 </a:t>
                    </a:r>
                    <a:r>
                      <a:rPr dirty="0" err="1"/>
                      <a:t>год</a:t>
                    </a:r>
                    <a:r>
                      <a:rPr dirty="0"/>
                      <a:t>;  </a:t>
                    </a:r>
                    <a:r>
                      <a:rPr dirty="0" smtClean="0"/>
                      <a:t>         3 </a:t>
                    </a:r>
                    <a:r>
                      <a:rPr dirty="0"/>
                      <a:t>999,3   </a:t>
                    </a:r>
                  </a:p>
                </c:rich>
              </c:tx>
              <c:showVal val="1"/>
              <c:showSerName val="1"/>
            </c:dLbl>
            <c:txPr>
              <a:bodyPr/>
              <a:lstStyle/>
              <a:p>
                <a:pPr algn="ctr" rtl="0">
                  <a:defRPr lang="ru-RU" sz="1600" b="1" i="0" u="none" strike="noStrike" kern="1200" baseline="0">
                    <a:solidFill>
                      <a:srgbClr val="DADADA">
                        <a:lumMod val="10000"/>
                      </a:srgbClr>
                    </a:solidFill>
                    <a:latin typeface="Liberation Serif" pitchFamily="18" charset="0"/>
                    <a:ea typeface="Liberation Serif" pitchFamily="18" charset="0"/>
                    <a:cs typeface="Liberation Serif" pitchFamily="18" charset="0"/>
                  </a:defRPr>
                </a:pPr>
                <a:endParaRPr lang="ru-RU"/>
              </a:p>
            </c:txPr>
            <c:showVal val="1"/>
            <c:showSerName val="1"/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Лист1!$E$2</c:f>
              <c:numCache>
                <c:formatCode>_-* #,##0.0\ _₽_-;\-* #,##0.0\ _₽_-;_-* "-"??\ _₽_-;_-@_-</c:formatCode>
                <c:ptCount val="1"/>
                <c:pt idx="0">
                  <c:v>3999.2620000000002</c:v>
                </c:pt>
              </c:numCache>
            </c:numRef>
          </c:val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2026 год</c:v>
                </c:pt>
              </c:strCache>
            </c:strRef>
          </c:tx>
          <c:spPr>
            <a:solidFill>
              <a:srgbClr val="FF0000"/>
            </a:solidFill>
          </c:spPr>
          <c:dLbls>
            <c:dLbl>
              <c:idx val="0"/>
              <c:layout>
                <c:manualLayout>
                  <c:x val="-0.17503466320800676"/>
                  <c:y val="0.33984530314759992"/>
                </c:manualLayout>
              </c:layout>
              <c:tx>
                <c:rich>
                  <a:bodyPr/>
                  <a:lstStyle/>
                  <a:p>
                    <a:r>
                      <a:rPr dirty="0" smtClean="0"/>
                      <a:t> 2026 </a:t>
                    </a:r>
                    <a:r>
                      <a:rPr dirty="0"/>
                      <a:t>год; </a:t>
                    </a:r>
                    <a:r>
                      <a:rPr dirty="0" smtClean="0"/>
                      <a:t>            </a:t>
                    </a:r>
                    <a:r>
                      <a:rPr dirty="0"/>
                      <a:t>4 001,8   </a:t>
                    </a:r>
                  </a:p>
                </c:rich>
              </c:tx>
              <c:showVal val="1"/>
              <c:showSerName val="1"/>
            </c:dLbl>
            <c:txPr>
              <a:bodyPr/>
              <a:lstStyle/>
              <a:p>
                <a:pPr algn="ctr" rtl="0">
                  <a:defRPr lang="ru-RU" sz="1600" b="1" i="0" u="none" strike="noStrike" kern="1200" baseline="0">
                    <a:solidFill>
                      <a:srgbClr val="DADADA">
                        <a:lumMod val="10000"/>
                      </a:srgbClr>
                    </a:solidFill>
                    <a:latin typeface="Liberation Serif" pitchFamily="18" charset="0"/>
                    <a:ea typeface="Liberation Serif" pitchFamily="18" charset="0"/>
                    <a:cs typeface="Liberation Serif" pitchFamily="18" charset="0"/>
                  </a:defRPr>
                </a:pPr>
                <a:endParaRPr lang="ru-RU"/>
              </a:p>
            </c:txPr>
            <c:showVal val="1"/>
            <c:showSerName val="1"/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Лист1!$F$2</c:f>
              <c:numCache>
                <c:formatCode>_-* #,##0.0\ _₽_-;\-* #,##0.0\ _₽_-;_-* "-"??\ _₽_-;_-@_-</c:formatCode>
                <c:ptCount val="1"/>
                <c:pt idx="0">
                  <c:v>4001.8429999999998</c:v>
                </c:pt>
              </c:numCache>
            </c:numRef>
          </c:val>
        </c:ser>
        <c:gapWidth val="19"/>
        <c:gapDepth val="63"/>
        <c:shape val="cylinder"/>
        <c:axId val="164757888"/>
        <c:axId val="164759424"/>
        <c:axId val="164770240"/>
      </c:bar3DChart>
      <c:catAx>
        <c:axId val="164757888"/>
        <c:scaling>
          <c:orientation val="minMax"/>
        </c:scaling>
        <c:axPos val="b"/>
        <c:numFmt formatCode="General" sourceLinked="1"/>
        <c:tickLblPos val="nextTo"/>
        <c:crossAx val="164759424"/>
        <c:crosses val="autoZero"/>
        <c:auto val="1"/>
        <c:lblAlgn val="ctr"/>
        <c:lblOffset val="100"/>
      </c:catAx>
      <c:valAx>
        <c:axId val="164759424"/>
        <c:scaling>
          <c:orientation val="minMax"/>
        </c:scaling>
        <c:delete val="1"/>
        <c:axPos val="r"/>
        <c:majorGridlines/>
        <c:numFmt formatCode="_-* #,##0.0\ _₽_-;\-* #,##0.0\ _₽_-;_-* &quot;-&quot;??\ _₽_-;_-@_-" sourceLinked="1"/>
        <c:tickLblPos val="none"/>
        <c:crossAx val="164757888"/>
        <c:crosses val="autoZero"/>
        <c:crossBetween val="between"/>
      </c:valAx>
      <c:serAx>
        <c:axId val="164770240"/>
        <c:scaling>
          <c:orientation val="minMax"/>
        </c:scaling>
        <c:delete val="1"/>
        <c:axPos val="b"/>
        <c:tickLblPos val="none"/>
        <c:crossAx val="164759424"/>
        <c:crosses val="autoZero"/>
      </c:serAx>
    </c:plotArea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view3D>
      <c:rotY val="40"/>
      <c:perspective val="30"/>
    </c:view3D>
    <c:plotArea>
      <c:layout>
        <c:manualLayout>
          <c:layoutTarget val="inner"/>
          <c:xMode val="edge"/>
          <c:yMode val="edge"/>
          <c:x val="2.0874103065883939E-2"/>
          <c:y val="3.2729972571955063E-2"/>
          <c:w val="0.94259621656882098"/>
          <c:h val="0.91560633972774275"/>
        </c:manualLayout>
      </c:layout>
      <c:bar3DChart>
        <c:barDir val="col"/>
        <c:grouping val="standard"/>
        <c:ser>
          <c:idx val="0"/>
          <c:order val="0"/>
          <c:tx>
            <c:strRef>
              <c:f>Лист1!$B$1</c:f>
              <c:strCache>
                <c:ptCount val="1"/>
                <c:pt idx="0">
                  <c:v>2022 год</c:v>
                </c:pt>
              </c:strCache>
            </c:strRef>
          </c:tx>
          <c:spPr>
            <a:solidFill>
              <a:srgbClr val="663300"/>
            </a:solidFill>
          </c:spPr>
          <c:dLbls>
            <c:dLbl>
              <c:idx val="0"/>
              <c:layout>
                <c:manualLayout>
                  <c:x val="-3.3512866546977854E-2"/>
                  <c:y val="5.9509041039918298E-3"/>
                </c:manualLayout>
              </c:layout>
              <c:showVal val="1"/>
              <c:showSerName val="1"/>
            </c:dLbl>
            <c:txPr>
              <a:bodyPr/>
              <a:lstStyle/>
              <a:p>
                <a:pPr>
                  <a:defRPr sz="1600" b="1">
                    <a:solidFill>
                      <a:schemeClr val="accent4">
                        <a:lumMod val="10000"/>
                      </a:schemeClr>
                    </a:solidFill>
                    <a:latin typeface="Liberation Serif" pitchFamily="18" charset="0"/>
                    <a:ea typeface="Liberation Serif" pitchFamily="18" charset="0"/>
                    <a:cs typeface="Liberation Serif" pitchFamily="18" charset="0"/>
                  </a:defRPr>
                </a:pPr>
                <a:endParaRPr lang="ru-RU"/>
              </a:p>
            </c:txPr>
            <c:showVal val="1"/>
            <c:showSerName val="1"/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Лист1!$B$2</c:f>
              <c:numCache>
                <c:formatCode>_-* #,##0.0\ _₽_-;\-* #,##0.0\ _₽_-;_-* "-"??\ _₽_-;_-@_-</c:formatCode>
                <c:ptCount val="1"/>
                <c:pt idx="0">
                  <c:v>72972.345000000001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2023 год</c:v>
                </c:pt>
              </c:strCache>
            </c:strRef>
          </c:tx>
          <c:spPr>
            <a:solidFill>
              <a:srgbClr val="F10FD6"/>
            </a:solidFill>
          </c:spPr>
          <c:dLbls>
            <c:txPr>
              <a:bodyPr/>
              <a:lstStyle/>
              <a:p>
                <a:pPr>
                  <a:defRPr sz="1600" b="1">
                    <a:solidFill>
                      <a:schemeClr val="accent4">
                        <a:lumMod val="10000"/>
                      </a:schemeClr>
                    </a:solidFill>
                    <a:latin typeface="Liberation Serif" pitchFamily="18" charset="0"/>
                    <a:ea typeface="Liberation Serif" pitchFamily="18" charset="0"/>
                    <a:cs typeface="Liberation Serif" pitchFamily="18" charset="0"/>
                  </a:defRPr>
                </a:pPr>
                <a:endParaRPr lang="ru-RU"/>
              </a:p>
            </c:txPr>
            <c:showVal val="1"/>
            <c:showSerName val="1"/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Лист1!$C$2</c:f>
              <c:numCache>
                <c:formatCode>_-* #,##0.0\ _₽_-;\-* #,##0.0\ _₽_-;_-* "-"??\ _₽_-;_-@_-</c:formatCode>
                <c:ptCount val="1"/>
                <c:pt idx="0">
                  <c:v>105502.59699999999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2024 год</c:v>
                </c:pt>
              </c:strCache>
            </c:strRef>
          </c:tx>
          <c:spPr>
            <a:solidFill>
              <a:srgbClr val="FFC000"/>
            </a:solidFill>
          </c:spPr>
          <c:dLbls>
            <c:dLbl>
              <c:idx val="0"/>
              <c:layout>
                <c:manualLayout>
                  <c:x val="2.8725314183123934E-2"/>
                  <c:y val="-2.975452051995911E-3"/>
                </c:manualLayout>
              </c:layout>
              <c:showVal val="1"/>
              <c:showSerName val="1"/>
            </c:dLbl>
            <c:txPr>
              <a:bodyPr/>
              <a:lstStyle/>
              <a:p>
                <a:pPr algn="ctr">
                  <a:defRPr lang="ru-RU" sz="1600" b="1" i="0" u="none" strike="noStrike" kern="1200" baseline="0">
                    <a:solidFill>
                      <a:srgbClr val="DADADA">
                        <a:lumMod val="10000"/>
                      </a:srgbClr>
                    </a:solidFill>
                    <a:latin typeface="Liberation Serif" pitchFamily="18" charset="0"/>
                    <a:ea typeface="Liberation Serif" pitchFamily="18" charset="0"/>
                    <a:cs typeface="Liberation Serif" pitchFamily="18" charset="0"/>
                  </a:defRPr>
                </a:pPr>
                <a:endParaRPr lang="ru-RU"/>
              </a:p>
            </c:txPr>
            <c:showVal val="1"/>
            <c:showSerName val="1"/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Лист1!$D$2</c:f>
              <c:numCache>
                <c:formatCode>_-* #,##0.0\ _₽_-;\-* #,##0.0\ _₽_-;_-* "-"??\ _₽_-;_-@_-</c:formatCode>
                <c:ptCount val="1"/>
                <c:pt idx="0">
                  <c:v>125305.421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2025 год</c:v>
                </c:pt>
              </c:strCache>
            </c:strRef>
          </c:tx>
          <c:spPr>
            <a:solidFill>
              <a:srgbClr val="00CC00"/>
            </a:solidFill>
          </c:spPr>
          <c:dLbls>
            <c:dLbl>
              <c:idx val="0"/>
              <c:layout>
                <c:manualLayout>
                  <c:x val="3.5906642728904911E-2"/>
                  <c:y val="0"/>
                </c:manualLayout>
              </c:layout>
              <c:showVal val="1"/>
              <c:showSerName val="1"/>
            </c:dLbl>
            <c:txPr>
              <a:bodyPr/>
              <a:lstStyle/>
              <a:p>
                <a:pPr algn="ctr">
                  <a:defRPr lang="ru-RU" sz="1600" b="1" i="0" u="none" strike="noStrike" kern="1200" baseline="0">
                    <a:solidFill>
                      <a:srgbClr val="DADADA">
                        <a:lumMod val="10000"/>
                      </a:srgbClr>
                    </a:solidFill>
                    <a:latin typeface="Liberation Serif" pitchFamily="18" charset="0"/>
                    <a:ea typeface="Liberation Serif" pitchFamily="18" charset="0"/>
                    <a:cs typeface="Liberation Serif" pitchFamily="18" charset="0"/>
                  </a:defRPr>
                </a:pPr>
                <a:endParaRPr lang="ru-RU"/>
              </a:p>
            </c:txPr>
            <c:showVal val="1"/>
            <c:showSerName val="1"/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Лист1!$E$2</c:f>
              <c:numCache>
                <c:formatCode>_-* #,##0.0\ _₽_-;\-* #,##0.0\ _₽_-;_-* "-"??\ _₽_-;_-@_-</c:formatCode>
                <c:ptCount val="1"/>
                <c:pt idx="0">
                  <c:v>81025.735000000001</c:v>
                </c:pt>
              </c:numCache>
            </c:numRef>
          </c:val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2026 год</c:v>
                </c:pt>
              </c:strCache>
            </c:strRef>
          </c:tx>
          <c:spPr>
            <a:solidFill>
              <a:srgbClr val="FF0000"/>
            </a:solidFill>
          </c:spPr>
          <c:dLbls>
            <c:dLbl>
              <c:idx val="0"/>
              <c:layout>
                <c:manualLayout>
                  <c:x val="0.10771992818671457"/>
                  <c:y val="0"/>
                </c:manualLayout>
              </c:layout>
              <c:showVal val="1"/>
              <c:showSerName val="1"/>
            </c:dLbl>
            <c:txPr>
              <a:bodyPr/>
              <a:lstStyle/>
              <a:p>
                <a:pPr algn="ctr">
                  <a:defRPr lang="ru-RU" sz="1600" b="1" i="0" u="none" strike="noStrike" kern="1200" baseline="0">
                    <a:solidFill>
                      <a:srgbClr val="DADADA">
                        <a:lumMod val="10000"/>
                      </a:srgbClr>
                    </a:solidFill>
                    <a:latin typeface="Liberation Serif" pitchFamily="18" charset="0"/>
                    <a:ea typeface="Liberation Serif" pitchFamily="18" charset="0"/>
                    <a:cs typeface="Liberation Serif" pitchFamily="18" charset="0"/>
                  </a:defRPr>
                </a:pPr>
                <a:endParaRPr lang="ru-RU"/>
              </a:p>
            </c:txPr>
            <c:showVal val="1"/>
            <c:showSerName val="1"/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Лист1!$F$2</c:f>
              <c:numCache>
                <c:formatCode>_-* #,##0.0\ _₽_-;\-* #,##0.0\ _₽_-;_-* "-"??\ _₽_-;_-@_-</c:formatCode>
                <c:ptCount val="1"/>
                <c:pt idx="0">
                  <c:v>80267.692999999999</c:v>
                </c:pt>
              </c:numCache>
            </c:numRef>
          </c:val>
        </c:ser>
        <c:shape val="cylinder"/>
        <c:axId val="165003648"/>
        <c:axId val="165005184"/>
        <c:axId val="164999616"/>
      </c:bar3DChart>
      <c:catAx>
        <c:axId val="165003648"/>
        <c:scaling>
          <c:orientation val="minMax"/>
        </c:scaling>
        <c:axPos val="b"/>
        <c:numFmt formatCode="General" sourceLinked="1"/>
        <c:tickLblPos val="nextTo"/>
        <c:crossAx val="165005184"/>
        <c:crosses val="autoZero"/>
        <c:auto val="1"/>
        <c:lblAlgn val="ctr"/>
        <c:lblOffset val="100"/>
      </c:catAx>
      <c:valAx>
        <c:axId val="165005184"/>
        <c:scaling>
          <c:orientation val="minMax"/>
        </c:scaling>
        <c:delete val="1"/>
        <c:axPos val="l"/>
        <c:majorGridlines/>
        <c:numFmt formatCode="_-* #,##0.0\ _₽_-;\-* #,##0.0\ _₽_-;_-* &quot;-&quot;??\ _₽_-;_-@_-" sourceLinked="1"/>
        <c:tickLblPos val="none"/>
        <c:crossAx val="165003648"/>
        <c:crosses val="autoZero"/>
        <c:crossBetween val="between"/>
      </c:valAx>
      <c:serAx>
        <c:axId val="164999616"/>
        <c:scaling>
          <c:orientation val="minMax"/>
        </c:scaling>
        <c:delete val="1"/>
        <c:axPos val="b"/>
        <c:tickLblPos val="none"/>
        <c:crossAx val="165005184"/>
        <c:crosses val="autoZero"/>
      </c:serAx>
    </c:plotArea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view3D>
      <c:rotX val="10"/>
      <c:rotY val="40"/>
      <c:perspective val="30"/>
    </c:view3D>
    <c:plotArea>
      <c:layout>
        <c:manualLayout>
          <c:layoutTarget val="inner"/>
          <c:xMode val="edge"/>
          <c:yMode val="edge"/>
          <c:x val="0"/>
          <c:y val="5.3318513305619326E-2"/>
          <c:w val="0.95100222717149263"/>
          <c:h val="0.90548191460693739"/>
        </c:manualLayout>
      </c:layout>
      <c:bar3DChart>
        <c:barDir val="col"/>
        <c:grouping val="standard"/>
        <c:ser>
          <c:idx val="0"/>
          <c:order val="0"/>
          <c:tx>
            <c:strRef>
              <c:f>Лист1!$B$1</c:f>
              <c:strCache>
                <c:ptCount val="1"/>
                <c:pt idx="0">
                  <c:v>2022 год</c:v>
                </c:pt>
              </c:strCache>
            </c:strRef>
          </c:tx>
          <c:spPr>
            <a:solidFill>
              <a:srgbClr val="00CC00"/>
            </a:solidFill>
          </c:spPr>
          <c:dLbls>
            <c:txPr>
              <a:bodyPr/>
              <a:lstStyle/>
              <a:p>
                <a:pPr>
                  <a:defRPr sz="1600" b="1">
                    <a:solidFill>
                      <a:schemeClr val="accent4">
                        <a:lumMod val="10000"/>
                      </a:schemeClr>
                    </a:solidFill>
                    <a:latin typeface="Liberation Serif" pitchFamily="18" charset="0"/>
                    <a:ea typeface="Liberation Serif" pitchFamily="18" charset="0"/>
                    <a:cs typeface="Liberation Serif" pitchFamily="18" charset="0"/>
                  </a:defRPr>
                </a:pPr>
                <a:endParaRPr lang="ru-RU"/>
              </a:p>
            </c:txPr>
            <c:showVal val="1"/>
            <c:showSerName val="1"/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Лист1!$B$2</c:f>
              <c:numCache>
                <c:formatCode>_-* #,##0.0\ _₽_-;\-* #,##0.0\ _₽_-;_-* "-"??\ _₽_-;_-@_-</c:formatCode>
                <c:ptCount val="1"/>
                <c:pt idx="0">
                  <c:v>20830.773000000001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2023 год</c:v>
                </c:pt>
              </c:strCache>
            </c:strRef>
          </c:tx>
          <c:spPr>
            <a:solidFill>
              <a:srgbClr val="F10FD6"/>
            </a:solidFill>
          </c:spPr>
          <c:dLbls>
            <c:txPr>
              <a:bodyPr/>
              <a:lstStyle/>
              <a:p>
                <a:pPr algn="ctr">
                  <a:defRPr lang="ru-RU" sz="1600" b="1" i="0" u="none" strike="noStrike" kern="1200" baseline="0">
                    <a:solidFill>
                      <a:srgbClr val="DADADA">
                        <a:lumMod val="10000"/>
                      </a:srgbClr>
                    </a:solidFill>
                    <a:latin typeface="Liberation Serif" pitchFamily="18" charset="0"/>
                    <a:ea typeface="Liberation Serif" pitchFamily="18" charset="0"/>
                    <a:cs typeface="Liberation Serif" pitchFamily="18" charset="0"/>
                  </a:defRPr>
                </a:pPr>
                <a:endParaRPr lang="ru-RU"/>
              </a:p>
            </c:txPr>
            <c:showVal val="1"/>
            <c:showSerName val="1"/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Лист1!$C$2</c:f>
              <c:numCache>
                <c:formatCode>_-* #,##0.0\ _₽_-;\-* #,##0.0\ _₽_-;_-* "-"??\ _₽_-;_-@_-</c:formatCode>
                <c:ptCount val="1"/>
                <c:pt idx="0">
                  <c:v>53349.258999999998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2024 год</c:v>
                </c:pt>
              </c:strCache>
            </c:strRef>
          </c:tx>
          <c:spPr>
            <a:solidFill>
              <a:srgbClr val="663300"/>
            </a:solidFill>
          </c:spPr>
          <c:dLbls>
            <c:dLbl>
              <c:idx val="0"/>
              <c:layout>
                <c:manualLayout>
                  <c:x val="1.3363028953229399E-2"/>
                  <c:y val="0"/>
                </c:manualLayout>
              </c:layout>
              <c:showVal val="1"/>
              <c:showSerName val="1"/>
            </c:dLbl>
            <c:txPr>
              <a:bodyPr/>
              <a:lstStyle/>
              <a:p>
                <a:pPr algn="ctr">
                  <a:defRPr lang="ru-RU" sz="1600" b="1" i="0" u="none" strike="noStrike" kern="1200" baseline="0">
                    <a:solidFill>
                      <a:srgbClr val="DADADA">
                        <a:lumMod val="10000"/>
                      </a:srgbClr>
                    </a:solidFill>
                    <a:latin typeface="Liberation Serif" pitchFamily="18" charset="0"/>
                    <a:ea typeface="Liberation Serif" pitchFamily="18" charset="0"/>
                    <a:cs typeface="Liberation Serif" pitchFamily="18" charset="0"/>
                  </a:defRPr>
                </a:pPr>
                <a:endParaRPr lang="ru-RU"/>
              </a:p>
            </c:txPr>
            <c:showVal val="1"/>
            <c:showSerName val="1"/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Лист1!$D$2</c:f>
              <c:numCache>
                <c:formatCode>_-* #,##0.0\ _₽_-;\-* #,##0.0\ _₽_-;_-* "-"??\ _₽_-;_-@_-</c:formatCode>
                <c:ptCount val="1"/>
                <c:pt idx="0">
                  <c:v>34188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2025 год</c:v>
                </c:pt>
              </c:strCache>
            </c:strRef>
          </c:tx>
          <c:spPr>
            <a:solidFill>
              <a:srgbClr val="FFC000"/>
            </a:solidFill>
          </c:spPr>
          <c:dLbls>
            <c:dLbl>
              <c:idx val="0"/>
              <c:layout>
                <c:manualLayout>
                  <c:x val="3.5634743875278395E-2"/>
                  <c:y val="-2.3326849571208421E-2"/>
                </c:manualLayout>
              </c:layout>
              <c:showVal val="1"/>
              <c:showSerName val="1"/>
            </c:dLbl>
            <c:txPr>
              <a:bodyPr/>
              <a:lstStyle/>
              <a:p>
                <a:pPr algn="ctr">
                  <a:defRPr lang="ru-RU" sz="1600" b="1" i="0" u="none" strike="noStrike" kern="1200" baseline="0">
                    <a:solidFill>
                      <a:srgbClr val="DADADA">
                        <a:lumMod val="10000"/>
                      </a:srgbClr>
                    </a:solidFill>
                    <a:latin typeface="Liberation Serif" pitchFamily="18" charset="0"/>
                    <a:ea typeface="Liberation Serif" pitchFamily="18" charset="0"/>
                    <a:cs typeface="Liberation Serif" pitchFamily="18" charset="0"/>
                  </a:defRPr>
                </a:pPr>
                <a:endParaRPr lang="ru-RU"/>
              </a:p>
            </c:txPr>
            <c:showVal val="1"/>
            <c:showSerName val="1"/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Лист1!$E$2</c:f>
              <c:numCache>
                <c:formatCode>_-* #,##0.0\ _₽_-;\-* #,##0.0\ _₽_-;_-* "-"??\ _₽_-;_-@_-</c:formatCode>
                <c:ptCount val="1"/>
                <c:pt idx="0">
                  <c:v>34188</c:v>
                </c:pt>
              </c:numCache>
            </c:numRef>
          </c:val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2026 год</c:v>
                </c:pt>
              </c:strCache>
            </c:strRef>
          </c:tx>
          <c:spPr>
            <a:solidFill>
              <a:srgbClr val="FF0000"/>
            </a:solidFill>
          </c:spPr>
          <c:dLbls>
            <c:dLbl>
              <c:idx val="0"/>
              <c:layout>
                <c:manualLayout>
                  <c:x val="9.5768374164810696E-2"/>
                  <c:y val="0"/>
                </c:manualLayout>
              </c:layout>
              <c:showVal val="1"/>
              <c:showSerName val="1"/>
            </c:dLbl>
            <c:txPr>
              <a:bodyPr/>
              <a:lstStyle/>
              <a:p>
                <a:pPr algn="ctr">
                  <a:defRPr lang="ru-RU" sz="1600" b="1" i="0" u="none" strike="noStrike" kern="1200" baseline="0">
                    <a:solidFill>
                      <a:srgbClr val="DADADA">
                        <a:lumMod val="10000"/>
                      </a:srgbClr>
                    </a:solidFill>
                    <a:latin typeface="Liberation Serif" pitchFamily="18" charset="0"/>
                    <a:ea typeface="Liberation Serif" pitchFamily="18" charset="0"/>
                    <a:cs typeface="Liberation Serif" pitchFamily="18" charset="0"/>
                  </a:defRPr>
                </a:pPr>
                <a:endParaRPr lang="ru-RU"/>
              </a:p>
            </c:txPr>
            <c:showVal val="1"/>
            <c:showSerName val="1"/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Лист1!$F$2</c:f>
              <c:numCache>
                <c:formatCode>_-* #,##0.0\ _₽_-;\-* #,##0.0\ _₽_-;_-* "-"??\ _₽_-;_-@_-</c:formatCode>
                <c:ptCount val="1"/>
                <c:pt idx="0">
                  <c:v>34188</c:v>
                </c:pt>
              </c:numCache>
            </c:numRef>
          </c:val>
        </c:ser>
        <c:shape val="cylinder"/>
        <c:axId val="165234176"/>
        <c:axId val="165235712"/>
        <c:axId val="165106560"/>
      </c:bar3DChart>
      <c:catAx>
        <c:axId val="165234176"/>
        <c:scaling>
          <c:orientation val="minMax"/>
        </c:scaling>
        <c:axPos val="b"/>
        <c:numFmt formatCode="General" sourceLinked="1"/>
        <c:tickLblPos val="nextTo"/>
        <c:crossAx val="165235712"/>
        <c:crosses val="autoZero"/>
        <c:auto val="1"/>
        <c:lblAlgn val="ctr"/>
        <c:lblOffset val="100"/>
      </c:catAx>
      <c:valAx>
        <c:axId val="165235712"/>
        <c:scaling>
          <c:orientation val="minMax"/>
        </c:scaling>
        <c:delete val="1"/>
        <c:axPos val="l"/>
        <c:majorGridlines/>
        <c:numFmt formatCode="_-* #,##0.0\ _₽_-;\-* #,##0.0\ _₽_-;_-* &quot;-&quot;??\ _₽_-;_-@_-" sourceLinked="1"/>
        <c:tickLblPos val="none"/>
        <c:crossAx val="165234176"/>
        <c:crosses val="autoZero"/>
        <c:crossBetween val="between"/>
      </c:valAx>
      <c:serAx>
        <c:axId val="165106560"/>
        <c:scaling>
          <c:orientation val="minMax"/>
        </c:scaling>
        <c:delete val="1"/>
        <c:axPos val="b"/>
        <c:tickLblPos val="none"/>
        <c:crossAx val="165235712"/>
        <c:crosses val="autoZero"/>
      </c:serAx>
    </c:plotArea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view3D>
      <c:rotY val="40"/>
      <c:perspective val="30"/>
    </c:view3D>
    <c:plotArea>
      <c:layout/>
      <c:bar3DChart>
        <c:barDir val="col"/>
        <c:grouping val="standard"/>
        <c:ser>
          <c:idx val="0"/>
          <c:order val="0"/>
          <c:tx>
            <c:strRef>
              <c:f>Лист1!$B$1</c:f>
              <c:strCache>
                <c:ptCount val="1"/>
                <c:pt idx="0">
                  <c:v>2022 год</c:v>
                </c:pt>
              </c:strCache>
            </c:strRef>
          </c:tx>
          <c:spPr>
            <a:solidFill>
              <a:srgbClr val="663300"/>
            </a:solidFill>
          </c:spPr>
          <c:dLbls>
            <c:dLbl>
              <c:idx val="0"/>
              <c:layout>
                <c:manualLayout>
                  <c:x val="1.5936254980079678E-2"/>
                  <c:y val="0"/>
                </c:manualLayout>
              </c:layout>
              <c:showVal val="1"/>
              <c:showSerName val="1"/>
            </c:dLbl>
            <c:txPr>
              <a:bodyPr/>
              <a:lstStyle/>
              <a:p>
                <a:pPr>
                  <a:defRPr sz="1600" b="1">
                    <a:solidFill>
                      <a:schemeClr val="accent4">
                        <a:lumMod val="10000"/>
                      </a:schemeClr>
                    </a:solidFill>
                    <a:latin typeface="Liberation Serif" pitchFamily="18" charset="0"/>
                    <a:ea typeface="Liberation Serif" pitchFamily="18" charset="0"/>
                    <a:cs typeface="Liberation Serif" pitchFamily="18" charset="0"/>
                  </a:defRPr>
                </a:pPr>
                <a:endParaRPr lang="ru-RU"/>
              </a:p>
            </c:txPr>
            <c:showVal val="1"/>
            <c:showSerName val="1"/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Лист1!$B$2</c:f>
              <c:numCache>
                <c:formatCode>_-* #,##0.0\ _₽_-;\-* #,##0.0\ _₽_-;_-* "-"??\ _₽_-;_-@_-</c:formatCode>
                <c:ptCount val="1"/>
                <c:pt idx="0">
                  <c:v>2584.1950000000002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2023 год</c:v>
                </c:pt>
              </c:strCache>
            </c:strRef>
          </c:tx>
          <c:spPr>
            <a:solidFill>
              <a:srgbClr val="F10FD6"/>
            </a:solidFill>
          </c:spPr>
          <c:dLbls>
            <c:dLbl>
              <c:idx val="0"/>
              <c:layout>
                <c:manualLayout>
                  <c:x val="2.6560424966799463E-2"/>
                  <c:y val="6.2581476030924834E-3"/>
                </c:manualLayout>
              </c:layout>
              <c:showVal val="1"/>
              <c:showSerName val="1"/>
            </c:dLbl>
            <c:txPr>
              <a:bodyPr/>
              <a:lstStyle/>
              <a:p>
                <a:pPr algn="ctr">
                  <a:defRPr lang="ru-RU" sz="1600" b="1" i="0" u="none" strike="noStrike" kern="1200" baseline="0">
                    <a:solidFill>
                      <a:srgbClr val="DADADA">
                        <a:lumMod val="10000"/>
                      </a:srgbClr>
                    </a:solidFill>
                    <a:latin typeface="Liberation Serif" pitchFamily="18" charset="0"/>
                    <a:ea typeface="Liberation Serif" pitchFamily="18" charset="0"/>
                    <a:cs typeface="Liberation Serif" pitchFamily="18" charset="0"/>
                  </a:defRPr>
                </a:pPr>
                <a:endParaRPr lang="ru-RU"/>
              </a:p>
            </c:txPr>
            <c:showVal val="1"/>
            <c:showSerName val="1"/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Лист1!$C$2</c:f>
              <c:numCache>
                <c:formatCode>_-* #,##0.0\ _₽_-;\-* #,##0.0\ _₽_-;_-* "-"??\ _₽_-;_-@_-</c:formatCode>
                <c:ptCount val="1"/>
                <c:pt idx="0">
                  <c:v>2938.9569999999999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2024 год</c:v>
                </c:pt>
              </c:strCache>
            </c:strRef>
          </c:tx>
          <c:spPr>
            <a:solidFill>
              <a:srgbClr val="FFC000"/>
            </a:solidFill>
          </c:spPr>
          <c:dLbls>
            <c:dLbl>
              <c:idx val="0"/>
              <c:layout>
                <c:manualLayout>
                  <c:x val="1.5936254980079678E-2"/>
                  <c:y val="3.1285810340184591E-3"/>
                </c:manualLayout>
              </c:layout>
              <c:showVal val="1"/>
              <c:showSerName val="1"/>
            </c:dLbl>
            <c:txPr>
              <a:bodyPr/>
              <a:lstStyle/>
              <a:p>
                <a:pPr algn="ctr">
                  <a:defRPr lang="ru-RU" sz="1600" b="1" i="0" u="none" strike="noStrike" kern="1200" baseline="0">
                    <a:solidFill>
                      <a:srgbClr val="DADADA">
                        <a:lumMod val="10000"/>
                      </a:srgbClr>
                    </a:solidFill>
                    <a:latin typeface="Liberation Serif" pitchFamily="18" charset="0"/>
                    <a:ea typeface="Liberation Serif" pitchFamily="18" charset="0"/>
                    <a:cs typeface="Liberation Serif" pitchFamily="18" charset="0"/>
                  </a:defRPr>
                </a:pPr>
                <a:endParaRPr lang="ru-RU"/>
              </a:p>
            </c:txPr>
            <c:showVal val="1"/>
            <c:showSerName val="1"/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Лист1!$D$2</c:f>
              <c:numCache>
                <c:formatCode>_-* #,##0.0\ _₽_-;\-* #,##0.0\ _₽_-;_-* "-"??\ _₽_-;_-@_-</c:formatCode>
                <c:ptCount val="1"/>
                <c:pt idx="0">
                  <c:v>869.61400000000003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2025 год</c:v>
                </c:pt>
              </c:strCache>
            </c:strRef>
          </c:tx>
          <c:spPr>
            <a:solidFill>
              <a:srgbClr val="00CC00"/>
            </a:solidFill>
          </c:spPr>
          <c:dLbls>
            <c:dLbl>
              <c:idx val="0"/>
              <c:layout>
                <c:manualLayout>
                  <c:x val="5.5776892430278883E-2"/>
                  <c:y val="-1.5645369007731277E-2"/>
                </c:manualLayout>
              </c:layout>
              <c:showVal val="1"/>
              <c:showSerName val="1"/>
            </c:dLbl>
            <c:txPr>
              <a:bodyPr/>
              <a:lstStyle/>
              <a:p>
                <a:pPr algn="ctr">
                  <a:defRPr lang="ru-RU" sz="1600" b="1" i="0" u="none" strike="noStrike" kern="1200" baseline="0">
                    <a:solidFill>
                      <a:srgbClr val="DADADA">
                        <a:lumMod val="10000"/>
                      </a:srgbClr>
                    </a:solidFill>
                    <a:latin typeface="Liberation Serif" pitchFamily="18" charset="0"/>
                    <a:ea typeface="Liberation Serif" pitchFamily="18" charset="0"/>
                    <a:cs typeface="Liberation Serif" pitchFamily="18" charset="0"/>
                  </a:defRPr>
                </a:pPr>
                <a:endParaRPr lang="ru-RU"/>
              </a:p>
            </c:txPr>
            <c:showVal val="1"/>
            <c:showSerName val="1"/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Лист1!$E$2</c:f>
              <c:numCache>
                <c:formatCode>_-* #,##0.0\ _₽_-;\-* #,##0.0\ _₽_-;_-* "-"??\ _₽_-;_-@_-</c:formatCode>
                <c:ptCount val="1"/>
                <c:pt idx="0">
                  <c:v>865.86300000000006</c:v>
                </c:pt>
              </c:numCache>
            </c:numRef>
          </c:val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2026 год</c:v>
                </c:pt>
              </c:strCache>
            </c:strRef>
          </c:tx>
          <c:spPr>
            <a:solidFill>
              <a:srgbClr val="FF0000"/>
            </a:solidFill>
          </c:spPr>
          <c:dLbls>
            <c:dLbl>
              <c:idx val="0"/>
              <c:layout>
                <c:manualLayout>
                  <c:x val="0.13545816733067728"/>
                  <c:y val="-9.3872214046387664E-3"/>
                </c:manualLayout>
              </c:layout>
              <c:showVal val="1"/>
              <c:showSerName val="1"/>
            </c:dLbl>
            <c:txPr>
              <a:bodyPr/>
              <a:lstStyle/>
              <a:p>
                <a:pPr algn="ctr">
                  <a:defRPr lang="ru-RU" sz="1600" b="1" i="0" u="none" strike="noStrike" kern="1200" baseline="0">
                    <a:solidFill>
                      <a:srgbClr val="DADADA">
                        <a:lumMod val="10000"/>
                      </a:srgbClr>
                    </a:solidFill>
                    <a:latin typeface="Liberation Serif" pitchFamily="18" charset="0"/>
                    <a:ea typeface="Liberation Serif" pitchFamily="18" charset="0"/>
                    <a:cs typeface="Liberation Serif" pitchFamily="18" charset="0"/>
                  </a:defRPr>
                </a:pPr>
                <a:endParaRPr lang="ru-RU"/>
              </a:p>
            </c:txPr>
            <c:showVal val="1"/>
            <c:showSerName val="1"/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Лист1!$F$2</c:f>
              <c:numCache>
                <c:formatCode>_-* #,##0.0\ _₽_-;\-* #,##0.0\ _₽_-;_-* "-"??\ _₽_-;_-@_-</c:formatCode>
                <c:ptCount val="1"/>
                <c:pt idx="0">
                  <c:v>862.31799999999998</c:v>
                </c:pt>
              </c:numCache>
            </c:numRef>
          </c:val>
        </c:ser>
        <c:shape val="cylinder"/>
        <c:axId val="165157504"/>
        <c:axId val="165179776"/>
        <c:axId val="165316352"/>
      </c:bar3DChart>
      <c:catAx>
        <c:axId val="165157504"/>
        <c:scaling>
          <c:orientation val="minMax"/>
        </c:scaling>
        <c:axPos val="b"/>
        <c:numFmt formatCode="General" sourceLinked="1"/>
        <c:tickLblPos val="nextTo"/>
        <c:crossAx val="165179776"/>
        <c:crosses val="autoZero"/>
        <c:auto val="1"/>
        <c:lblAlgn val="ctr"/>
        <c:lblOffset val="100"/>
      </c:catAx>
      <c:valAx>
        <c:axId val="165179776"/>
        <c:scaling>
          <c:orientation val="minMax"/>
        </c:scaling>
        <c:delete val="1"/>
        <c:axPos val="l"/>
        <c:majorGridlines/>
        <c:numFmt formatCode="_-* #,##0.0\ _₽_-;\-* #,##0.0\ _₽_-;_-* &quot;-&quot;??\ _₽_-;_-@_-" sourceLinked="1"/>
        <c:tickLblPos val="none"/>
        <c:crossAx val="165157504"/>
        <c:crosses val="autoZero"/>
        <c:crossBetween val="between"/>
      </c:valAx>
      <c:serAx>
        <c:axId val="165316352"/>
        <c:scaling>
          <c:orientation val="minMax"/>
        </c:scaling>
        <c:delete val="1"/>
        <c:axPos val="b"/>
        <c:tickLblPos val="none"/>
        <c:crossAx val="165179776"/>
        <c:crosses val="autoZero"/>
      </c:serAx>
    </c:plotArea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view3D>
      <c:rotY val="50"/>
      <c:perspective val="30"/>
    </c:view3D>
    <c:plotArea>
      <c:layout/>
      <c:bar3DChart>
        <c:barDir val="col"/>
        <c:grouping val="standard"/>
        <c:ser>
          <c:idx val="0"/>
          <c:order val="0"/>
          <c:tx>
            <c:strRef>
              <c:f>Лист1!$B$1</c:f>
              <c:strCache>
                <c:ptCount val="1"/>
                <c:pt idx="0">
                  <c:v>2022 год</c:v>
                </c:pt>
              </c:strCache>
            </c:strRef>
          </c:tx>
          <c:spPr>
            <a:solidFill>
              <a:srgbClr val="663300"/>
            </a:solidFill>
          </c:spPr>
          <c:dLbls>
            <c:dLbl>
              <c:idx val="0"/>
              <c:layout>
                <c:manualLayout>
                  <c:x val="-1.6032064128256512E-2"/>
                  <c:y val="2.8666980874834996E-3"/>
                </c:manualLayout>
              </c:layout>
              <c:showVal val="1"/>
              <c:showSerName val="1"/>
            </c:dLbl>
            <c:txPr>
              <a:bodyPr/>
              <a:lstStyle/>
              <a:p>
                <a:pPr>
                  <a:defRPr sz="1600" b="1">
                    <a:solidFill>
                      <a:schemeClr val="accent4">
                        <a:lumMod val="10000"/>
                      </a:schemeClr>
                    </a:solidFill>
                    <a:latin typeface="Liberation Serif" pitchFamily="18" charset="0"/>
                    <a:ea typeface="Liberation Serif" pitchFamily="18" charset="0"/>
                    <a:cs typeface="Liberation Serif" pitchFamily="18" charset="0"/>
                  </a:defRPr>
                </a:pPr>
                <a:endParaRPr lang="ru-RU"/>
              </a:p>
            </c:txPr>
            <c:showVal val="1"/>
            <c:showSerName val="1"/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Лист1!$B$2</c:f>
              <c:numCache>
                <c:formatCode>_-* #,##0.0\ _₽_-;\-* #,##0.0\ _₽_-;_-* "-"??\ _₽_-;_-@_-</c:formatCode>
                <c:ptCount val="1"/>
                <c:pt idx="0">
                  <c:v>8666.5480000000007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2023 год</c:v>
                </c:pt>
              </c:strCache>
            </c:strRef>
          </c:tx>
          <c:spPr>
            <a:solidFill>
              <a:srgbClr val="F10FD6"/>
            </a:solidFill>
          </c:spPr>
          <c:dLbls>
            <c:dLbl>
              <c:idx val="0"/>
              <c:layout>
                <c:manualLayout>
                  <c:x val="1.068804275217101E-2"/>
                  <c:y val="-5.7333961749669992E-3"/>
                </c:manualLayout>
              </c:layout>
              <c:showVal val="1"/>
              <c:showSerName val="1"/>
            </c:dLbl>
            <c:txPr>
              <a:bodyPr/>
              <a:lstStyle/>
              <a:p>
                <a:pPr algn="ctr">
                  <a:defRPr lang="ru-RU" sz="1600" b="1" i="0" u="none" strike="noStrike" kern="1200" baseline="0">
                    <a:solidFill>
                      <a:srgbClr val="DADADA">
                        <a:lumMod val="10000"/>
                      </a:srgbClr>
                    </a:solidFill>
                    <a:latin typeface="Liberation Serif" pitchFamily="18" charset="0"/>
                    <a:ea typeface="Liberation Serif" pitchFamily="18" charset="0"/>
                    <a:cs typeface="Liberation Serif" pitchFamily="18" charset="0"/>
                  </a:defRPr>
                </a:pPr>
                <a:endParaRPr lang="ru-RU"/>
              </a:p>
            </c:txPr>
            <c:showVal val="1"/>
            <c:showSerName val="1"/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Лист1!$C$2</c:f>
              <c:numCache>
                <c:formatCode>_-* #,##0.0\ _₽_-;\-* #,##0.0\ _₽_-;_-* "-"??\ _₽_-;_-@_-</c:formatCode>
                <c:ptCount val="1"/>
                <c:pt idx="0">
                  <c:v>8348.1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2024 год</c:v>
                </c:pt>
              </c:strCache>
            </c:strRef>
          </c:tx>
          <c:spPr>
            <a:solidFill>
              <a:srgbClr val="FFC000"/>
            </a:solidFill>
          </c:spPr>
          <c:dLbls>
            <c:dLbl>
              <c:idx val="0"/>
              <c:layout>
                <c:manualLayout>
                  <c:x val="4.5424181696726788E-2"/>
                  <c:y val="0"/>
                </c:manualLayout>
              </c:layout>
              <c:showVal val="1"/>
              <c:showSerName val="1"/>
            </c:dLbl>
            <c:txPr>
              <a:bodyPr/>
              <a:lstStyle/>
              <a:p>
                <a:pPr algn="ctr">
                  <a:defRPr lang="ru-RU" sz="1600" b="1" i="0" u="none" strike="noStrike" kern="1200" baseline="0">
                    <a:solidFill>
                      <a:srgbClr val="DADADA">
                        <a:lumMod val="10000"/>
                      </a:srgbClr>
                    </a:solidFill>
                    <a:latin typeface="Liberation Serif" pitchFamily="18" charset="0"/>
                    <a:ea typeface="Liberation Serif" pitchFamily="18" charset="0"/>
                    <a:cs typeface="Liberation Serif" pitchFamily="18" charset="0"/>
                  </a:defRPr>
                </a:pPr>
                <a:endParaRPr lang="ru-RU"/>
              </a:p>
            </c:txPr>
            <c:showVal val="1"/>
            <c:showSerName val="1"/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Лист1!$D$2</c:f>
              <c:numCache>
                <c:formatCode>_-* #,##0.0\ _₽_-;\-* #,##0.0\ _₽_-;_-* "-"??\ _₽_-;_-@_-</c:formatCode>
                <c:ptCount val="1"/>
                <c:pt idx="0">
                  <c:v>7748.7920000000004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2025 год</c:v>
                </c:pt>
              </c:strCache>
            </c:strRef>
          </c:tx>
          <c:spPr>
            <a:solidFill>
              <a:srgbClr val="00CC00"/>
            </a:solidFill>
          </c:spPr>
          <c:dLbls>
            <c:dLbl>
              <c:idx val="0"/>
              <c:layout>
                <c:manualLayout>
                  <c:x val="3.7408149632598552E-2"/>
                  <c:y val="0"/>
                </c:manualLayout>
              </c:layout>
              <c:showVal val="1"/>
              <c:showSerName val="1"/>
            </c:dLbl>
            <c:txPr>
              <a:bodyPr/>
              <a:lstStyle/>
              <a:p>
                <a:pPr algn="ctr">
                  <a:defRPr lang="ru-RU" sz="1600" b="1" i="0" u="none" strike="noStrike" kern="1200" baseline="0">
                    <a:solidFill>
                      <a:srgbClr val="DADADA">
                        <a:lumMod val="10000"/>
                      </a:srgbClr>
                    </a:solidFill>
                    <a:latin typeface="Liberation Serif" pitchFamily="18" charset="0"/>
                    <a:ea typeface="Liberation Serif" pitchFamily="18" charset="0"/>
                    <a:cs typeface="Liberation Serif" pitchFamily="18" charset="0"/>
                  </a:defRPr>
                </a:pPr>
                <a:endParaRPr lang="ru-RU"/>
              </a:p>
            </c:txPr>
            <c:showVal val="1"/>
            <c:showSerName val="1"/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Лист1!$E$2</c:f>
              <c:numCache>
                <c:formatCode>_-* #,##0.0\ _₽_-;\-* #,##0.0\ _₽_-;_-* "-"??\ _₽_-;_-@_-</c:formatCode>
                <c:ptCount val="1"/>
                <c:pt idx="0">
                  <c:v>9744.0490000000009</c:v>
                </c:pt>
              </c:numCache>
            </c:numRef>
          </c:val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2026 год</c:v>
                </c:pt>
              </c:strCache>
            </c:strRef>
          </c:tx>
          <c:spPr>
            <a:solidFill>
              <a:srgbClr val="C00000"/>
            </a:solidFill>
          </c:spPr>
          <c:dLbls>
            <c:dLbl>
              <c:idx val="0"/>
              <c:layout>
                <c:manualLayout>
                  <c:x val="8.0160320641282784E-2"/>
                  <c:y val="5.7333961749670122E-3"/>
                </c:manualLayout>
              </c:layout>
              <c:showVal val="1"/>
              <c:showSerName val="1"/>
            </c:dLbl>
            <c:txPr>
              <a:bodyPr/>
              <a:lstStyle/>
              <a:p>
                <a:pPr algn="ctr">
                  <a:defRPr lang="ru-RU" sz="1600" b="1" i="0" u="none" strike="noStrike" kern="1200" baseline="0">
                    <a:solidFill>
                      <a:srgbClr val="DADADA">
                        <a:lumMod val="10000"/>
                      </a:srgbClr>
                    </a:solidFill>
                    <a:latin typeface="Liberation Serif" pitchFamily="18" charset="0"/>
                    <a:ea typeface="Liberation Serif" pitchFamily="18" charset="0"/>
                    <a:cs typeface="Liberation Serif" pitchFamily="18" charset="0"/>
                  </a:defRPr>
                </a:pPr>
                <a:endParaRPr lang="ru-RU"/>
              </a:p>
            </c:txPr>
            <c:showVal val="1"/>
            <c:showSerName val="1"/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Лист1!$F$2</c:f>
              <c:numCache>
                <c:formatCode>_-* #,##0.0\ _₽_-;\-* #,##0.0\ _₽_-;_-* "-"??\ _₽_-;_-@_-</c:formatCode>
                <c:ptCount val="1"/>
                <c:pt idx="0">
                  <c:v>7723.384</c:v>
                </c:pt>
              </c:numCache>
            </c:numRef>
          </c:val>
        </c:ser>
        <c:shape val="cylinder"/>
        <c:axId val="165382016"/>
        <c:axId val="165383552"/>
        <c:axId val="165184832"/>
      </c:bar3DChart>
      <c:catAx>
        <c:axId val="165382016"/>
        <c:scaling>
          <c:orientation val="minMax"/>
        </c:scaling>
        <c:axPos val="b"/>
        <c:numFmt formatCode="General" sourceLinked="1"/>
        <c:tickLblPos val="nextTo"/>
        <c:crossAx val="165383552"/>
        <c:crosses val="autoZero"/>
        <c:auto val="1"/>
        <c:lblAlgn val="ctr"/>
        <c:lblOffset val="100"/>
      </c:catAx>
      <c:valAx>
        <c:axId val="165383552"/>
        <c:scaling>
          <c:orientation val="minMax"/>
        </c:scaling>
        <c:delete val="1"/>
        <c:axPos val="l"/>
        <c:majorGridlines/>
        <c:numFmt formatCode="_-* #,##0.0\ _₽_-;\-* #,##0.0\ _₽_-;_-* &quot;-&quot;??\ _₽_-;_-@_-" sourceLinked="1"/>
        <c:tickLblPos val="none"/>
        <c:crossAx val="165382016"/>
        <c:crosses val="autoZero"/>
        <c:crossBetween val="between"/>
      </c:valAx>
      <c:serAx>
        <c:axId val="165184832"/>
        <c:scaling>
          <c:orientation val="minMax"/>
        </c:scaling>
        <c:delete val="1"/>
        <c:axPos val="b"/>
        <c:tickLblPos val="none"/>
        <c:crossAx val="165383552"/>
        <c:crosses val="autoZero"/>
      </c:serAx>
      <c:spPr>
        <a:noFill/>
        <a:ln w="25400">
          <a:noFill/>
        </a:ln>
      </c:spPr>
    </c:plotArea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view3D>
      <c:rotX val="30"/>
      <c:hPercent val="157"/>
      <c:rotY val="210"/>
      <c:depthPercent val="100"/>
      <c:rAngAx val="1"/>
    </c:view3D>
    <c:sideWall>
      <c:spPr>
        <a:noFill/>
      </c:spPr>
    </c:sideWall>
    <c:plotArea>
      <c:layout>
        <c:manualLayout>
          <c:layoutTarget val="inner"/>
          <c:xMode val="edge"/>
          <c:yMode val="edge"/>
          <c:x val="0.10570203872863364"/>
          <c:y val="4.5284992361029487E-2"/>
          <c:w val="0.87564861396100302"/>
          <c:h val="0.87635679868374661"/>
        </c:manualLayout>
      </c:layout>
      <c:pie3DChart>
        <c:varyColors val="1"/>
        <c:ser>
          <c:idx val="0"/>
          <c:order val="0"/>
          <c:tx>
            <c:strRef>
              <c:f>Sheet1!$A$2</c:f>
              <c:strCache>
                <c:ptCount val="1"/>
              </c:strCache>
            </c:strRef>
          </c:tx>
          <c:explosion val="25"/>
          <c:dPt>
            <c:idx val="0"/>
            <c:spPr>
              <a:solidFill>
                <a:srgbClr val="00CC00"/>
              </a:solidFill>
            </c:spPr>
          </c:dPt>
          <c:dPt>
            <c:idx val="1"/>
            <c:spPr>
              <a:solidFill>
                <a:srgbClr val="F10FD6"/>
              </a:solidFill>
            </c:spPr>
          </c:dPt>
          <c:dPt>
            <c:idx val="2"/>
            <c:explosion val="37"/>
            <c:spPr>
              <a:solidFill>
                <a:schemeClr val="tx2">
                  <a:lumMod val="50000"/>
                </a:schemeClr>
              </a:solidFill>
            </c:spPr>
          </c:dPt>
          <c:dPt>
            <c:idx val="3"/>
            <c:explosion val="49"/>
            <c:spPr>
              <a:solidFill>
                <a:srgbClr val="FFFF00"/>
              </a:solidFill>
            </c:spPr>
          </c:dPt>
          <c:dPt>
            <c:idx val="4"/>
            <c:explosion val="70"/>
            <c:spPr>
              <a:solidFill>
                <a:schemeClr val="accent4">
                  <a:lumMod val="10000"/>
                </a:schemeClr>
              </a:solidFill>
            </c:spPr>
          </c:dPt>
          <c:dPt>
            <c:idx val="5"/>
            <c:explosion val="46"/>
            <c:spPr>
              <a:gradFill>
                <a:gsLst>
                  <a:gs pos="0">
                    <a:srgbClr val="CBCBCB"/>
                  </a:gs>
                  <a:gs pos="13000">
                    <a:srgbClr val="5F5F5F"/>
                  </a:gs>
                  <a:gs pos="21001">
                    <a:srgbClr val="5F5F5F"/>
                  </a:gs>
                  <a:gs pos="63000">
                    <a:srgbClr val="FFFFFF"/>
                  </a:gs>
                  <a:gs pos="67000">
                    <a:srgbClr val="B2B2B2"/>
                  </a:gs>
                  <a:gs pos="69000">
                    <a:srgbClr val="292929"/>
                  </a:gs>
                  <a:gs pos="82001">
                    <a:srgbClr val="777777"/>
                  </a:gs>
                  <a:gs pos="100000">
                    <a:srgbClr val="EAEAEA"/>
                  </a:gs>
                </a:gsLst>
                <a:lin ang="5400000" scaled="0"/>
              </a:gradFill>
            </c:spPr>
          </c:dPt>
          <c:dPt>
            <c:idx val="6"/>
            <c:explosion val="8"/>
            <c:spPr>
              <a:solidFill>
                <a:srgbClr val="FF9900"/>
              </a:solidFill>
            </c:spPr>
          </c:dPt>
          <c:dPt>
            <c:idx val="7"/>
            <c:explosion val="6"/>
            <c:spPr>
              <a:solidFill>
                <a:srgbClr val="FFFFFF"/>
              </a:solidFill>
            </c:spPr>
          </c:dPt>
          <c:dPt>
            <c:idx val="8"/>
            <c:explosion val="15"/>
            <c:spPr>
              <a:solidFill>
                <a:srgbClr val="663300"/>
              </a:solidFill>
            </c:spPr>
          </c:dPt>
          <c:dPt>
            <c:idx val="9"/>
            <c:explosion val="38"/>
            <c:spPr>
              <a:solidFill>
                <a:srgbClr val="FF0000"/>
              </a:solidFill>
            </c:spPr>
          </c:dPt>
          <c:dPt>
            <c:idx val="10"/>
            <c:explosion val="58"/>
            <c:spPr>
              <a:solidFill>
                <a:srgbClr val="002060"/>
              </a:solidFill>
            </c:spPr>
          </c:dPt>
          <c:dLbls>
            <c:dLbl>
              <c:idx val="0"/>
              <c:layout>
                <c:manualLayout>
                  <c:x val="-0.12469756000103992"/>
                  <c:y val="0.16433981666470787"/>
                </c:manualLayout>
              </c:layout>
              <c:showVal val="1"/>
              <c:showCatName val="1"/>
            </c:dLbl>
            <c:dLbl>
              <c:idx val="1"/>
              <c:layout>
                <c:manualLayout>
                  <c:x val="-7.055075374676488E-2"/>
                  <c:y val="7.0075802091902695E-3"/>
                </c:manualLayout>
              </c:layout>
              <c:showVal val="1"/>
              <c:showCatName val="1"/>
            </c:dLbl>
            <c:dLbl>
              <c:idx val="2"/>
              <c:layout>
                <c:manualLayout>
                  <c:x val="-1.6252448802850393E-2"/>
                  <c:y val="-7.2527324009871913E-2"/>
                </c:manualLayout>
              </c:layout>
              <c:showVal val="1"/>
              <c:showCatName val="1"/>
            </c:dLbl>
            <c:dLbl>
              <c:idx val="3"/>
              <c:layout>
                <c:manualLayout>
                  <c:x val="0"/>
                  <c:y val="-3.0530614643318871E-2"/>
                </c:manualLayout>
              </c:layout>
              <c:showVal val="1"/>
              <c:showCatName val="1"/>
            </c:dLbl>
            <c:dLbl>
              <c:idx val="4"/>
              <c:layout>
                <c:manualLayout>
                  <c:x val="0.19949419231459029"/>
                  <c:y val="-4.303913503349395E-2"/>
                </c:manualLayout>
              </c:layout>
              <c:showVal val="1"/>
              <c:showCatName val="1"/>
            </c:dLbl>
            <c:dLbl>
              <c:idx val="5"/>
              <c:layout>
                <c:manualLayout>
                  <c:x val="-0.15675198555183251"/>
                  <c:y val="-5.7619726172288173E-2"/>
                </c:manualLayout>
              </c:layout>
              <c:showVal val="1"/>
              <c:showCatName val="1"/>
            </c:dLbl>
            <c:dLbl>
              <c:idx val="6"/>
              <c:layout>
                <c:manualLayout>
                  <c:x val="0.10398291468905405"/>
                  <c:y val="-0.11712275237983324"/>
                </c:manualLayout>
              </c:layout>
              <c:showVal val="1"/>
              <c:showCatName val="1"/>
            </c:dLbl>
            <c:dLbl>
              <c:idx val="7"/>
              <c:layout>
                <c:manualLayout>
                  <c:x val="0.38625509921424139"/>
                  <c:y val="7.3031349159713294E-2"/>
                </c:manualLayout>
              </c:layout>
              <c:showVal val="1"/>
              <c:showCatName val="1"/>
            </c:dLbl>
            <c:dLbl>
              <c:idx val="8"/>
              <c:layout>
                <c:manualLayout>
                  <c:x val="0.32453651243491038"/>
                  <c:y val="0.11391658831825126"/>
                </c:manualLayout>
              </c:layout>
              <c:showVal val="1"/>
              <c:showCatName val="1"/>
            </c:dLbl>
            <c:dLbl>
              <c:idx val="9"/>
              <c:layout>
                <c:manualLayout>
                  <c:x val="0.18745281979519102"/>
                  <c:y val="0.21426695263838291"/>
                </c:manualLayout>
              </c:layout>
              <c:showVal val="1"/>
              <c:showCatName val="1"/>
            </c:dLbl>
            <c:dLbl>
              <c:idx val="10"/>
              <c:layout>
                <c:manualLayout>
                  <c:x val="3.1376433568585894E-3"/>
                  <c:y val="0.18487307556704671"/>
                </c:manualLayout>
              </c:layout>
              <c:showVal val="1"/>
              <c:showCatName val="1"/>
            </c:dLbl>
            <c:txPr>
              <a:bodyPr/>
              <a:lstStyle/>
              <a:p>
                <a:pPr>
                  <a:defRPr>
                    <a:solidFill>
                      <a:schemeClr val="accent4">
                        <a:lumMod val="1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Val val="1"/>
            <c:showCatName val="1"/>
            <c:showLeaderLines val="1"/>
            <c:leaderLines>
              <c:spPr>
                <a:ln w="15875">
                  <a:solidFill>
                    <a:schemeClr val="accent4">
                      <a:lumMod val="10000"/>
                    </a:schemeClr>
                  </a:solidFill>
                </a:ln>
              </c:spPr>
            </c:leaderLines>
          </c:dLbls>
          <c:cat>
            <c:strRef>
              <c:f>Sheet1!$B$1:$L$1</c:f>
              <c:strCache>
                <c:ptCount val="11"/>
                <c:pt idx="0">
                  <c:v>Общегосударственные вопросы</c:v>
                </c:pt>
                <c:pt idx="1">
                  <c:v>Национальная безопасность и правоохранительная деятельность</c:v>
                </c:pt>
                <c:pt idx="2">
                  <c:v>Национальная экономика</c:v>
                </c:pt>
                <c:pt idx="3">
                  <c:v>Жилищно-коммунальное хозяйство</c:v>
                </c:pt>
                <c:pt idx="4">
                  <c:v>Охрана окружающей среды</c:v>
                </c:pt>
                <c:pt idx="5">
                  <c:v>Образование</c:v>
                </c:pt>
                <c:pt idx="6">
                  <c:v>Культура, кинематография</c:v>
                </c:pt>
                <c:pt idx="7">
                  <c:v>Социальная политика</c:v>
                </c:pt>
                <c:pt idx="8">
                  <c:v>Физическая культура и спорт</c:v>
                </c:pt>
                <c:pt idx="9">
                  <c:v>Средства массовой информации</c:v>
                </c:pt>
                <c:pt idx="10">
                  <c:v>Обслуживание муниципального долга</c:v>
                </c:pt>
              </c:strCache>
            </c:strRef>
          </c:cat>
          <c:val>
            <c:numRef>
              <c:f>Sheet1!$B$2:$L$2</c:f>
              <c:numCache>
                <c:formatCode>General</c:formatCode>
                <c:ptCount val="11"/>
                <c:pt idx="0">
                  <c:v>315.60000000000002</c:v>
                </c:pt>
                <c:pt idx="1">
                  <c:v>41.6</c:v>
                </c:pt>
                <c:pt idx="2">
                  <c:v>432.5</c:v>
                </c:pt>
                <c:pt idx="3">
                  <c:v>523.70000000000005</c:v>
                </c:pt>
                <c:pt idx="4">
                  <c:v>15.8</c:v>
                </c:pt>
                <c:pt idx="5">
                  <c:v>2881.6</c:v>
                </c:pt>
                <c:pt idx="6">
                  <c:v>432.4</c:v>
                </c:pt>
                <c:pt idx="7">
                  <c:v>292.3</c:v>
                </c:pt>
                <c:pt idx="8">
                  <c:v>272.3</c:v>
                </c:pt>
                <c:pt idx="9">
                  <c:v>13</c:v>
                </c:pt>
                <c:pt idx="10">
                  <c:v>11</c:v>
                </c:pt>
              </c:numCache>
            </c:numRef>
          </c:val>
        </c:ser>
      </c:pie3DChart>
    </c:plotArea>
    <c:plotVisOnly val="1"/>
    <c:dispBlanksAs val="zero"/>
  </c:chart>
  <c:txPr>
    <a:bodyPr/>
    <a:lstStyle/>
    <a:p>
      <a:pPr>
        <a:defRPr sz="1800"/>
      </a:pPr>
      <a:endParaRPr lang="ru-RU"/>
    </a:p>
  </c:txPr>
  <c:externalData r:id="rId1"/>
  <c:userShapes r:id="rId2"/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view3D>
      <c:rotX val="30"/>
      <c:rotY val="20"/>
      <c:perspective val="30"/>
    </c:view3D>
    <c:plotArea>
      <c:layout>
        <c:manualLayout>
          <c:layoutTarget val="inner"/>
          <c:xMode val="edge"/>
          <c:yMode val="edge"/>
          <c:x val="0"/>
          <c:y val="0"/>
          <c:w val="1"/>
          <c:h val="1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explosion val="46"/>
          <c:dPt>
            <c:idx val="0"/>
            <c:explosion val="100"/>
            <c:spPr>
              <a:solidFill>
                <a:srgbClr val="00CC00"/>
              </a:solidFill>
            </c:spPr>
          </c:dPt>
          <c:dPt>
            <c:idx val="1"/>
            <c:explosion val="80"/>
            <c:spPr>
              <a:solidFill>
                <a:srgbClr val="F10FD6"/>
              </a:solidFill>
            </c:spPr>
          </c:dPt>
          <c:dPt>
            <c:idx val="2"/>
            <c:explosion val="27"/>
            <c:spPr>
              <a:solidFill>
                <a:schemeClr val="tx2">
                  <a:lumMod val="50000"/>
                </a:schemeClr>
              </a:solidFill>
            </c:spPr>
          </c:dPt>
          <c:dPt>
            <c:idx val="3"/>
            <c:explosion val="21"/>
            <c:spPr>
              <a:solidFill>
                <a:srgbClr val="FFFF00"/>
              </a:solidFill>
            </c:spPr>
          </c:dPt>
          <c:dPt>
            <c:idx val="4"/>
            <c:explosion val="16"/>
            <c:spPr>
              <a:solidFill>
                <a:schemeClr val="accent4">
                  <a:lumMod val="10000"/>
                </a:schemeClr>
              </a:solidFill>
            </c:spPr>
          </c:dPt>
          <c:dPt>
            <c:idx val="5"/>
            <c:explosion val="96"/>
            <c:spPr>
              <a:gradFill>
                <a:gsLst>
                  <a:gs pos="0">
                    <a:srgbClr val="CBCBCB"/>
                  </a:gs>
                  <a:gs pos="13000">
                    <a:srgbClr val="5F5F5F"/>
                  </a:gs>
                  <a:gs pos="21001">
                    <a:srgbClr val="5F5F5F"/>
                  </a:gs>
                  <a:gs pos="63000">
                    <a:srgbClr val="FFFFFF"/>
                  </a:gs>
                  <a:gs pos="67000">
                    <a:srgbClr val="B2B2B2"/>
                  </a:gs>
                  <a:gs pos="69000">
                    <a:srgbClr val="292929"/>
                  </a:gs>
                  <a:gs pos="82001">
                    <a:srgbClr val="777777"/>
                  </a:gs>
                  <a:gs pos="100000">
                    <a:srgbClr val="EAEAEA"/>
                  </a:gs>
                </a:gsLst>
                <a:lin ang="5400000" scaled="0"/>
              </a:gradFill>
            </c:spPr>
          </c:dPt>
          <c:dPt>
            <c:idx val="6"/>
            <c:explosion val="0"/>
            <c:spPr>
              <a:solidFill>
                <a:srgbClr val="FF9900"/>
              </a:solidFill>
            </c:spPr>
          </c:dPt>
          <c:dPt>
            <c:idx val="7"/>
            <c:spPr>
              <a:solidFill>
                <a:srgbClr val="FFFFFF"/>
              </a:solidFill>
            </c:spPr>
          </c:dPt>
          <c:dPt>
            <c:idx val="8"/>
            <c:spPr>
              <a:solidFill>
                <a:srgbClr val="663300"/>
              </a:solidFill>
            </c:spPr>
          </c:dPt>
          <c:dPt>
            <c:idx val="9"/>
            <c:explosion val="69"/>
            <c:spPr>
              <a:solidFill>
                <a:srgbClr val="FF0000"/>
              </a:solidFill>
            </c:spPr>
          </c:dPt>
          <c:dPt>
            <c:idx val="10"/>
            <c:spPr>
              <a:solidFill>
                <a:srgbClr val="002060"/>
              </a:solidFill>
            </c:spPr>
          </c:dPt>
          <c:dLbls>
            <c:dLbl>
              <c:idx val="0"/>
              <c:layout>
                <c:manualLayout>
                  <c:x val="0.13507895707251469"/>
                  <c:y val="-0.12161798215485303"/>
                </c:manualLayout>
              </c:layout>
              <c:showVal val="1"/>
              <c:showCatName val="1"/>
            </c:dLbl>
            <c:dLbl>
              <c:idx val="1"/>
              <c:layout>
                <c:manualLayout>
                  <c:x val="9.2245612893429751E-2"/>
                  <c:y val="-3.5283032266408908E-2"/>
                </c:manualLayout>
              </c:layout>
              <c:showVal val="1"/>
              <c:showCatName val="1"/>
            </c:dLbl>
            <c:dLbl>
              <c:idx val="2"/>
              <c:layout>
                <c:manualLayout>
                  <c:x val="7.7809700440337526E-2"/>
                  <c:y val="-3.2354772871795404E-2"/>
                </c:manualLayout>
              </c:layout>
              <c:showVal val="1"/>
              <c:showCatName val="1"/>
            </c:dLbl>
            <c:dLbl>
              <c:idx val="3"/>
              <c:layout>
                <c:manualLayout>
                  <c:x val="-1.2527927810676558E-3"/>
                  <c:y val="1.7559057678486101E-3"/>
                </c:manualLayout>
              </c:layout>
              <c:showVal val="1"/>
              <c:showCatName val="1"/>
            </c:dLbl>
            <c:dLbl>
              <c:idx val="4"/>
              <c:layout>
                <c:manualLayout>
                  <c:x val="-0.18749484826793344"/>
                  <c:y val="5.4175277657520803E-2"/>
                </c:manualLayout>
              </c:layout>
              <c:showVal val="1"/>
              <c:showCatName val="1"/>
            </c:dLbl>
            <c:dLbl>
              <c:idx val="5"/>
              <c:layout>
                <c:manualLayout>
                  <c:x val="0.20822699299305514"/>
                  <c:y val="-0.14471697287839053"/>
                </c:manualLayout>
              </c:layout>
              <c:tx>
                <c:rich>
                  <a:bodyPr/>
                  <a:lstStyle/>
                  <a:p>
                    <a:r>
                      <a:rPr lang="ru-RU" sz="1400" dirty="0" smtClean="0"/>
                      <a:t> </a:t>
                    </a:r>
                    <a:r>
                      <a:rPr lang="ru-RU" dirty="0" smtClean="0"/>
                      <a:t>    образование</a:t>
                    </a:r>
                    <a:r>
                      <a:rPr lang="ru-RU" dirty="0"/>
                      <a:t>;  2 033,4   </a:t>
                    </a:r>
                  </a:p>
                </c:rich>
              </c:tx>
              <c:showVal val="1"/>
              <c:showCatName val="1"/>
            </c:dLbl>
            <c:dLbl>
              <c:idx val="6"/>
              <c:layout>
                <c:manualLayout>
                  <c:x val="-9.4241881954838291E-2"/>
                  <c:y val="0.11277210743250331"/>
                </c:manualLayout>
              </c:layout>
              <c:showVal val="1"/>
              <c:showCatName val="1"/>
            </c:dLbl>
            <c:dLbl>
              <c:idx val="7"/>
              <c:layout>
                <c:manualLayout>
                  <c:x val="-0.11342465456280774"/>
                  <c:y val="5.1791783580020935E-2"/>
                </c:manualLayout>
              </c:layout>
              <c:showVal val="1"/>
              <c:showCatName val="1"/>
            </c:dLbl>
            <c:dLbl>
              <c:idx val="8"/>
              <c:layout>
                <c:manualLayout>
                  <c:x val="-0.35813051777618704"/>
                  <c:y val="-5.4412956315683339E-2"/>
                </c:manualLayout>
              </c:layout>
              <c:showVal val="1"/>
              <c:showCatName val="1"/>
            </c:dLbl>
            <c:dLbl>
              <c:idx val="9"/>
              <c:layout>
                <c:manualLayout>
                  <c:x val="-0.21939524088414564"/>
                  <c:y val="-9.0657930979575821E-2"/>
                </c:manualLayout>
              </c:layout>
              <c:showVal val="1"/>
              <c:showCatName val="1"/>
            </c:dLbl>
            <c:dLbl>
              <c:idx val="10"/>
              <c:layout>
                <c:manualLayout>
                  <c:x val="-2.2318387887464479E-2"/>
                  <c:y val="-6.7164489233667135E-2"/>
                </c:manualLayout>
              </c:layout>
              <c:showVal val="1"/>
              <c:showCatName val="1"/>
            </c:dLbl>
            <c:txPr>
              <a:bodyPr/>
              <a:lstStyle/>
              <a:p>
                <a:pPr>
                  <a:defRPr sz="1400">
                    <a:solidFill>
                      <a:schemeClr val="accent4">
                        <a:lumMod val="10000"/>
                      </a:schemeClr>
                    </a:solidFill>
                    <a:latin typeface="Liberation Serif" pitchFamily="18" charset="0"/>
                    <a:ea typeface="Liberation Serif" pitchFamily="18" charset="0"/>
                    <a:cs typeface="Liberation Serif" pitchFamily="18" charset="0"/>
                  </a:defRPr>
                </a:pPr>
                <a:endParaRPr lang="ru-RU"/>
              </a:p>
            </c:txPr>
            <c:showVal val="1"/>
            <c:showCatName val="1"/>
            <c:showLeaderLines val="1"/>
            <c:leaderLines>
              <c:spPr>
                <a:ln w="19050">
                  <a:solidFill>
                    <a:schemeClr val="accent4">
                      <a:lumMod val="10000"/>
                    </a:schemeClr>
                  </a:solidFill>
                </a:ln>
              </c:spPr>
            </c:leaderLines>
          </c:dLbls>
          <c:cat>
            <c:strRef>
              <c:f>Лист1!$A$2:$A$23</c:f>
              <c:strCache>
                <c:ptCount val="11"/>
                <c:pt idx="0">
                  <c:v>общегосударственные вопросы</c:v>
                </c:pt>
                <c:pt idx="1">
                  <c:v>национальная безопасность и правоохранительная деятельность</c:v>
                </c:pt>
                <c:pt idx="2">
                  <c:v>национальная экономика</c:v>
                </c:pt>
                <c:pt idx="3">
                  <c:v>жилищно-коммунальное хозяйство</c:v>
                </c:pt>
                <c:pt idx="4">
                  <c:v>охрана окружающей среды</c:v>
                </c:pt>
                <c:pt idx="5">
                  <c:v>образование</c:v>
                </c:pt>
                <c:pt idx="6">
                  <c:v>культура, кинематография</c:v>
                </c:pt>
                <c:pt idx="7">
                  <c:v>социальная политика</c:v>
                </c:pt>
                <c:pt idx="8">
                  <c:v>физическая культура и спорт</c:v>
                </c:pt>
                <c:pt idx="9">
                  <c:v>средства массовой информации</c:v>
                </c:pt>
                <c:pt idx="10">
                  <c:v>обслуживание государственного и муниципального долга</c:v>
                </c:pt>
              </c:strCache>
            </c:strRef>
          </c:cat>
          <c:val>
            <c:numRef>
              <c:f>Лист1!$B$2:$B$23</c:f>
              <c:numCache>
                <c:formatCode>_-* #,##0.0\ _₽_-;\-* #,##0.0\ _₽_-;_-* "-"??\ _₽_-;_-@_-</c:formatCode>
                <c:ptCount val="22"/>
                <c:pt idx="0">
                  <c:v>298.39999999999998</c:v>
                </c:pt>
                <c:pt idx="1">
                  <c:v>37.5</c:v>
                </c:pt>
                <c:pt idx="2">
                  <c:v>411.2</c:v>
                </c:pt>
                <c:pt idx="3">
                  <c:v>393.3</c:v>
                </c:pt>
                <c:pt idx="4">
                  <c:v>16</c:v>
                </c:pt>
                <c:pt idx="5">
                  <c:v>3120.1</c:v>
                </c:pt>
                <c:pt idx="6">
                  <c:v>335.2</c:v>
                </c:pt>
                <c:pt idx="7">
                  <c:v>299</c:v>
                </c:pt>
                <c:pt idx="8">
                  <c:v>211.9</c:v>
                </c:pt>
                <c:pt idx="9">
                  <c:v>12.9</c:v>
                </c:pt>
                <c:pt idx="10">
                  <c:v>11</c:v>
                </c:pt>
              </c:numCache>
            </c:numRef>
          </c:val>
        </c:ser>
      </c:pie3DChart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title>
      <c:tx>
        <c:rich>
          <a:bodyPr/>
          <a:lstStyle/>
          <a:p>
            <a:pPr>
              <a:defRPr b="1">
                <a:solidFill>
                  <a:srgbClr val="000000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defRPr>
            </a:pPr>
            <a:r>
              <a:rPr lang="ru-RU" b="1" dirty="0" smtClean="0">
                <a:solidFill>
                  <a:srgbClr val="000000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 Доходы на </a:t>
            </a:r>
            <a:r>
              <a:rPr lang="ru-RU" b="1" dirty="0" smtClean="0">
                <a:solidFill>
                  <a:srgbClr val="000000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2024 </a:t>
            </a:r>
            <a:r>
              <a:rPr lang="ru-RU" b="1" dirty="0" smtClean="0">
                <a:solidFill>
                  <a:srgbClr val="000000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год </a:t>
            </a:r>
          </a:p>
          <a:p>
            <a:pPr>
              <a:defRPr b="1">
                <a:solidFill>
                  <a:srgbClr val="000000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defRPr>
            </a:pPr>
            <a:r>
              <a:rPr lang="ru-RU" sz="2160" b="0" i="0" u="none" strike="noStrike" baseline="0" dirty="0" smtClean="0"/>
              <a:t> </a:t>
            </a:r>
            <a:r>
              <a:rPr lang="ru-RU" sz="2160" b="0" i="0" u="none" strike="noStrike" baseline="0" dirty="0" smtClean="0"/>
              <a:t>(</a:t>
            </a:r>
            <a:r>
              <a:rPr lang="ru-RU" sz="2160" b="1" i="0" u="none" strike="noStrike" baseline="0" dirty="0" smtClean="0"/>
              <a:t>5 131,4 </a:t>
            </a:r>
            <a:r>
              <a:rPr lang="ru-RU" b="1" dirty="0" smtClean="0">
                <a:solidFill>
                  <a:srgbClr val="000000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млн</a:t>
            </a:r>
            <a:r>
              <a:rPr lang="ru-RU" b="1" dirty="0" smtClean="0">
                <a:solidFill>
                  <a:srgbClr val="000000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. руб.)</a:t>
            </a:r>
            <a:endParaRPr lang="ru-RU" b="1" dirty="0">
              <a:solidFill>
                <a:srgbClr val="000000"/>
              </a:solidFill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</c:rich>
      </c:tx>
      <c:layout/>
    </c:title>
    <c:view3D>
      <c:rotX val="40"/>
      <c:rotY val="100"/>
      <c:perspective val="30"/>
    </c:view3D>
    <c:plotArea>
      <c:layout>
        <c:manualLayout>
          <c:layoutTarget val="inner"/>
          <c:xMode val="edge"/>
          <c:yMode val="edge"/>
          <c:x val="2.8594761124544192E-3"/>
          <c:y val="0.18574991755277512"/>
          <c:w val="0.69812105400739988"/>
          <c:h val="0.81425008244722552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Столбец2</c:v>
                </c:pt>
              </c:strCache>
            </c:strRef>
          </c:tx>
          <c:explosion val="25"/>
          <c:dPt>
            <c:idx val="0"/>
            <c:spPr>
              <a:solidFill>
                <a:srgbClr val="00CC00"/>
              </a:solidFill>
            </c:spPr>
          </c:dPt>
          <c:dPt>
            <c:idx val="1"/>
            <c:spPr>
              <a:solidFill>
                <a:srgbClr val="FF0000"/>
              </a:solidFill>
            </c:spPr>
          </c:dPt>
          <c:dPt>
            <c:idx val="2"/>
            <c:spPr>
              <a:solidFill>
                <a:srgbClr val="FFFF00"/>
              </a:solidFill>
            </c:spPr>
          </c:dPt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/>
                      <a:t> 1 </a:t>
                    </a:r>
                    <a:r>
                      <a:rPr lang="en-US" smtClean="0"/>
                      <a:t>599,9; </a:t>
                    </a:r>
                    <a:r>
                      <a:rPr lang="en-US"/>
                      <a:t>35%</a:t>
                    </a:r>
                  </a:p>
                </c:rich>
              </c:tx>
              <c:showVal val="1"/>
              <c:showPercent val="1"/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/>
                      <a:t> 2 </a:t>
                    </a:r>
                    <a:r>
                      <a:rPr lang="en-US" smtClean="0"/>
                      <a:t>837,4; </a:t>
                    </a:r>
                    <a:r>
                      <a:rPr lang="en-US"/>
                      <a:t>62%</a:t>
                    </a:r>
                  </a:p>
                </c:rich>
              </c:tx>
              <c:showVal val="1"/>
              <c:showPercent val="1"/>
            </c:dLbl>
            <c:txPr>
              <a:bodyPr/>
              <a:lstStyle/>
              <a:p>
                <a:pPr>
                  <a:defRPr>
                    <a:solidFill>
                      <a:srgbClr val="000000"/>
                    </a:solidFill>
                    <a:latin typeface="Liberation Serif" pitchFamily="18" charset="0"/>
                    <a:ea typeface="Liberation Serif" pitchFamily="18" charset="0"/>
                    <a:cs typeface="Liberation Serif" pitchFamily="18" charset="0"/>
                  </a:defRPr>
                </a:pPr>
                <a:endParaRPr lang="ru-RU"/>
              </a:p>
            </c:txPr>
            <c:showVal val="1"/>
            <c:showPercent val="1"/>
          </c:dLbls>
          <c:cat>
            <c:strRef>
              <c:f>Лист1!$A$2:$A$4</c:f>
              <c:strCache>
                <c:ptCount val="3"/>
                <c:pt idx="0">
                  <c:v>Налоговые доходы</c:v>
                </c:pt>
                <c:pt idx="1">
                  <c:v>Неналоговые доходы</c:v>
                </c:pt>
                <c:pt idx="2">
                  <c:v>Безвозмездные поступления</c:v>
                </c:pt>
              </c:strCache>
            </c:strRef>
          </c:cat>
          <c:val>
            <c:numRef>
              <c:f>Лист1!$B$2:$B$4</c:f>
              <c:numCache>
                <c:formatCode>0.0</c:formatCode>
                <c:ptCount val="3"/>
                <c:pt idx="0" formatCode="_-* #,##0.0\ _₽_-;\-* #,##0.0\ _₽_-;_-* &quot;-&quot;??\ _₽_-;_-@_-">
                  <c:v>1833.798</c:v>
                </c:pt>
                <c:pt idx="1">
                  <c:v>172.126</c:v>
                </c:pt>
                <c:pt idx="2" formatCode="_-* #,##0.0\ _₽_-;\-* #,##0.0\ _₽_-;_-* &quot;-&quot;??\ _₽_-;_-@_-">
                  <c:v>3125.5430000000001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Столбец1</c:v>
                </c:pt>
              </c:strCache>
            </c:strRef>
          </c:tx>
          <c:explosion val="25"/>
          <c:cat>
            <c:strRef>
              <c:f>Лист1!$A$2:$A$4</c:f>
              <c:strCache>
                <c:ptCount val="3"/>
                <c:pt idx="0">
                  <c:v>Налоговые доходы</c:v>
                </c:pt>
                <c:pt idx="1">
                  <c:v>Неналоговые доходы</c:v>
                </c:pt>
                <c:pt idx="2">
                  <c:v>Безвозмездные поступления</c:v>
                </c:pt>
              </c:strCache>
            </c:strRef>
          </c:cat>
          <c:val>
            <c:numRef>
              <c:f>Лист1!$C$2:$C$4</c:f>
            </c:numRef>
          </c:val>
        </c:ser>
      </c:pie3DChart>
    </c:plotArea>
    <c:legend>
      <c:legendPos val="r"/>
      <c:layout/>
      <c:txPr>
        <a:bodyPr/>
        <a:lstStyle/>
        <a:p>
          <a:pPr>
            <a:defRPr sz="1600">
              <a:solidFill>
                <a:srgbClr val="000000"/>
              </a:solidFill>
              <a:latin typeface="Liberation Serif" pitchFamily="18" charset="0"/>
              <a:ea typeface="Liberation Serif" pitchFamily="18" charset="0"/>
              <a:cs typeface="Liberation Serif" pitchFamily="18" charset="0"/>
            </a:defRPr>
          </a:pPr>
          <a:endParaRPr lang="ru-RU"/>
        </a:p>
      </c:txPr>
    </c:legend>
    <c:plotVisOnly val="1"/>
    <c:dispBlanksAs val="zero"/>
  </c:chart>
  <c:spPr>
    <a:scene3d>
      <a:camera prst="orthographicFront"/>
      <a:lightRig rig="threePt" dir="t"/>
    </a:scene3d>
    <a:sp3d>
      <a:bevelT prst="relaxedInset"/>
    </a:sp3d>
  </c:spPr>
  <c:txPr>
    <a:bodyPr/>
    <a:lstStyle/>
    <a:p>
      <a:pPr>
        <a:defRPr sz="1800"/>
      </a:pPr>
      <a:endParaRPr lang="ru-RU"/>
    </a:p>
  </c:txPr>
  <c:externalData r:id="rId1"/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view3D>
      <c:rotX val="30"/>
      <c:rotY val="30"/>
      <c:rAngAx val="1"/>
    </c:view3D>
    <c:plotArea>
      <c:layout>
        <c:manualLayout>
          <c:layoutTarget val="inner"/>
          <c:xMode val="edge"/>
          <c:yMode val="edge"/>
          <c:x val="1.642434737151632E-3"/>
          <c:y val="0.16435185185185186"/>
          <c:w val="0.84457128543579352"/>
          <c:h val="0.83425925925925926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25"/>
          <c:dPt>
            <c:idx val="0"/>
            <c:spPr>
              <a:solidFill>
                <a:srgbClr val="00CC00"/>
              </a:solidFill>
            </c:spPr>
          </c:dPt>
          <c:dPt>
            <c:idx val="1"/>
            <c:spPr>
              <a:solidFill>
                <a:srgbClr val="F10FD6"/>
              </a:solidFill>
            </c:spPr>
          </c:dPt>
          <c:dPt>
            <c:idx val="2"/>
            <c:spPr>
              <a:solidFill>
                <a:schemeClr val="tx2">
                  <a:lumMod val="50000"/>
                </a:schemeClr>
              </a:solidFill>
            </c:spPr>
          </c:dPt>
          <c:dPt>
            <c:idx val="3"/>
            <c:spPr>
              <a:solidFill>
                <a:srgbClr val="FFFF00"/>
              </a:solidFill>
            </c:spPr>
          </c:dPt>
          <c:dPt>
            <c:idx val="4"/>
            <c:explosion val="15"/>
            <c:spPr>
              <a:solidFill>
                <a:schemeClr val="accent4">
                  <a:lumMod val="10000"/>
                </a:schemeClr>
              </a:solidFill>
            </c:spPr>
          </c:dPt>
          <c:dPt>
            <c:idx val="5"/>
            <c:spPr>
              <a:gradFill>
                <a:gsLst>
                  <a:gs pos="0">
                    <a:srgbClr val="CBCBCB"/>
                  </a:gs>
                  <a:gs pos="13000">
                    <a:srgbClr val="5F5F5F"/>
                  </a:gs>
                  <a:gs pos="21001">
                    <a:srgbClr val="5F5F5F"/>
                  </a:gs>
                  <a:gs pos="63000">
                    <a:srgbClr val="FFFFFF"/>
                  </a:gs>
                  <a:gs pos="67000">
                    <a:srgbClr val="B2B2B2"/>
                  </a:gs>
                  <a:gs pos="69000">
                    <a:srgbClr val="292929"/>
                  </a:gs>
                  <a:gs pos="82001">
                    <a:srgbClr val="777777"/>
                  </a:gs>
                  <a:gs pos="100000">
                    <a:srgbClr val="EAEAEA"/>
                  </a:gs>
                </a:gsLst>
                <a:lin ang="5400000" scaled="0"/>
              </a:gradFill>
            </c:spPr>
          </c:dPt>
          <c:dPt>
            <c:idx val="6"/>
            <c:spPr>
              <a:solidFill>
                <a:srgbClr val="FF9900"/>
              </a:solidFill>
            </c:spPr>
          </c:dPt>
          <c:dPt>
            <c:idx val="7"/>
            <c:spPr>
              <a:solidFill>
                <a:schemeClr val="tx1"/>
              </a:solidFill>
            </c:spPr>
          </c:dPt>
          <c:dPt>
            <c:idx val="8"/>
            <c:spPr>
              <a:solidFill>
                <a:srgbClr val="663300"/>
              </a:solidFill>
            </c:spPr>
          </c:dPt>
          <c:dPt>
            <c:idx val="9"/>
            <c:explosion val="49"/>
            <c:spPr>
              <a:solidFill>
                <a:srgbClr val="FF0000"/>
              </a:solidFill>
            </c:spPr>
          </c:dPt>
          <c:dPt>
            <c:idx val="10"/>
            <c:spPr>
              <a:solidFill>
                <a:srgbClr val="002060"/>
              </a:solidFill>
            </c:spPr>
          </c:dPt>
          <c:dLbls>
            <c:dLbl>
              <c:idx val="1"/>
              <c:layout>
                <c:manualLayout>
                  <c:x val="0.12239879766066586"/>
                  <c:y val="-1.2627296587926509E-2"/>
                </c:manualLayout>
              </c:layout>
              <c:showVal val="1"/>
              <c:showCatName val="1"/>
            </c:dLbl>
            <c:dLbl>
              <c:idx val="2"/>
              <c:layout>
                <c:manualLayout>
                  <c:x val="9.1485553413707107E-2"/>
                  <c:y val="4.8518518518518516E-2"/>
                </c:manualLayout>
              </c:layout>
              <c:showVal val="1"/>
              <c:showCatName val="1"/>
            </c:dLbl>
            <c:dLbl>
              <c:idx val="3"/>
              <c:layout>
                <c:manualLayout>
                  <c:x val="4.4525598719247231E-2"/>
                  <c:y val="0.1260686789151356"/>
                </c:manualLayout>
              </c:layout>
              <c:showVal val="1"/>
              <c:showCatName val="1"/>
            </c:dLbl>
            <c:dLbl>
              <c:idx val="4"/>
              <c:layout>
                <c:manualLayout>
                  <c:x val="3.5635203275939054E-2"/>
                  <c:y val="0.37776596675415575"/>
                </c:manualLayout>
              </c:layout>
              <c:showVal val="1"/>
              <c:showCatName val="1"/>
            </c:dLbl>
            <c:dLbl>
              <c:idx val="5"/>
              <c:layout>
                <c:manualLayout>
                  <c:x val="0.21253460537349844"/>
                  <c:y val="-9.9022455526392536E-2"/>
                </c:manualLayout>
              </c:layout>
              <c:showVal val="1"/>
              <c:showCatName val="1"/>
            </c:dLbl>
            <c:dLbl>
              <c:idx val="6"/>
              <c:layout>
                <c:manualLayout>
                  <c:x val="-3.5111412421994968E-2"/>
                  <c:y val="-2.2903762029746283E-2"/>
                </c:manualLayout>
              </c:layout>
              <c:tx>
                <c:rich>
                  <a:bodyPr/>
                  <a:lstStyle/>
                  <a:p>
                    <a:r>
                      <a:rPr lang="ru-RU" dirty="0"/>
                      <a:t>Культура, </a:t>
                    </a:r>
                    <a:r>
                      <a:rPr lang="ru-RU" dirty="0" smtClean="0"/>
                      <a:t>кинематография;  </a:t>
                    </a:r>
                    <a:r>
                      <a:rPr lang="ru-RU" dirty="0"/>
                      <a:t>355,6   </a:t>
                    </a:r>
                  </a:p>
                </c:rich>
              </c:tx>
              <c:showVal val="1"/>
              <c:showCatName val="1"/>
            </c:dLbl>
            <c:dLbl>
              <c:idx val="7"/>
              <c:layout>
                <c:manualLayout>
                  <c:x val="-0.18373683580008932"/>
                  <c:y val="-0.14049270924467774"/>
                </c:manualLayout>
              </c:layout>
              <c:tx>
                <c:rich>
                  <a:bodyPr/>
                  <a:lstStyle/>
                  <a:p>
                    <a:r>
                      <a:rPr lang="ru-RU" dirty="0"/>
                      <a:t>Социальная политика</a:t>
                    </a:r>
                    <a:r>
                      <a:rPr lang="ru-RU" dirty="0" smtClean="0"/>
                      <a:t>; </a:t>
                    </a:r>
                    <a:r>
                      <a:rPr lang="ru-RU" dirty="0"/>
                      <a:t>307,6   </a:t>
                    </a:r>
                  </a:p>
                </c:rich>
              </c:tx>
              <c:showVal val="1"/>
              <c:showCatName val="1"/>
            </c:dLbl>
            <c:dLbl>
              <c:idx val="8"/>
              <c:layout>
                <c:manualLayout>
                  <c:x val="-0.13871685126496117"/>
                  <c:y val="-6.6885243511227765E-2"/>
                </c:manualLayout>
              </c:layout>
              <c:showVal val="1"/>
              <c:showCatName val="1"/>
            </c:dLbl>
            <c:dLbl>
              <c:idx val="9"/>
              <c:layout>
                <c:manualLayout>
                  <c:x val="-5.5672231842388994E-2"/>
                  <c:y val="-0.21031802274715661"/>
                </c:manualLayout>
              </c:layout>
              <c:showVal val="1"/>
              <c:showCatName val="1"/>
            </c:dLbl>
            <c:dLbl>
              <c:idx val="10"/>
              <c:layout>
                <c:manualLayout>
                  <c:x val="0.18511277376634974"/>
                  <c:y val="-0.18095173519976671"/>
                </c:manualLayout>
              </c:layout>
              <c:showVal val="1"/>
              <c:showCatName val="1"/>
            </c:dLbl>
            <c:txPr>
              <a:bodyPr/>
              <a:lstStyle/>
              <a:p>
                <a:pPr>
                  <a:defRPr sz="1600">
                    <a:solidFill>
                      <a:schemeClr val="accent4">
                        <a:lumMod val="10000"/>
                      </a:schemeClr>
                    </a:solidFill>
                    <a:latin typeface="Liberation Serif" pitchFamily="18" charset="0"/>
                    <a:ea typeface="Liberation Serif" pitchFamily="18" charset="0"/>
                    <a:cs typeface="Liberation Serif" pitchFamily="18" charset="0"/>
                  </a:defRPr>
                </a:pPr>
                <a:endParaRPr lang="ru-RU"/>
              </a:p>
            </c:txPr>
            <c:showVal val="1"/>
            <c:showCatName val="1"/>
            <c:showLeaderLines val="1"/>
            <c:leaderLines>
              <c:spPr>
                <a:ln w="15875">
                  <a:solidFill>
                    <a:schemeClr val="accent4">
                      <a:lumMod val="10000"/>
                    </a:schemeClr>
                  </a:solidFill>
                </a:ln>
              </c:spPr>
            </c:leaderLines>
          </c:dLbls>
          <c:cat>
            <c:strRef>
              <c:f>Лист1!$A$2:$A$12</c:f>
              <c:strCache>
                <c:ptCount val="11"/>
                <c:pt idx="0">
                  <c:v>Общегосударственные вопросы</c:v>
                </c:pt>
                <c:pt idx="1">
                  <c:v>Национальная безопасность и правоохранительная деятельность</c:v>
                </c:pt>
                <c:pt idx="2">
                  <c:v>Национальная экономика</c:v>
                </c:pt>
                <c:pt idx="3">
                  <c:v>Жилищно-коммунальное хозяйство</c:v>
                </c:pt>
                <c:pt idx="4">
                  <c:v>Охрана окружающей среды и природных ресурсов</c:v>
                </c:pt>
                <c:pt idx="5">
                  <c:v>Образование</c:v>
                </c:pt>
                <c:pt idx="6">
                  <c:v>Культура, кинематография   </c:v>
                </c:pt>
                <c:pt idx="7">
                  <c:v>Социальная политика</c:v>
                </c:pt>
                <c:pt idx="8">
                  <c:v>Физическая культура и спорт</c:v>
                </c:pt>
                <c:pt idx="9">
                  <c:v>Средства массовой информации</c:v>
                </c:pt>
                <c:pt idx="10">
                  <c:v>Обслуживание государственного и муниципального долга</c:v>
                </c:pt>
              </c:strCache>
            </c:strRef>
          </c:cat>
          <c:val>
            <c:numRef>
              <c:f>Лист1!$B$2:$B$12</c:f>
              <c:numCache>
                <c:formatCode>_-* #,##0.0\ _₽_-;\-* #,##0.0\ _₽_-;_-* "-"??\ _₽_-;_-@_-</c:formatCode>
                <c:ptCount val="11"/>
                <c:pt idx="0">
                  <c:v>301.8</c:v>
                </c:pt>
                <c:pt idx="1">
                  <c:v>38.799999999999997</c:v>
                </c:pt>
                <c:pt idx="2">
                  <c:v>360.7</c:v>
                </c:pt>
                <c:pt idx="3">
                  <c:v>141.69999999999999</c:v>
                </c:pt>
                <c:pt idx="4">
                  <c:v>16.899999999999999</c:v>
                </c:pt>
                <c:pt idx="5">
                  <c:v>3428.9</c:v>
                </c:pt>
                <c:pt idx="6">
                  <c:v>355.6</c:v>
                </c:pt>
                <c:pt idx="7">
                  <c:v>307.60000000000002</c:v>
                </c:pt>
                <c:pt idx="8">
                  <c:v>215.3</c:v>
                </c:pt>
                <c:pt idx="9">
                  <c:v>13</c:v>
                </c:pt>
                <c:pt idx="10">
                  <c:v>11</c:v>
                </c:pt>
              </c:numCache>
            </c:numRef>
          </c:val>
        </c:ser>
      </c:pie3DChart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view3D>
      <c:rAngAx val="1"/>
    </c:view3D>
    <c:plotArea>
      <c:layout>
        <c:manualLayout>
          <c:layoutTarget val="inner"/>
          <c:xMode val="edge"/>
          <c:yMode val="edge"/>
          <c:x val="0.49881919932422242"/>
          <c:y val="1.5785943423738699E-3"/>
          <c:w val="0.50118080067577764"/>
          <c:h val="0.97962962962962963"/>
        </c:manualLayout>
      </c:layout>
      <c:bar3DChart>
        <c:barDir val="bar"/>
        <c:grouping val="clustered"/>
        <c:ser>
          <c:idx val="0"/>
          <c:order val="0"/>
          <c:spPr>
            <a:solidFill>
              <a:srgbClr val="00FF00"/>
            </a:solidFill>
          </c:spPr>
          <c:dLbls>
            <c:dLbl>
              <c:idx val="15"/>
              <c:layout>
                <c:manualLayout>
                  <c:x val="0"/>
                  <c:y val="-4.4444444444444446E-2"/>
                </c:manualLayout>
              </c:layout>
              <c:showVal val="1"/>
            </c:dLbl>
            <c:txPr>
              <a:bodyPr/>
              <a:lstStyle/>
              <a:p>
                <a:pPr>
                  <a:defRPr sz="1600" b="1">
                    <a:solidFill>
                      <a:schemeClr val="accent4">
                        <a:lumMod val="10000"/>
                      </a:schemeClr>
                    </a:solidFill>
                    <a:latin typeface="Liberation Serif" pitchFamily="18" charset="0"/>
                    <a:ea typeface="Liberation Serif" pitchFamily="18" charset="0"/>
                    <a:cs typeface="Liberation Serif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Лист12!$H$5:$W$5</c:f>
              <c:strCache>
                <c:ptCount val="16"/>
                <c:pt idx="0">
                  <c:v> МП "Профилактика терроризма, минимизация и (или) ликвидация последствий его проявлений, профилактика экстремизма в СГО</c:v>
                </c:pt>
                <c:pt idx="1">
                  <c:v>   МП "Содействие развитию малого и среднего предпринимательства в СГО</c:v>
                </c:pt>
                <c:pt idx="2">
                  <c:v>   МП "Управление муниципальными финансами СГО</c:v>
                </c:pt>
                <c:pt idx="3">
                  <c:v>   МП "Развитие муниципальной службы в СГО</c:v>
                </c:pt>
                <c:pt idx="4">
                  <c:v>   МП "Дополнительные меры социальной поддержки отдельных категорий граждан СГО</c:v>
                </c:pt>
                <c:pt idx="5">
                  <c:v>   МП "Обеспечение общественной безопасности на территории СГО</c:v>
                </c:pt>
                <c:pt idx="6">
                  <c:v>  МП "Управление собственностью СГО</c:v>
                </c:pt>
                <c:pt idx="7">
                  <c:v>   МП "Реализация молодежной политики в СГО</c:v>
                </c:pt>
                <c:pt idx="8">
                  <c:v>   МП "Реализация основных направлений в строительном комплексе на территории СГО</c:v>
                </c:pt>
                <c:pt idx="9">
                  <c:v>  МП "Развитие физической культуры и спорта в СГО</c:v>
                </c:pt>
                <c:pt idx="10">
                  <c:v>   МП"Формирование современной городской среды на территории СГО</c:v>
                </c:pt>
                <c:pt idx="11">
                  <c:v>   МП "Развитие ЖКХ и повышение энергетической эффективности на территории СГО</c:v>
                </c:pt>
                <c:pt idx="12">
                  <c:v>   МП "Социальная поддержка и социальное обслуживание населения на территории СГО</c:v>
                </c:pt>
                <c:pt idx="13">
                  <c:v>   МП "Развитие культуры в СГО</c:v>
                </c:pt>
                <c:pt idx="14">
                  <c:v>   МП "Развитие транспорта, дорожного хозяйства и благоустройства на территории СГО</c:v>
                </c:pt>
                <c:pt idx="15">
                  <c:v>   МП"Развитие системы образования в СГО</c:v>
                </c:pt>
              </c:strCache>
            </c:strRef>
          </c:cat>
          <c:val>
            <c:numRef>
              <c:f>Лист12!$H$6:$W$6</c:f>
              <c:numCache>
                <c:formatCode>_-* #,##0.0\ _₽_-;\-* #,##0.0\ _₽_-;_-* "-"??\ _₽_-;_-@_-</c:formatCode>
                <c:ptCount val="16"/>
                <c:pt idx="0">
                  <c:v>981.94500000000005</c:v>
                </c:pt>
                <c:pt idx="1">
                  <c:v>1615.4</c:v>
                </c:pt>
                <c:pt idx="2">
                  <c:v>27114.838</c:v>
                </c:pt>
                <c:pt idx="3">
                  <c:v>29523.902999999998</c:v>
                </c:pt>
                <c:pt idx="4">
                  <c:v>30972.35</c:v>
                </c:pt>
                <c:pt idx="5">
                  <c:v>41137.462</c:v>
                </c:pt>
                <c:pt idx="6">
                  <c:v>79693.843999999997</c:v>
                </c:pt>
                <c:pt idx="7">
                  <c:v>86090.154999999999</c:v>
                </c:pt>
                <c:pt idx="8">
                  <c:v>87263.941999999995</c:v>
                </c:pt>
                <c:pt idx="9">
                  <c:v>202730.35200000001</c:v>
                </c:pt>
                <c:pt idx="10">
                  <c:v>205395.00700000001</c:v>
                </c:pt>
                <c:pt idx="11">
                  <c:v>225323.91899999999</c:v>
                </c:pt>
                <c:pt idx="12">
                  <c:v>251963.492</c:v>
                </c:pt>
                <c:pt idx="13">
                  <c:v>442756.81</c:v>
                </c:pt>
                <c:pt idx="14">
                  <c:v>468916.47200000001</c:v>
                </c:pt>
                <c:pt idx="15">
                  <c:v>2797393.2340000002</c:v>
                </c:pt>
              </c:numCache>
            </c:numRef>
          </c:val>
        </c:ser>
        <c:gapWidth val="36"/>
        <c:gapDepth val="476"/>
        <c:shape val="cylinder"/>
        <c:axId val="161367552"/>
        <c:axId val="161390976"/>
        <c:axId val="0"/>
      </c:bar3DChart>
      <c:catAx>
        <c:axId val="161367552"/>
        <c:scaling>
          <c:orientation val="minMax"/>
        </c:scaling>
        <c:axPos val="l"/>
        <c:tickLblPos val="nextTo"/>
        <c:txPr>
          <a:bodyPr/>
          <a:lstStyle/>
          <a:p>
            <a:pPr>
              <a:defRPr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defRPr>
            </a:pPr>
            <a:endParaRPr lang="ru-RU"/>
          </a:p>
        </c:txPr>
        <c:crossAx val="161390976"/>
        <c:crosses val="autoZero"/>
        <c:auto val="1"/>
        <c:lblAlgn val="ctr"/>
        <c:lblOffset val="100"/>
      </c:catAx>
      <c:valAx>
        <c:axId val="161390976"/>
        <c:scaling>
          <c:orientation val="minMax"/>
        </c:scaling>
        <c:delete val="1"/>
        <c:axPos val="b"/>
        <c:majorGridlines/>
        <c:numFmt formatCode="_-* #,##0.0\ _₽_-;\-* #,##0.0\ _₽_-;_-* &quot;-&quot;??\ _₽_-;_-@_-" sourceLinked="1"/>
        <c:tickLblPos val="none"/>
        <c:crossAx val="161367552"/>
        <c:crosses val="autoZero"/>
        <c:crossBetween val="between"/>
      </c:valAx>
    </c:plotArea>
    <c:plotVisOnly val="1"/>
  </c:chart>
  <c:externalData r:id="rId1"/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title>
      <c:tx>
        <c:rich>
          <a:bodyPr/>
          <a:lstStyle/>
          <a:p>
            <a:pPr>
              <a:defRPr sz="1300"/>
            </a:pPr>
            <a:r>
              <a:rPr lang="ru-RU" sz="1300" b="0" dirty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Подпрограмма "Управление бюджетным процессом и его совершенствование"</a:t>
            </a:r>
          </a:p>
        </c:rich>
      </c:tx>
      <c:layout>
        <c:manualLayout>
          <c:xMode val="edge"/>
          <c:yMode val="edge"/>
          <c:x val="0.11138089405516483"/>
          <c:y val="0"/>
        </c:manualLayout>
      </c:layout>
    </c:title>
    <c:view3D>
      <c:rotX val="40"/>
      <c:rotY val="180"/>
      <c:perspective val="30"/>
    </c:view3D>
    <c:plotArea>
      <c:layout>
        <c:manualLayout>
          <c:layoutTarget val="inner"/>
          <c:xMode val="edge"/>
          <c:yMode val="edge"/>
          <c:x val="0"/>
          <c:y val="0.22295439060658354"/>
          <c:w val="0.9966489686475396"/>
          <c:h val="0.75761179892433095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Подпрограмма "Управление бюджетным процессом и его совершенствование"</c:v>
                </c:pt>
              </c:strCache>
            </c:strRef>
          </c:tx>
          <c:explosion val="25"/>
          <c:dPt>
            <c:idx val="0"/>
            <c:spPr>
              <a:solidFill>
                <a:srgbClr val="FFFF00"/>
              </a:solidFill>
            </c:spPr>
          </c:dPt>
          <c:dPt>
            <c:idx val="1"/>
            <c:spPr>
              <a:solidFill>
                <a:srgbClr val="00CC00"/>
              </a:solidFill>
            </c:spPr>
          </c:dPt>
          <c:dPt>
            <c:idx val="2"/>
            <c:spPr>
              <a:solidFill>
                <a:srgbClr val="FF0000"/>
              </a:solidFill>
            </c:spPr>
          </c:dPt>
          <c:dLbls>
            <c:dLbl>
              <c:idx val="2"/>
              <c:layout>
                <c:manualLayout>
                  <c:x val="-8.638517741349315E-2"/>
                  <c:y val="-8.5639217429526612E-2"/>
                </c:manualLayout>
              </c:layout>
              <c:showVal val="1"/>
              <c:showCatName val="1"/>
            </c:dLbl>
            <c:txPr>
              <a:bodyPr/>
              <a:lstStyle/>
              <a:p>
                <a:pPr>
                  <a:defRPr sz="1400">
                    <a:solidFill>
                      <a:schemeClr val="accent4">
                        <a:lumMod val="10000"/>
                      </a:schemeClr>
                    </a:solidFill>
                    <a:latin typeface="Liberation Serif" pitchFamily="18" charset="0"/>
                    <a:ea typeface="Liberation Serif" pitchFamily="18" charset="0"/>
                    <a:cs typeface="Liberation Serif" pitchFamily="18" charset="0"/>
                  </a:defRPr>
                </a:pPr>
                <a:endParaRPr lang="ru-RU"/>
              </a:p>
            </c:txPr>
            <c:showVal val="1"/>
            <c:showCatName val="1"/>
            <c:showLeaderLines val="1"/>
          </c:dLbls>
          <c:cat>
            <c:strRef>
              <c:f>Лист1!$A$2:$A$4</c:f>
              <c:strCache>
                <c:ptCount val="3"/>
                <c:pt idx="0">
                  <c:v>2024 год</c:v>
                </c:pt>
                <c:pt idx="1">
                  <c:v>2025 год</c:v>
                </c:pt>
                <c:pt idx="2">
                  <c:v>2026 год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1551.6</c:v>
                </c:pt>
                <c:pt idx="1">
                  <c:v>1551.6</c:v>
                </c:pt>
                <c:pt idx="2">
                  <c:v>1551.6</c:v>
                </c:pt>
              </c:numCache>
            </c:numRef>
          </c:val>
        </c:ser>
      </c:pie3DChart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title>
      <c:tx>
        <c:rich>
          <a:bodyPr/>
          <a:lstStyle/>
          <a:p>
            <a:pPr>
              <a:defRPr sz="1400" b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defRPr>
            </a:pPr>
            <a:r>
              <a:rPr lang="ru-RU" sz="1400" b="0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Подпрограмма "Управление муниципальным долгом на территории Серовского городского округа"</a:t>
            </a:r>
            <a:endParaRPr lang="ru-RU" sz="1400" b="0" dirty="0">
              <a:solidFill>
                <a:schemeClr val="accent4">
                  <a:lumMod val="10000"/>
                </a:schemeClr>
              </a:solidFill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</c:rich>
      </c:tx>
      <c:layout/>
    </c:title>
    <c:view3D>
      <c:rotX val="40"/>
      <c:rotY val="180"/>
      <c:perspective val="30"/>
    </c:view3D>
    <c:plotArea>
      <c:layout>
        <c:manualLayout>
          <c:layoutTarget val="inner"/>
          <c:xMode val="edge"/>
          <c:yMode val="edge"/>
          <c:x val="0"/>
          <c:y val="0.31100908874310479"/>
          <c:w val="1"/>
          <c:h val="0.68899091125689549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25"/>
          <c:dPt>
            <c:idx val="0"/>
            <c:spPr>
              <a:solidFill>
                <a:srgbClr val="FFFF00"/>
              </a:solidFill>
            </c:spPr>
          </c:dPt>
          <c:dPt>
            <c:idx val="1"/>
            <c:spPr>
              <a:solidFill>
                <a:srgbClr val="00CC00"/>
              </a:solidFill>
            </c:spPr>
          </c:dPt>
          <c:dPt>
            <c:idx val="2"/>
            <c:spPr>
              <a:solidFill>
                <a:srgbClr val="FF0000"/>
              </a:solidFill>
            </c:spPr>
          </c:dPt>
          <c:dLbls>
            <c:txPr>
              <a:bodyPr/>
              <a:lstStyle/>
              <a:p>
                <a:pPr>
                  <a:defRPr sz="1400">
                    <a:solidFill>
                      <a:schemeClr val="accent4">
                        <a:lumMod val="10000"/>
                      </a:schemeClr>
                    </a:solidFill>
                    <a:latin typeface="Liberation Serif" pitchFamily="18" charset="0"/>
                    <a:ea typeface="Liberation Serif" pitchFamily="18" charset="0"/>
                    <a:cs typeface="Liberation Serif" pitchFamily="18" charset="0"/>
                  </a:defRPr>
                </a:pPr>
                <a:endParaRPr lang="ru-RU"/>
              </a:p>
            </c:txPr>
            <c:showVal val="1"/>
            <c:showCatName val="1"/>
            <c:showLeaderLines val="1"/>
          </c:dLbls>
          <c:cat>
            <c:strRef>
              <c:f>Лист1!$A$2:$A$4</c:f>
              <c:strCache>
                <c:ptCount val="3"/>
                <c:pt idx="0">
                  <c:v>2024 год</c:v>
                </c:pt>
                <c:pt idx="1">
                  <c:v>2025 год</c:v>
                </c:pt>
                <c:pt idx="2">
                  <c:v>2026 год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11000</c:v>
                </c:pt>
                <c:pt idx="1">
                  <c:v>11000</c:v>
                </c:pt>
                <c:pt idx="2">
                  <c:v>11000</c:v>
                </c:pt>
              </c:numCache>
            </c:numRef>
          </c:val>
        </c:ser>
      </c:pie3DChart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title>
      <c:layout/>
      <c:txPr>
        <a:bodyPr/>
        <a:lstStyle/>
        <a:p>
          <a:pPr>
            <a:defRPr sz="1400" b="0">
              <a:solidFill>
                <a:schemeClr val="accent4">
                  <a:lumMod val="10000"/>
                </a:schemeClr>
              </a:solidFill>
              <a:latin typeface="Liberation Serif" pitchFamily="18" charset="0"/>
              <a:ea typeface="Liberation Serif" pitchFamily="18" charset="0"/>
              <a:cs typeface="Liberation Serif" pitchFamily="18" charset="0"/>
            </a:defRPr>
          </a:pPr>
          <a:endParaRPr lang="ru-RU"/>
        </a:p>
      </c:txPr>
    </c:title>
    <c:view3D>
      <c:rotX val="40"/>
      <c:rotY val="200"/>
      <c:perspective val="30"/>
    </c:view3D>
    <c:plotArea>
      <c:layout>
        <c:manualLayout>
          <c:layoutTarget val="inner"/>
          <c:xMode val="edge"/>
          <c:yMode val="edge"/>
          <c:x val="0"/>
          <c:y val="0.32515620698943037"/>
          <c:w val="1"/>
          <c:h val="0.67484379301056985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Подпрограмма "Обеспечение реализации муниципальной программы Серовского городского округа "Управление муниципальными финансами Серовского городского округа до 2026 года"</c:v>
                </c:pt>
              </c:strCache>
            </c:strRef>
          </c:tx>
          <c:explosion val="25"/>
          <c:dPt>
            <c:idx val="0"/>
            <c:spPr>
              <a:solidFill>
                <a:srgbClr val="FFFF00"/>
              </a:solidFill>
            </c:spPr>
          </c:dPt>
          <c:dPt>
            <c:idx val="1"/>
            <c:spPr>
              <a:solidFill>
                <a:srgbClr val="00CC00"/>
              </a:solidFill>
            </c:spPr>
          </c:dPt>
          <c:dPt>
            <c:idx val="2"/>
            <c:spPr>
              <a:solidFill>
                <a:srgbClr val="FF0000"/>
              </a:solidFill>
            </c:spPr>
          </c:dPt>
          <c:dLbls>
            <c:txPr>
              <a:bodyPr/>
              <a:lstStyle/>
              <a:p>
                <a:pPr>
                  <a:defRPr sz="1400">
                    <a:solidFill>
                      <a:schemeClr val="accent4">
                        <a:lumMod val="10000"/>
                      </a:schemeClr>
                    </a:solidFill>
                    <a:latin typeface="Liberation Serif" pitchFamily="18" charset="0"/>
                    <a:ea typeface="Liberation Serif" pitchFamily="18" charset="0"/>
                    <a:cs typeface="Liberation Serif" pitchFamily="18" charset="0"/>
                  </a:defRPr>
                </a:pPr>
                <a:endParaRPr lang="ru-RU"/>
              </a:p>
            </c:txPr>
            <c:showVal val="1"/>
            <c:showCatName val="1"/>
            <c:showLeaderLines val="1"/>
          </c:dLbls>
          <c:cat>
            <c:strRef>
              <c:f>Лист1!$A$2:$A$4</c:f>
              <c:strCache>
                <c:ptCount val="3"/>
                <c:pt idx="0">
                  <c:v>2024 год</c:v>
                </c:pt>
                <c:pt idx="1">
                  <c:v>2025 год</c:v>
                </c:pt>
                <c:pt idx="2">
                  <c:v>2026 год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14563.2</c:v>
                </c:pt>
                <c:pt idx="1">
                  <c:v>15105.5</c:v>
                </c:pt>
                <c:pt idx="2">
                  <c:v>15669.3</c:v>
                </c:pt>
              </c:numCache>
            </c:numRef>
          </c:val>
        </c:ser>
      </c:pie3DChart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view3D>
      <c:rAngAx val="1"/>
    </c:view3D>
    <c:plotArea>
      <c:layout>
        <c:manualLayout>
          <c:layoutTarget val="inner"/>
          <c:xMode val="edge"/>
          <c:yMode val="edge"/>
          <c:x val="0.13061538710412993"/>
          <c:y val="3.7668689179164182E-2"/>
          <c:w val="0.86094162973507871"/>
          <c:h val="0.88752304646020919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3</c:v>
                </c:pt>
              </c:strCache>
            </c:strRef>
          </c:tx>
          <c:dPt>
            <c:idx val="0"/>
            <c:spPr>
              <a:solidFill>
                <a:srgbClr val="92D050"/>
              </a:solidFill>
            </c:spPr>
          </c:dPt>
          <c:dPt>
            <c:idx val="1"/>
            <c:spPr>
              <a:solidFill>
                <a:srgbClr val="F666AE"/>
              </a:solidFill>
            </c:spPr>
          </c:dPt>
          <c:dPt>
            <c:idx val="2"/>
            <c:spPr>
              <a:solidFill>
                <a:schemeClr val="bg2">
                  <a:lumMod val="60000"/>
                  <a:lumOff val="40000"/>
                </a:schemeClr>
              </a:solidFill>
            </c:spPr>
          </c:dPt>
          <c:dLbls>
            <c:dLbl>
              <c:idx val="0"/>
              <c:layout>
                <c:manualLayout>
                  <c:x val="3.3771932643165636E-2"/>
                  <c:y val="-3.6407153419275418E-2"/>
                </c:manualLayout>
              </c:layout>
              <c:showVal val="1"/>
            </c:dLbl>
            <c:dLbl>
              <c:idx val="1"/>
              <c:layout>
                <c:manualLayout>
                  <c:x val="2.2514621762110415E-2"/>
                  <c:y val="-6.6194824398682663E-3"/>
                </c:manualLayout>
              </c:layout>
              <c:showVal val="1"/>
            </c:dLbl>
            <c:dLbl>
              <c:idx val="2"/>
              <c:layout>
                <c:manualLayout>
                  <c:x val="2.2514621762110415E-2"/>
                  <c:y val="-7.5847360094981044E-18"/>
                </c:manualLayout>
              </c:layout>
              <c:showVal val="1"/>
            </c:dLbl>
            <c:txPr>
              <a:bodyPr/>
              <a:lstStyle/>
              <a:p>
                <a:pPr>
                  <a:defRPr b="1">
                    <a:solidFill>
                      <a:schemeClr val="accent4">
                        <a:lumMod val="10000"/>
                      </a:schemeClr>
                    </a:solidFill>
                    <a:latin typeface="Liberation Serif" pitchFamily="18" charset="0"/>
                    <a:ea typeface="Liberation Serif" pitchFamily="18" charset="0"/>
                    <a:cs typeface="Liberation Serif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Лист1!$A$2:$A$4</c:f>
              <c:strCache>
                <c:ptCount val="3"/>
                <c:pt idx="0">
                  <c:v>2024 год</c:v>
                </c:pt>
                <c:pt idx="1">
                  <c:v>2025 год</c:v>
                </c:pt>
                <c:pt idx="2">
                  <c:v>2026 год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1615.4</c:v>
                </c:pt>
                <c:pt idx="1">
                  <c:v>1015.4</c:v>
                </c:pt>
                <c:pt idx="2">
                  <c:v>1015.4</c:v>
                </c:pt>
              </c:numCache>
            </c:numRef>
          </c:val>
        </c:ser>
        <c:shape val="box"/>
        <c:axId val="173604224"/>
        <c:axId val="173610112"/>
        <c:axId val="0"/>
      </c:bar3DChart>
      <c:catAx>
        <c:axId val="173604224"/>
        <c:scaling>
          <c:orientation val="minMax"/>
        </c:scaling>
        <c:axPos val="b"/>
        <c:tickLblPos val="nextTo"/>
        <c:txPr>
          <a:bodyPr/>
          <a:lstStyle/>
          <a:p>
            <a:pPr>
              <a:defRPr sz="140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defRPr>
            </a:pPr>
            <a:endParaRPr lang="ru-RU"/>
          </a:p>
        </c:txPr>
        <c:crossAx val="173610112"/>
        <c:crosses val="autoZero"/>
        <c:auto val="1"/>
        <c:lblAlgn val="ctr"/>
        <c:lblOffset val="100"/>
      </c:catAx>
      <c:valAx>
        <c:axId val="173610112"/>
        <c:scaling>
          <c:orientation val="minMax"/>
        </c:scaling>
        <c:axPos val="l"/>
        <c:majorGridlines/>
        <c:numFmt formatCode="General" sourceLinked="1"/>
        <c:tickLblPos val="nextTo"/>
        <c:txPr>
          <a:bodyPr/>
          <a:lstStyle/>
          <a:p>
            <a:pPr>
              <a:defRPr sz="140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defRPr>
            </a:pPr>
            <a:endParaRPr lang="ru-RU"/>
          </a:p>
        </c:txPr>
        <c:crossAx val="173604224"/>
        <c:crosses val="autoZero"/>
        <c:crossBetween val="between"/>
      </c:valAx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plotArea>
      <c:layout/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3</c:v>
                </c:pt>
              </c:strCache>
            </c:strRef>
          </c:tx>
          <c:dPt>
            <c:idx val="0"/>
            <c:spPr>
              <a:solidFill>
                <a:srgbClr val="FFFF00"/>
              </a:solidFill>
            </c:spPr>
          </c:dPt>
          <c:dPt>
            <c:idx val="1"/>
            <c:spPr>
              <a:solidFill>
                <a:srgbClr val="7030A0"/>
              </a:solidFill>
            </c:spPr>
          </c:dPt>
          <c:dPt>
            <c:idx val="2"/>
            <c:spPr>
              <a:solidFill>
                <a:srgbClr val="00CC00"/>
              </a:solidFill>
            </c:spPr>
          </c:dPt>
          <c:dLbls>
            <c:txPr>
              <a:bodyPr/>
              <a:lstStyle/>
              <a:p>
                <a:pPr>
                  <a:defRPr sz="1600" b="1">
                    <a:solidFill>
                      <a:schemeClr val="accent4">
                        <a:lumMod val="10000"/>
                      </a:schemeClr>
                    </a:solidFill>
                    <a:latin typeface="Liberation Serif" pitchFamily="18" charset="0"/>
                    <a:ea typeface="Liberation Serif" pitchFamily="18" charset="0"/>
                    <a:cs typeface="Liberation Serif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Лист1!$A$2:$A$4</c:f>
              <c:strCache>
                <c:ptCount val="3"/>
                <c:pt idx="0">
                  <c:v>2024 год</c:v>
                </c:pt>
                <c:pt idx="1">
                  <c:v>2025 год</c:v>
                </c:pt>
                <c:pt idx="2">
                  <c:v>2026 год</c:v>
                </c:pt>
              </c:strCache>
            </c:strRef>
          </c:cat>
          <c:val>
            <c:numRef>
              <c:f>Лист1!$B$2:$B$4</c:f>
              <c:numCache>
                <c:formatCode>_-* #,##0.0\ _₽_-;\-* #,##0.0\ _₽_-;_-* "-"??\ _₽_-;_-@_-</c:formatCode>
                <c:ptCount val="3"/>
                <c:pt idx="0">
                  <c:v>205395</c:v>
                </c:pt>
                <c:pt idx="1">
                  <c:v>132796.9</c:v>
                </c:pt>
                <c:pt idx="2">
                  <c:v>0</c:v>
                </c:pt>
              </c:numCache>
            </c:numRef>
          </c:val>
        </c:ser>
        <c:axId val="174315776"/>
        <c:axId val="174321664"/>
      </c:barChart>
      <c:catAx>
        <c:axId val="174315776"/>
        <c:scaling>
          <c:orientation val="minMax"/>
        </c:scaling>
        <c:axPos val="b"/>
        <c:tickLblPos val="nextTo"/>
        <c:txPr>
          <a:bodyPr/>
          <a:lstStyle/>
          <a:p>
            <a:pPr>
              <a:defRPr sz="140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defRPr>
            </a:pPr>
            <a:endParaRPr lang="ru-RU"/>
          </a:p>
        </c:txPr>
        <c:crossAx val="174321664"/>
        <c:crosses val="autoZero"/>
        <c:auto val="1"/>
        <c:lblAlgn val="ctr"/>
        <c:lblOffset val="100"/>
      </c:catAx>
      <c:valAx>
        <c:axId val="174321664"/>
        <c:scaling>
          <c:orientation val="minMax"/>
        </c:scaling>
        <c:axPos val="l"/>
        <c:majorGridlines/>
        <c:numFmt formatCode="_-* #,##0.0\ _₽_-;\-* #,##0.0\ _₽_-;_-* &quot;-&quot;??\ _₽_-;_-@_-" sourceLinked="1"/>
        <c:tickLblPos val="nextTo"/>
        <c:txPr>
          <a:bodyPr/>
          <a:lstStyle/>
          <a:p>
            <a:pPr>
              <a:defRPr sz="140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defRPr>
            </a:pPr>
            <a:endParaRPr lang="ru-RU"/>
          </a:p>
        </c:txPr>
        <c:crossAx val="174315776"/>
        <c:crosses val="autoZero"/>
        <c:crossBetween val="between"/>
      </c:valAx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title>
      <c:tx>
        <c:rich>
          <a:bodyPr/>
          <a:lstStyle/>
          <a:p>
            <a:pPr>
              <a:defRPr/>
            </a:pPr>
            <a:r>
              <a:rPr lang="ru-RU" sz="1400" b="0" dirty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Подпрограмма "Профилактика терроризма, минимизация и (или) ликвидация последствий его проявлений в Серовском городском округе"</a:t>
            </a:r>
          </a:p>
        </c:rich>
      </c:tx>
      <c:layout>
        <c:manualLayout>
          <c:xMode val="edge"/>
          <c:yMode val="edge"/>
          <c:x val="0.12337812714782351"/>
          <c:y val="0"/>
        </c:manualLayout>
      </c:layout>
    </c:title>
    <c:plotArea>
      <c:layout>
        <c:manualLayout>
          <c:layoutTarget val="inner"/>
          <c:xMode val="edge"/>
          <c:yMode val="edge"/>
          <c:x val="4.9722328202993962E-3"/>
          <c:y val="0.27191936683706636"/>
          <c:w val="0.96768048666805406"/>
          <c:h val="0.61100555400032552"/>
        </c:manualLayout>
      </c:layout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Подпрограмма "Профилактика терроризма, минимизация и (или) ликвидация последствий его проявлений в Серовском городском округе"</c:v>
                </c:pt>
              </c:strCache>
            </c:strRef>
          </c:tx>
          <c:dPt>
            <c:idx val="0"/>
            <c:spPr>
              <a:solidFill>
                <a:srgbClr val="FFFF00"/>
              </a:solidFill>
            </c:spPr>
          </c:dPt>
          <c:dPt>
            <c:idx val="1"/>
            <c:spPr>
              <a:solidFill>
                <a:srgbClr val="FF0000"/>
              </a:solidFill>
            </c:spPr>
          </c:dPt>
          <c:dPt>
            <c:idx val="2"/>
            <c:spPr>
              <a:solidFill>
                <a:srgbClr val="00CC00"/>
              </a:solidFill>
            </c:spPr>
          </c:dPt>
          <c:dLbls>
            <c:txPr>
              <a:bodyPr/>
              <a:lstStyle/>
              <a:p>
                <a:pPr>
                  <a:defRPr sz="1600" b="1">
                    <a:solidFill>
                      <a:schemeClr val="accent4">
                        <a:lumMod val="10000"/>
                      </a:schemeClr>
                    </a:solidFill>
                    <a:latin typeface="Liberation Serif" pitchFamily="18" charset="0"/>
                    <a:ea typeface="Liberation Serif" pitchFamily="18" charset="0"/>
                    <a:cs typeface="Liberation Serif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Лист1!$A$2:$A$4</c:f>
              <c:strCache>
                <c:ptCount val="3"/>
                <c:pt idx="0">
                  <c:v>2024 год </c:v>
                </c:pt>
                <c:pt idx="1">
                  <c:v>2025 год</c:v>
                </c:pt>
                <c:pt idx="2">
                  <c:v>2026 год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742.5</c:v>
                </c:pt>
                <c:pt idx="1">
                  <c:v>772.2</c:v>
                </c:pt>
                <c:pt idx="2">
                  <c:v>803.1</c:v>
                </c:pt>
              </c:numCache>
            </c:numRef>
          </c:val>
        </c:ser>
        <c:axId val="174381696"/>
        <c:axId val="174383488"/>
      </c:barChart>
      <c:catAx>
        <c:axId val="174381696"/>
        <c:scaling>
          <c:orientation val="minMax"/>
        </c:scaling>
        <c:axPos val="b"/>
        <c:tickLblPos val="nextTo"/>
        <c:txPr>
          <a:bodyPr/>
          <a:lstStyle/>
          <a:p>
            <a:pPr>
              <a:defRPr sz="160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defRPr>
            </a:pPr>
            <a:endParaRPr lang="ru-RU"/>
          </a:p>
        </c:txPr>
        <c:crossAx val="174383488"/>
        <c:crosses val="autoZero"/>
        <c:auto val="1"/>
        <c:lblAlgn val="ctr"/>
        <c:lblOffset val="100"/>
      </c:catAx>
      <c:valAx>
        <c:axId val="174383488"/>
        <c:scaling>
          <c:orientation val="minMax"/>
        </c:scaling>
        <c:delete val="1"/>
        <c:axPos val="l"/>
        <c:majorGridlines/>
        <c:numFmt formatCode="General" sourceLinked="1"/>
        <c:tickLblPos val="none"/>
        <c:crossAx val="174381696"/>
        <c:crosses val="autoZero"/>
        <c:crossBetween val="between"/>
      </c:valAx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28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title>
      <c:tx>
        <c:rich>
          <a:bodyPr/>
          <a:lstStyle/>
          <a:p>
            <a:pPr>
              <a:defRPr/>
            </a:pPr>
            <a:r>
              <a:rPr lang="ru-RU" sz="1400" b="0" dirty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Подпрограмма "Профилактика экстремизма в Серовском городском округе"</a:t>
            </a:r>
          </a:p>
        </c:rich>
      </c:tx>
      <c:layout>
        <c:manualLayout>
          <c:xMode val="edge"/>
          <c:yMode val="edge"/>
          <c:x val="0.15257907191616604"/>
          <c:y val="0"/>
        </c:manualLayout>
      </c:layout>
    </c:title>
    <c:plotArea>
      <c:layout/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Подпрограмма "Профилактика экстремизма в Серовском городском округе"</c:v>
                </c:pt>
              </c:strCache>
            </c:strRef>
          </c:tx>
          <c:dPt>
            <c:idx val="0"/>
            <c:spPr>
              <a:solidFill>
                <a:srgbClr val="FFFF00"/>
              </a:solidFill>
            </c:spPr>
          </c:dPt>
          <c:dPt>
            <c:idx val="1"/>
            <c:spPr>
              <a:solidFill>
                <a:srgbClr val="FF0000"/>
              </a:solidFill>
            </c:spPr>
          </c:dPt>
          <c:dPt>
            <c:idx val="2"/>
            <c:spPr>
              <a:solidFill>
                <a:srgbClr val="00CC00"/>
              </a:solidFill>
            </c:spPr>
          </c:dPt>
          <c:dLbls>
            <c:txPr>
              <a:bodyPr/>
              <a:lstStyle/>
              <a:p>
                <a:pPr>
                  <a:defRPr sz="1600" b="1">
                    <a:solidFill>
                      <a:schemeClr val="accent4">
                        <a:lumMod val="10000"/>
                      </a:schemeClr>
                    </a:solidFill>
                    <a:latin typeface="Liberation Serif" pitchFamily="18" charset="0"/>
                    <a:ea typeface="Liberation Serif" pitchFamily="18" charset="0"/>
                    <a:cs typeface="Liberation Serif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Лист1!$A$2:$A$4</c:f>
              <c:strCache>
                <c:ptCount val="3"/>
                <c:pt idx="0">
                  <c:v>2024 год</c:v>
                </c:pt>
                <c:pt idx="1">
                  <c:v>2025 год</c:v>
                </c:pt>
                <c:pt idx="2">
                  <c:v>2026 год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239.4</c:v>
                </c:pt>
                <c:pt idx="1">
                  <c:v>240.3</c:v>
                </c:pt>
                <c:pt idx="2">
                  <c:v>241.2</c:v>
                </c:pt>
              </c:numCache>
            </c:numRef>
          </c:val>
        </c:ser>
        <c:axId val="174441600"/>
        <c:axId val="174443136"/>
      </c:barChart>
      <c:catAx>
        <c:axId val="174441600"/>
        <c:scaling>
          <c:orientation val="minMax"/>
        </c:scaling>
        <c:axPos val="b"/>
        <c:tickLblPos val="nextTo"/>
        <c:txPr>
          <a:bodyPr/>
          <a:lstStyle/>
          <a:p>
            <a:pPr>
              <a:defRPr sz="140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defRPr>
            </a:pPr>
            <a:endParaRPr lang="ru-RU"/>
          </a:p>
        </c:txPr>
        <c:crossAx val="174443136"/>
        <c:crosses val="autoZero"/>
        <c:auto val="1"/>
        <c:lblAlgn val="ctr"/>
        <c:lblOffset val="100"/>
      </c:catAx>
      <c:valAx>
        <c:axId val="174443136"/>
        <c:scaling>
          <c:orientation val="minMax"/>
        </c:scaling>
        <c:delete val="1"/>
        <c:axPos val="l"/>
        <c:majorGridlines/>
        <c:numFmt formatCode="General" sourceLinked="1"/>
        <c:tickLblPos val="none"/>
        <c:crossAx val="174441600"/>
        <c:crosses val="autoZero"/>
        <c:crossBetween val="between"/>
      </c:valAx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29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view3D>
      <c:rotX val="40"/>
      <c:rotY val="50"/>
      <c:perspective val="30"/>
    </c:view3D>
    <c:plotArea>
      <c:layout>
        <c:manualLayout>
          <c:layoutTarget val="inner"/>
          <c:xMode val="edge"/>
          <c:yMode val="edge"/>
          <c:x val="3.1866057630346889E-2"/>
          <c:y val="2.4812130270631508E-2"/>
          <c:w val="0.69955206509684476"/>
          <c:h val="0.92841296116979388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75"/>
          <c:dPt>
            <c:idx val="0"/>
            <c:spPr>
              <a:solidFill>
                <a:schemeClr val="accent4">
                  <a:lumMod val="10000"/>
                </a:schemeClr>
              </a:solidFill>
            </c:spPr>
          </c:dPt>
          <c:dPt>
            <c:idx val="1"/>
            <c:explosion val="0"/>
            <c:spPr>
              <a:solidFill>
                <a:srgbClr val="FF0000"/>
              </a:solidFill>
              <a:ln>
                <a:solidFill>
                  <a:srgbClr val="DADADA">
                    <a:lumMod val="10000"/>
                  </a:srgbClr>
                </a:solidFill>
              </a:ln>
            </c:spPr>
          </c:dPt>
          <c:dLbls>
            <c:dLbl>
              <c:idx val="0"/>
              <c:layout>
                <c:manualLayout>
                  <c:x val="1.8714563122078861E-3"/>
                  <c:y val="1.0630661036266809E-3"/>
                </c:manualLayout>
              </c:layout>
              <c:showVal val="1"/>
              <c:showCatName val="1"/>
              <c:showPercent val="1"/>
            </c:dLbl>
            <c:dLbl>
              <c:idx val="1"/>
              <c:layout>
                <c:manualLayout>
                  <c:x val="-8.5407057051870346E-3"/>
                  <c:y val="0.11918092681953382"/>
                </c:manualLayout>
              </c:layout>
              <c:showVal val="1"/>
              <c:showCatName val="1"/>
              <c:showPercent val="1"/>
            </c:dLbl>
            <c:txPr>
              <a:bodyPr/>
              <a:lstStyle/>
              <a:p>
                <a:pPr>
                  <a:defRPr sz="1200" b="1">
                    <a:solidFill>
                      <a:schemeClr val="accent4">
                        <a:lumMod val="10000"/>
                      </a:schemeClr>
                    </a:solidFill>
                    <a:latin typeface="Liberation Serif" pitchFamily="18" charset="0"/>
                    <a:ea typeface="Liberation Serif" pitchFamily="18" charset="0"/>
                    <a:cs typeface="Liberation Serif" pitchFamily="18" charset="0"/>
                  </a:defRPr>
                </a:pPr>
                <a:endParaRPr lang="ru-RU"/>
              </a:p>
            </c:txPr>
            <c:showVal val="1"/>
            <c:showCatName val="1"/>
            <c:showPercent val="1"/>
            <c:showLeaderLines val="1"/>
            <c:leaderLines>
              <c:spPr>
                <a:ln w="9525">
                  <a:solidFill>
                    <a:srgbClr val="DADADA">
                      <a:lumMod val="10000"/>
                    </a:srgbClr>
                  </a:solidFill>
                </a:ln>
              </c:spPr>
            </c:leaderLines>
          </c:dLbls>
          <c:cat>
            <c:strRef>
              <c:f>Лист1!$A$2:$A$4</c:f>
              <c:strCache>
                <c:ptCount val="3"/>
                <c:pt idx="0">
                  <c:v>кредиты кредитных организаций</c:v>
                </c:pt>
                <c:pt idx="1">
                  <c:v>бюджетные кредиты от бюджетов др.уровней</c:v>
                </c:pt>
                <c:pt idx="2">
                  <c:v>гарантия</c:v>
                </c:pt>
              </c:strCache>
            </c:strRef>
          </c:cat>
          <c:val>
            <c:numRef>
              <c:f>Лист1!$B$2:$B$4</c:f>
              <c:numCache>
                <c:formatCode>_-* #,##0.0\ _₽_-;\-* #,##0.0\ _₽_-;_-* "-"??\ _₽_-;_-@_-</c:formatCode>
                <c:ptCount val="3"/>
                <c:pt idx="0">
                  <c:v>100000</c:v>
                </c:pt>
                <c:pt idx="1">
                  <c:v>289211.7</c:v>
                </c:pt>
                <c:pt idx="2">
                  <c:v>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Столбец1</c:v>
                </c:pt>
              </c:strCache>
            </c:strRef>
          </c:tx>
          <c:explosion val="25"/>
          <c:cat>
            <c:strRef>
              <c:f>Лист1!$A$2:$A$4</c:f>
              <c:strCache>
                <c:ptCount val="3"/>
                <c:pt idx="0">
                  <c:v>кредиты кредитных организаций</c:v>
                </c:pt>
                <c:pt idx="1">
                  <c:v>бюджетные кредиты от бюджетов др.уровней</c:v>
                </c:pt>
                <c:pt idx="2">
                  <c:v>гарантия</c:v>
                </c:pt>
              </c:strCache>
            </c:strRef>
          </c:cat>
          <c:val>
            <c:numRef>
              <c:f>Лист1!$C$2:$C$4</c:f>
              <c:numCache>
                <c:formatCode>0.0</c:formatCode>
                <c:ptCount val="3"/>
                <c:pt idx="0">
                  <c:v>25.692958356596161</c:v>
                </c:pt>
                <c:pt idx="1">
                  <c:v>74.307041643403835</c:v>
                </c:pt>
                <c:pt idx="2" formatCode="General">
                  <c:v>0</c:v>
                </c:pt>
              </c:numCache>
            </c:numRef>
          </c:val>
        </c:ser>
      </c:pie3DChart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title>
      <c:tx>
        <c:rich>
          <a:bodyPr/>
          <a:lstStyle/>
          <a:p>
            <a:pPr>
              <a:defRPr b="1">
                <a:solidFill>
                  <a:srgbClr val="000000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defRPr>
            </a:pPr>
            <a:r>
              <a:rPr lang="ru-RU" b="1" dirty="0" smtClean="0">
                <a:solidFill>
                  <a:srgbClr val="000000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 Доходы на </a:t>
            </a:r>
            <a:r>
              <a:rPr lang="ru-RU" b="1" dirty="0" smtClean="0">
                <a:solidFill>
                  <a:srgbClr val="000000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2026 </a:t>
            </a:r>
            <a:r>
              <a:rPr lang="ru-RU" b="1" dirty="0" smtClean="0">
                <a:solidFill>
                  <a:srgbClr val="000000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год </a:t>
            </a:r>
          </a:p>
          <a:p>
            <a:pPr>
              <a:defRPr b="1">
                <a:solidFill>
                  <a:srgbClr val="000000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defRPr>
            </a:pPr>
            <a:r>
              <a:rPr lang="ru-RU" b="1" dirty="0" smtClean="0">
                <a:solidFill>
                  <a:srgbClr val="000000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(5 219,3 млн</a:t>
            </a:r>
            <a:r>
              <a:rPr lang="ru-RU" b="1" dirty="0" smtClean="0">
                <a:solidFill>
                  <a:srgbClr val="000000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. руб.)</a:t>
            </a:r>
            <a:endParaRPr lang="ru-RU" b="1" dirty="0">
              <a:solidFill>
                <a:srgbClr val="000000"/>
              </a:solidFill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</c:rich>
      </c:tx>
      <c:layout/>
    </c:title>
    <c:view3D>
      <c:rotX val="40"/>
      <c:rotY val="50"/>
      <c:perspective val="30"/>
    </c:view3D>
    <c:plotArea>
      <c:layout>
        <c:manualLayout>
          <c:layoutTarget val="inner"/>
          <c:xMode val="edge"/>
          <c:yMode val="edge"/>
          <c:x val="2.8594761124544192E-3"/>
          <c:y val="0.18574991755277526"/>
          <c:w val="0.6981210540074001"/>
          <c:h val="0.81425008244722552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explosion val="25"/>
          <c:dPt>
            <c:idx val="0"/>
            <c:spPr>
              <a:solidFill>
                <a:srgbClr val="00CC00"/>
              </a:solidFill>
            </c:spPr>
          </c:dPt>
          <c:dPt>
            <c:idx val="1"/>
            <c:spPr>
              <a:solidFill>
                <a:srgbClr val="FF0000"/>
              </a:solidFill>
            </c:spPr>
          </c:dPt>
          <c:dPt>
            <c:idx val="2"/>
            <c:spPr>
              <a:solidFill>
                <a:srgbClr val="FFFF00"/>
              </a:solidFill>
            </c:spPr>
          </c:dPt>
          <c:dLbls>
            <c:dLbl>
              <c:idx val="0"/>
              <c:layout>
                <c:manualLayout>
                  <c:x val="-0.24838017432897438"/>
                  <c:y val="-0.17107879393316489"/>
                </c:manualLayout>
              </c:layout>
              <c:showVal val="1"/>
              <c:showPercent val="1"/>
            </c:dLbl>
            <c:dLbl>
              <c:idx val="1"/>
              <c:layout>
                <c:manualLayout>
                  <c:x val="5.8670781984942371E-3"/>
                  <c:y val="-4.7320205833752793E-2"/>
                </c:manualLayout>
              </c:layout>
              <c:showVal val="1"/>
              <c:showPercent val="1"/>
            </c:dLbl>
            <c:dLbl>
              <c:idx val="2"/>
              <c:layout>
                <c:manualLayout>
                  <c:x val="0.10734230510582989"/>
                  <c:y val="0.15512213395833141"/>
                </c:manualLayout>
              </c:layout>
              <c:showVal val="1"/>
              <c:showPercent val="1"/>
            </c:dLbl>
            <c:txPr>
              <a:bodyPr/>
              <a:lstStyle/>
              <a:p>
                <a:pPr>
                  <a:defRPr>
                    <a:solidFill>
                      <a:srgbClr val="000000"/>
                    </a:solidFill>
                    <a:latin typeface="Liberation Serif" pitchFamily="18" charset="0"/>
                    <a:ea typeface="Liberation Serif" pitchFamily="18" charset="0"/>
                    <a:cs typeface="Liberation Serif" pitchFamily="18" charset="0"/>
                  </a:defRPr>
                </a:pPr>
                <a:endParaRPr lang="ru-RU"/>
              </a:p>
            </c:txPr>
            <c:showVal val="1"/>
            <c:showPercent val="1"/>
            <c:showLeaderLines val="1"/>
          </c:dLbls>
          <c:cat>
            <c:strRef>
              <c:f>Лист1!$A$2:$A$4</c:f>
              <c:strCache>
                <c:ptCount val="3"/>
                <c:pt idx="0">
                  <c:v>Налоговые доходы</c:v>
                </c:pt>
                <c:pt idx="1">
                  <c:v>Неналоговые доходы</c:v>
                </c:pt>
                <c:pt idx="2">
                  <c:v>Безвозмездные поступления</c:v>
                </c:pt>
              </c:strCache>
            </c:str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2306.5790000000002</c:v>
                </c:pt>
                <c:pt idx="1">
                  <c:v>127.06</c:v>
                </c:pt>
                <c:pt idx="2">
                  <c:v>2785.6149999999998</c:v>
                </c:pt>
              </c:numCache>
            </c:numRef>
          </c:val>
        </c:ser>
      </c:pie3DChart>
    </c:plotArea>
    <c:legend>
      <c:legendPos val="r"/>
      <c:layout>
        <c:manualLayout>
          <c:xMode val="edge"/>
          <c:yMode val="edge"/>
          <c:x val="0.68522024919795488"/>
          <c:y val="0.23451737155042507"/>
          <c:w val="0.31011073399593397"/>
          <c:h val="0.59879162784442963"/>
        </c:manualLayout>
      </c:layout>
      <c:txPr>
        <a:bodyPr/>
        <a:lstStyle/>
        <a:p>
          <a:pPr>
            <a:defRPr sz="1600">
              <a:solidFill>
                <a:srgbClr val="000000"/>
              </a:solidFill>
              <a:latin typeface="Liberation Serif" pitchFamily="18" charset="0"/>
              <a:ea typeface="Liberation Serif" pitchFamily="18" charset="0"/>
              <a:cs typeface="Liberation Serif" pitchFamily="18" charset="0"/>
            </a:defRPr>
          </a:pPr>
          <a:endParaRPr lang="ru-RU"/>
        </a:p>
      </c:txPr>
    </c:legend>
    <c:plotVisOnly val="1"/>
    <c:dispBlanksAs val="zero"/>
  </c:chart>
  <c:spPr>
    <a:scene3d>
      <a:camera prst="orthographicFront"/>
      <a:lightRig rig="threePt" dir="t"/>
    </a:scene3d>
    <a:sp3d>
      <a:bevelT prst="relaxedInset"/>
    </a:sp3d>
  </c:spPr>
  <c:txPr>
    <a:bodyPr/>
    <a:lstStyle/>
    <a:p>
      <a:pPr>
        <a:defRPr sz="1800"/>
      </a:pPr>
      <a:endParaRPr lang="ru-RU"/>
    </a:p>
  </c:txPr>
  <c:externalData r:id="rId1"/>
</c:chartSpace>
</file>

<file path=ppt/charts/chart30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view3D>
      <c:rotX val="30"/>
      <c:perspective val="30"/>
    </c:view3D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25"/>
          <c:dPt>
            <c:idx val="1"/>
            <c:spPr>
              <a:solidFill>
                <a:srgbClr val="FF0000"/>
              </a:solidFill>
            </c:spPr>
          </c:dPt>
          <c:dLbls>
            <c:dLbl>
              <c:idx val="0"/>
              <c:delete val="1"/>
            </c:dLbl>
            <c:dLbl>
              <c:idx val="1"/>
              <c:layout>
                <c:manualLayout>
                  <c:x val="-0.21781266378507699"/>
                  <c:y val="-0.53462223625194527"/>
                </c:manualLayout>
              </c:layout>
              <c:tx>
                <c:rich>
                  <a:bodyPr/>
                  <a:lstStyle/>
                  <a:p>
                    <a:r>
                      <a:rPr lang="ru-RU" b="1" dirty="0" smtClean="0"/>
                      <a:t> </a:t>
                    </a:r>
                    <a:r>
                      <a:rPr lang="ru-RU" dirty="0" smtClean="0"/>
                      <a:t>бюджетные </a:t>
                    </a:r>
                    <a:r>
                      <a:rPr lang="ru-RU" dirty="0"/>
                      <a:t>кредиты от бюджетов других уровней</a:t>
                    </a:r>
                    <a:r>
                      <a:rPr lang="ru-RU" dirty="0" smtClean="0"/>
                      <a:t>;         306 985</a:t>
                    </a:r>
                    <a:r>
                      <a:rPr lang="ru-RU" dirty="0"/>
                      <a:t>; 100%</a:t>
                    </a:r>
                  </a:p>
                </c:rich>
              </c:tx>
              <c:showVal val="1"/>
              <c:showCatName val="1"/>
              <c:showPercent val="1"/>
            </c:dLbl>
            <c:dLbl>
              <c:idx val="2"/>
              <c:delete val="1"/>
            </c:dLbl>
            <c:txPr>
              <a:bodyPr/>
              <a:lstStyle/>
              <a:p>
                <a:pPr>
                  <a:defRPr sz="1000" b="1">
                    <a:solidFill>
                      <a:schemeClr val="accent4">
                        <a:lumMod val="10000"/>
                      </a:schemeClr>
                    </a:solidFill>
                    <a:latin typeface="Liberation Serif" pitchFamily="18" charset="0"/>
                    <a:ea typeface="Liberation Serif" pitchFamily="18" charset="0"/>
                    <a:cs typeface="Liberation Serif" pitchFamily="18" charset="0"/>
                  </a:defRPr>
                </a:pPr>
                <a:endParaRPr lang="ru-RU"/>
              </a:p>
            </c:txPr>
            <c:showVal val="1"/>
            <c:showLeaderLines val="1"/>
          </c:dLbls>
          <c:cat>
            <c:strRef>
              <c:f>Лист1!$A$2:$A$4</c:f>
              <c:strCache>
                <c:ptCount val="3"/>
                <c:pt idx="0">
                  <c:v>Кредиты кредитных организаций</c:v>
                </c:pt>
                <c:pt idx="1">
                  <c:v>бюджетные кредиты от бюджетов других уровней</c:v>
                </c:pt>
                <c:pt idx="2">
                  <c:v>гарантия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0</c:v>
                </c:pt>
                <c:pt idx="1">
                  <c:v>306985</c:v>
                </c:pt>
                <c:pt idx="2">
                  <c:v>0</c:v>
                </c:pt>
              </c:numCache>
            </c:numRef>
          </c:val>
        </c:ser>
      </c:pie3DChart>
    </c:plotArea>
    <c:legend>
      <c:legendPos val="r"/>
      <c:layout/>
      <c:txPr>
        <a:bodyPr/>
        <a:lstStyle/>
        <a:p>
          <a:pPr>
            <a:defRPr sz="1000">
              <a:solidFill>
                <a:schemeClr val="accent4">
                  <a:lumMod val="10000"/>
                </a:schemeClr>
              </a:solidFill>
              <a:latin typeface="Liberation Serif" pitchFamily="18" charset="0"/>
              <a:ea typeface="Liberation Serif" pitchFamily="18" charset="0"/>
              <a:cs typeface="Liberation Serif" pitchFamily="18" charset="0"/>
            </a:defRPr>
          </a:pPr>
          <a:endParaRPr lang="ru-RU"/>
        </a:p>
      </c:txPr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3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view3D>
      <c:rotX val="30"/>
      <c:perspective val="30"/>
    </c:view3D>
    <c:plotArea>
      <c:layout>
        <c:manualLayout>
          <c:layoutTarget val="inner"/>
          <c:xMode val="edge"/>
          <c:yMode val="edge"/>
          <c:x val="7.5065181373891829E-2"/>
          <c:y val="0"/>
          <c:w val="0.85498718526905959"/>
          <c:h val="1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explosion val="25"/>
          <c:dPt>
            <c:idx val="0"/>
            <c:spPr>
              <a:solidFill>
                <a:schemeClr val="accent2">
                  <a:lumMod val="75000"/>
                </a:schemeClr>
              </a:solidFill>
            </c:spPr>
          </c:dPt>
          <c:dPt>
            <c:idx val="1"/>
            <c:spPr>
              <a:solidFill>
                <a:srgbClr val="C00000"/>
              </a:solidFill>
            </c:spPr>
          </c:dPt>
          <c:dLbls>
            <c:dLbl>
              <c:idx val="0"/>
              <c:layout>
                <c:manualLayout>
                  <c:x val="-3.6629438689342236E-2"/>
                  <c:y val="-0.42289181131101938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 235 629,1   </a:t>
                    </a:r>
                    <a:r>
                      <a:rPr lang="en-US" dirty="0" smtClean="0"/>
                      <a:t> </a:t>
                    </a:r>
                    <a:r>
                      <a:rPr lang="en-US" dirty="0"/>
                      <a:t>48%</a:t>
                    </a:r>
                  </a:p>
                </c:rich>
              </c:tx>
              <c:showVal val="1"/>
              <c:showPercent val="1"/>
            </c:dLbl>
            <c:dLbl>
              <c:idx val="1"/>
              <c:layout>
                <c:manualLayout>
                  <c:x val="5.5133401315313989E-2"/>
                  <c:y val="-0.35068380444429176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253 860,4; </a:t>
                    </a:r>
                    <a:r>
                      <a:rPr lang="en-US" dirty="0"/>
                      <a:t>52%</a:t>
                    </a:r>
                  </a:p>
                </c:rich>
              </c:tx>
              <c:showVal val="1"/>
              <c:showPercent val="1"/>
            </c:dLbl>
            <c:txPr>
              <a:bodyPr/>
              <a:lstStyle/>
              <a:p>
                <a:pPr>
                  <a:defRPr sz="1400" b="1">
                    <a:solidFill>
                      <a:schemeClr val="accent4">
                        <a:lumMod val="10000"/>
                      </a:schemeClr>
                    </a:solidFill>
                    <a:latin typeface="Liberation Serif" pitchFamily="18" charset="0"/>
                    <a:ea typeface="Liberation Serif" pitchFamily="18" charset="0"/>
                    <a:cs typeface="Liberation Serif" pitchFamily="18" charset="0"/>
                  </a:defRPr>
                </a:pPr>
                <a:endParaRPr lang="ru-RU"/>
              </a:p>
            </c:txPr>
            <c:showVal val="1"/>
            <c:showPercent val="1"/>
            <c:showLeaderLines val="1"/>
            <c:leaderLines>
              <c:spPr>
                <a:ln w="9525">
                  <a:solidFill>
                    <a:schemeClr val="accent4">
                      <a:lumMod val="10000"/>
                    </a:schemeClr>
                  </a:solidFill>
                </a:ln>
              </c:spPr>
            </c:leaderLines>
          </c:dLbls>
          <c:cat>
            <c:strRef>
              <c:f>Лист1!$A$2:$A$3</c:f>
              <c:strCache>
                <c:ptCount val="2"/>
                <c:pt idx="0">
                  <c:v>кредиты кредитных организаций</c:v>
                </c:pt>
                <c:pt idx="1">
                  <c:v>бюджетные кредиты от бюджетов др.уровней</c:v>
                </c:pt>
              </c:strCache>
            </c:strRef>
          </c:cat>
          <c:val>
            <c:numRef>
              <c:f>Лист1!$B$2:$B$3</c:f>
              <c:numCache>
                <c:formatCode>_-* #,##0.0\ _₽_-;\-* #,##0.0\ _₽_-;_-* "-"??\ _₽_-;_-@_-</c:formatCode>
                <c:ptCount val="2"/>
                <c:pt idx="0">
                  <c:v>235629.1</c:v>
                </c:pt>
                <c:pt idx="1">
                  <c:v>253860.4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Столбец2</c:v>
                </c:pt>
              </c:strCache>
            </c:strRef>
          </c:tx>
          <c:explosion val="25"/>
          <c:cat>
            <c:strRef>
              <c:f>Лист1!$A$2:$A$3</c:f>
              <c:strCache>
                <c:ptCount val="2"/>
                <c:pt idx="0">
                  <c:v>кредиты кредитных организаций</c:v>
                </c:pt>
                <c:pt idx="1">
                  <c:v>бюджетные кредиты от бюджетов др.уровней</c:v>
                </c:pt>
              </c:strCache>
            </c:strRef>
          </c:cat>
          <c:val>
            <c:numRef>
              <c:f>Лист1!$C$2:$C$3</c:f>
              <c:numCache>
                <c:formatCode>0.0</c:formatCode>
                <c:ptCount val="2"/>
                <c:pt idx="0">
                  <c:v>50.608602829522056</c:v>
                </c:pt>
                <c:pt idx="1">
                  <c:v>54.524335736730301</c:v>
                </c:pt>
              </c:numCache>
            </c:numRef>
          </c:val>
        </c:ser>
      </c:pie3DChart>
    </c:plotArea>
    <c:legend>
      <c:legendPos val="r"/>
      <c:layout>
        <c:manualLayout>
          <c:xMode val="edge"/>
          <c:yMode val="edge"/>
          <c:x val="3.1231023087229491E-2"/>
          <c:y val="0.86492140742607937"/>
          <c:w val="0.96876897691277064"/>
          <c:h val="0.13253307535299336"/>
        </c:manualLayout>
      </c:layout>
      <c:txPr>
        <a:bodyPr/>
        <a:lstStyle/>
        <a:p>
          <a:pPr>
            <a:defRPr sz="1200">
              <a:solidFill>
                <a:schemeClr val="accent4">
                  <a:lumMod val="10000"/>
                </a:schemeClr>
              </a:solidFill>
              <a:latin typeface="Liberation Serif" pitchFamily="18" charset="0"/>
              <a:ea typeface="Liberation Serif" pitchFamily="18" charset="0"/>
              <a:cs typeface="Liberation Serif" pitchFamily="18" charset="0"/>
            </a:defRPr>
          </a:pPr>
          <a:endParaRPr lang="ru-RU"/>
        </a:p>
      </c:txPr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3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view3D>
      <c:rotX val="30"/>
      <c:perspective val="30"/>
    </c:view3D>
    <c:plotArea>
      <c:layout>
        <c:manualLayout>
          <c:layoutTarget val="inner"/>
          <c:xMode val="edge"/>
          <c:yMode val="edge"/>
          <c:x val="2.9251276209939194E-2"/>
          <c:y val="4.1495193300174787E-2"/>
          <c:w val="0.93387599301487212"/>
          <c:h val="0.95850480669982618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25"/>
          <c:dPt>
            <c:idx val="0"/>
            <c:spPr>
              <a:solidFill>
                <a:schemeClr val="accent6">
                  <a:lumMod val="75000"/>
                </a:schemeClr>
              </a:solidFill>
            </c:spPr>
          </c:dPt>
          <c:dPt>
            <c:idx val="1"/>
            <c:spPr>
              <a:solidFill>
                <a:srgbClr val="FF0000"/>
              </a:solidFill>
            </c:spPr>
          </c:dPt>
          <c:dLbls>
            <c:dLbl>
              <c:idx val="0"/>
              <c:layout>
                <c:manualLayout>
                  <c:x val="-8.6019692766213046E-2"/>
                  <c:y val="-0.58159241145885154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391 527,0 </a:t>
                    </a:r>
                    <a:r>
                      <a:rPr lang="en-US" dirty="0"/>
                      <a:t>72%</a:t>
                    </a:r>
                  </a:p>
                </c:rich>
              </c:tx>
              <c:showVal val="1"/>
              <c:showPercent val="1"/>
            </c:dLbl>
            <c:dLbl>
              <c:idx val="1"/>
              <c:layout>
                <c:manualLayout>
                  <c:x val="1.539404406008504E-2"/>
                  <c:y val="-8.4052568498999974E-2"/>
                </c:manualLayout>
              </c:layout>
              <c:tx>
                <c:rich>
                  <a:bodyPr/>
                  <a:lstStyle/>
                  <a:p>
                    <a:pPr algn="just" rtl="0">
                      <a:defRPr lang="en-US" sz="1400" b="1" i="0" u="none" strike="noStrike" kern="1200" baseline="0" dirty="0" smtClean="0">
                        <a:solidFill>
                          <a:srgbClr val="DADADA">
                            <a:lumMod val="10000"/>
                          </a:srgbClr>
                        </a:solidFill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defRPr>
                    </a:pPr>
                    <a:r>
                      <a:rPr lang="en-US" sz="1400" b="1" i="0" u="none" strike="noStrike" kern="1200" baseline="0" dirty="0" smtClean="0">
                        <a:solidFill>
                          <a:srgbClr val="DADADA">
                            <a:lumMod val="10000"/>
                          </a:srgbClr>
                        </a:solidFill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rPr>
                      <a:t>150</a:t>
                    </a:r>
                    <a:r>
                      <a:rPr lang="ru-RU" sz="1400" b="1" i="0" u="none" strike="noStrike" kern="1200" baseline="0" dirty="0" smtClean="0">
                        <a:solidFill>
                          <a:srgbClr val="DADADA">
                            <a:lumMod val="10000"/>
                          </a:srgbClr>
                        </a:solidFill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rPr>
                      <a:t> </a:t>
                    </a:r>
                    <a:r>
                      <a:rPr lang="en-US" sz="1400" b="1" i="0" u="none" strike="noStrike" kern="1200" baseline="0" dirty="0" smtClean="0">
                        <a:solidFill>
                          <a:srgbClr val="DADADA">
                            <a:lumMod val="10000"/>
                          </a:srgbClr>
                        </a:solidFill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rPr>
                      <a:t>577,0</a:t>
                    </a:r>
                    <a:r>
                      <a:rPr lang="ru-RU" sz="1400" b="1" i="0" u="none" strike="noStrike" kern="1200" baseline="0" dirty="0" smtClean="0">
                        <a:solidFill>
                          <a:srgbClr val="DADADA">
                            <a:lumMod val="10000"/>
                          </a:srgbClr>
                        </a:solidFill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rPr>
                      <a:t> </a:t>
                    </a:r>
                    <a:r>
                      <a:rPr lang="en-US" sz="1400" b="1" i="0" u="none" strike="noStrike" kern="1200" baseline="0" dirty="0" smtClean="0">
                        <a:solidFill>
                          <a:srgbClr val="DADADA">
                            <a:lumMod val="10000"/>
                          </a:srgbClr>
                        </a:solidFill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rPr>
                      <a:t>28%</a:t>
                    </a:r>
                  </a:p>
                </c:rich>
              </c:tx>
              <c:spPr/>
              <c:showVal val="1"/>
              <c:showPercent val="1"/>
            </c:dLbl>
            <c:txPr>
              <a:bodyPr/>
              <a:lstStyle/>
              <a:p>
                <a:pPr algn="just">
                  <a:defRPr sz="1400" b="1">
                    <a:solidFill>
                      <a:schemeClr val="accent4">
                        <a:lumMod val="10000"/>
                      </a:schemeClr>
                    </a:solidFill>
                    <a:latin typeface="Liberation Serif" pitchFamily="18" charset="0"/>
                    <a:ea typeface="Liberation Serif" pitchFamily="18" charset="0"/>
                    <a:cs typeface="Liberation Serif" pitchFamily="18" charset="0"/>
                  </a:defRPr>
                </a:pPr>
                <a:endParaRPr lang="ru-RU"/>
              </a:p>
            </c:txPr>
            <c:showVal val="1"/>
            <c:showPercent val="1"/>
            <c:showLeaderLines val="1"/>
            <c:leaderLines>
              <c:spPr>
                <a:ln w="9525">
                  <a:solidFill>
                    <a:schemeClr val="accent4">
                      <a:lumMod val="10000"/>
                    </a:schemeClr>
                  </a:solidFill>
                </a:ln>
              </c:spPr>
            </c:leaderLines>
          </c:dLbls>
          <c:cat>
            <c:strRef>
              <c:f>Лист1!$A$2:$A$3</c:f>
              <c:strCache>
                <c:ptCount val="2"/>
                <c:pt idx="0">
                  <c:v>кредиты кредитных организаций</c:v>
                </c:pt>
                <c:pt idx="1">
                  <c:v>бюджетные кредиты от бюджетов др.уровней</c:v>
                </c:pt>
              </c:strCache>
            </c:strRef>
          </c:cat>
          <c:val>
            <c:numRef>
              <c:f>Лист1!$B$2:$B$3</c:f>
              <c:numCache>
                <c:formatCode>_-* #,##0.00\ _₽_-;\-* #,##0.00\ _₽_-;_-* "-"??\ _₽_-;_-@_-</c:formatCode>
                <c:ptCount val="2"/>
                <c:pt idx="0">
                  <c:v>406408.6</c:v>
                </c:pt>
                <c:pt idx="1">
                  <c:v>188509.1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Столбец1</c:v>
                </c:pt>
              </c:strCache>
            </c:strRef>
          </c:tx>
          <c:explosion val="25"/>
          <c:cat>
            <c:strRef>
              <c:f>Лист1!$A$2:$A$3</c:f>
              <c:strCache>
                <c:ptCount val="2"/>
                <c:pt idx="0">
                  <c:v>кредиты кредитных организаций</c:v>
                </c:pt>
                <c:pt idx="1">
                  <c:v>бюджетные кредиты от бюджетов др.уровней</c:v>
                </c:pt>
              </c:strCache>
            </c:strRef>
          </c:cat>
          <c:val>
            <c:numRef>
              <c:f>Лист1!$C$2:$C$3</c:f>
              <c:numCache>
                <c:formatCode>0.0</c:formatCode>
                <c:ptCount val="2"/>
                <c:pt idx="0">
                  <c:v>74.968751383498372</c:v>
                </c:pt>
                <c:pt idx="1">
                  <c:v>34.773604326845039</c:v>
                </c:pt>
              </c:numCache>
            </c:numRef>
          </c:val>
        </c:ser>
      </c:pie3DChart>
    </c:plotArea>
    <c:legend>
      <c:legendPos val="r"/>
      <c:layout>
        <c:manualLayout>
          <c:xMode val="edge"/>
          <c:yMode val="edge"/>
          <c:x val="5.8217996339926338E-2"/>
          <c:y val="0.86139001471787346"/>
          <c:w val="0.86191450335646369"/>
          <c:h val="0.13635916593283121"/>
        </c:manualLayout>
      </c:layout>
      <c:txPr>
        <a:bodyPr/>
        <a:lstStyle/>
        <a:p>
          <a:pPr>
            <a:defRPr sz="1200">
              <a:solidFill>
                <a:schemeClr val="accent4">
                  <a:lumMod val="10000"/>
                </a:schemeClr>
              </a:solidFill>
              <a:latin typeface="Liberation Serif" pitchFamily="18" charset="0"/>
              <a:ea typeface="Liberation Serif" pitchFamily="18" charset="0"/>
              <a:cs typeface="Liberation Serif" pitchFamily="18" charset="0"/>
            </a:defRPr>
          </a:pPr>
          <a:endParaRPr lang="ru-RU"/>
        </a:p>
      </c:txPr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title>
      <c:tx>
        <c:rich>
          <a:bodyPr/>
          <a:lstStyle/>
          <a:p>
            <a:pPr>
              <a:defRPr b="1">
                <a:solidFill>
                  <a:srgbClr val="000000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defRPr>
            </a:pPr>
            <a:r>
              <a:rPr lang="ru-RU" b="1" dirty="0" smtClean="0">
                <a:solidFill>
                  <a:srgbClr val="000000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 Доходы на </a:t>
            </a:r>
            <a:r>
              <a:rPr lang="ru-RU" b="1" dirty="0" smtClean="0">
                <a:solidFill>
                  <a:srgbClr val="000000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2025 </a:t>
            </a:r>
            <a:r>
              <a:rPr lang="ru-RU" b="1" dirty="0" smtClean="0">
                <a:solidFill>
                  <a:srgbClr val="000000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год </a:t>
            </a:r>
          </a:p>
          <a:p>
            <a:pPr>
              <a:defRPr b="1">
                <a:solidFill>
                  <a:srgbClr val="000000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defRPr>
            </a:pPr>
            <a:r>
              <a:rPr lang="ru-RU" b="1" dirty="0" smtClean="0">
                <a:solidFill>
                  <a:srgbClr val="000000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(5 114,8 млн</a:t>
            </a:r>
            <a:r>
              <a:rPr lang="ru-RU" b="1" dirty="0" smtClean="0">
                <a:solidFill>
                  <a:srgbClr val="000000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. руб.)</a:t>
            </a:r>
            <a:endParaRPr lang="ru-RU" b="1" dirty="0">
              <a:solidFill>
                <a:srgbClr val="000000"/>
              </a:solidFill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</c:rich>
      </c:tx>
      <c:layout/>
    </c:title>
    <c:view3D>
      <c:rotX val="40"/>
      <c:rotY val="60"/>
      <c:perspective val="30"/>
    </c:view3D>
    <c:plotArea>
      <c:layout>
        <c:manualLayout>
          <c:layoutTarget val="inner"/>
          <c:xMode val="edge"/>
          <c:yMode val="edge"/>
          <c:x val="2.8594761124544192E-3"/>
          <c:y val="0.18574991755277537"/>
          <c:w val="0.69812105400740032"/>
          <c:h val="0.81425008244722552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explosion val="25"/>
          <c:dPt>
            <c:idx val="0"/>
            <c:spPr>
              <a:solidFill>
                <a:srgbClr val="00CC00"/>
              </a:solidFill>
            </c:spPr>
          </c:dPt>
          <c:dPt>
            <c:idx val="1"/>
            <c:spPr>
              <a:solidFill>
                <a:srgbClr val="FF0000"/>
              </a:solidFill>
            </c:spPr>
          </c:dPt>
          <c:dPt>
            <c:idx val="2"/>
            <c:spPr>
              <a:solidFill>
                <a:srgbClr val="FFFF00"/>
              </a:solidFill>
            </c:spPr>
          </c:dPt>
          <c:dLbls>
            <c:dLbl>
              <c:idx val="0"/>
              <c:layout>
                <c:manualLayout>
                  <c:x val="-0.24838017432897438"/>
                  <c:y val="-0.17107879393316489"/>
                </c:manualLayout>
              </c:layout>
              <c:showVal val="1"/>
              <c:showPercent val="1"/>
            </c:dLbl>
            <c:dLbl>
              <c:idx val="1"/>
              <c:layout>
                <c:manualLayout>
                  <c:x val="-3.2327309327684142E-2"/>
                  <c:y val="-4.7320225024894323E-2"/>
                </c:manualLayout>
              </c:layout>
              <c:showVal val="1"/>
              <c:showPercent val="1"/>
            </c:dLbl>
            <c:dLbl>
              <c:idx val="2"/>
              <c:layout>
                <c:manualLayout>
                  <c:x val="0.10734230510582989"/>
                  <c:y val="0.15512213395833141"/>
                </c:manualLayout>
              </c:layout>
              <c:showVal val="1"/>
              <c:showPercent val="1"/>
            </c:dLbl>
            <c:txPr>
              <a:bodyPr/>
              <a:lstStyle/>
              <a:p>
                <a:pPr>
                  <a:defRPr>
                    <a:solidFill>
                      <a:srgbClr val="000000"/>
                    </a:solidFill>
                    <a:latin typeface="Liberation Serif" pitchFamily="18" charset="0"/>
                    <a:ea typeface="Liberation Serif" pitchFamily="18" charset="0"/>
                    <a:cs typeface="Liberation Serif" pitchFamily="18" charset="0"/>
                  </a:defRPr>
                </a:pPr>
                <a:endParaRPr lang="ru-RU"/>
              </a:p>
            </c:txPr>
            <c:showVal val="1"/>
            <c:showPercent val="1"/>
            <c:showLeaderLines val="1"/>
          </c:dLbls>
          <c:cat>
            <c:strRef>
              <c:f>Лист1!$A$2:$A$4</c:f>
              <c:strCache>
                <c:ptCount val="3"/>
                <c:pt idx="0">
                  <c:v>Налоговые доходы</c:v>
                </c:pt>
                <c:pt idx="1">
                  <c:v>Неналоговые доходы</c:v>
                </c:pt>
                <c:pt idx="2">
                  <c:v>Безвозмездные поступления</c:v>
                </c:pt>
              </c:strCache>
            </c:str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2052.7280000000001</c:v>
                </c:pt>
                <c:pt idx="1">
                  <c:v>129.84</c:v>
                </c:pt>
                <c:pt idx="2">
                  <c:v>2932.194</c:v>
                </c:pt>
              </c:numCache>
            </c:numRef>
          </c:val>
        </c:ser>
      </c:pie3DChart>
    </c:plotArea>
    <c:legend>
      <c:legendPos val="r"/>
      <c:layout>
        <c:manualLayout>
          <c:xMode val="edge"/>
          <c:yMode val="edge"/>
          <c:x val="0.68522024919795466"/>
          <c:y val="0.23451737155042524"/>
          <c:w val="0.31011073399593414"/>
          <c:h val="0.59879162784442963"/>
        </c:manualLayout>
      </c:layout>
      <c:txPr>
        <a:bodyPr/>
        <a:lstStyle/>
        <a:p>
          <a:pPr>
            <a:defRPr sz="1600">
              <a:solidFill>
                <a:srgbClr val="000000"/>
              </a:solidFill>
              <a:latin typeface="Liberation Serif" pitchFamily="18" charset="0"/>
              <a:ea typeface="Liberation Serif" pitchFamily="18" charset="0"/>
              <a:cs typeface="Liberation Serif" pitchFamily="18" charset="0"/>
            </a:defRPr>
          </a:pPr>
          <a:endParaRPr lang="ru-RU"/>
        </a:p>
      </c:txPr>
    </c:legend>
    <c:plotVisOnly val="1"/>
    <c:dispBlanksAs val="zero"/>
  </c:chart>
  <c:spPr>
    <a:scene3d>
      <a:camera prst="orthographicFront"/>
      <a:lightRig rig="threePt" dir="t"/>
    </a:scene3d>
    <a:sp3d>
      <a:bevelT prst="relaxedInset"/>
    </a:sp3d>
  </c:spPr>
  <c:txPr>
    <a:bodyPr/>
    <a:lstStyle/>
    <a:p>
      <a:pPr>
        <a:defRPr sz="1800"/>
      </a:pPr>
      <a:endParaRPr lang="ru-RU"/>
    </a:p>
  </c:txPr>
  <c:externalData r:id="rId1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view3D>
      <c:rotX val="10"/>
      <c:rotY val="50"/>
      <c:perspective val="10"/>
    </c:view3D>
    <c:sideWall>
      <c:spPr>
        <a:noFill/>
        <a:ln>
          <a:noFill/>
        </a:ln>
      </c:spPr>
    </c:sideWall>
    <c:backWall>
      <c:spPr>
        <a:noFill/>
        <a:ln>
          <a:noFill/>
        </a:ln>
      </c:spPr>
    </c:backWall>
    <c:plotArea>
      <c:layout>
        <c:manualLayout>
          <c:layoutTarget val="inner"/>
          <c:xMode val="edge"/>
          <c:yMode val="edge"/>
          <c:x val="1.9339794064203521E-2"/>
          <c:y val="4.4278842801420096E-2"/>
          <c:w val="0.66583646274984865"/>
          <c:h val="0.9047931628715048"/>
        </c:manualLayout>
      </c:layout>
      <c:bar3DChart>
        <c:barDir val="col"/>
        <c:grouping val="standard"/>
        <c:ser>
          <c:idx val="0"/>
          <c:order val="0"/>
          <c:tx>
            <c:strRef>
              <c:f>Лист1!$B$1</c:f>
              <c:strCache>
                <c:ptCount val="1"/>
                <c:pt idx="0">
                  <c:v>Исполнение за 2022 год</c:v>
                </c:pt>
              </c:strCache>
            </c:strRef>
          </c:tx>
          <c:spPr>
            <a:solidFill>
              <a:srgbClr val="FF0000"/>
            </a:solidFill>
            <a:scene3d>
              <a:camera prst="orthographicFront"/>
              <a:lightRig rig="threePt" dir="t"/>
            </a:scene3d>
            <a:sp3d>
              <a:bevelT w="361950" prst="coolSlant"/>
              <a:bevelB w="69850"/>
            </a:sp3d>
          </c:spPr>
          <c:dLbls>
            <c:dLbl>
              <c:idx val="0"/>
              <c:layout>
                <c:manualLayout>
                  <c:x val="1.0256410256410249E-2"/>
                  <c:y val="-3.4615381994595545E-2"/>
                </c:manualLayout>
              </c:layout>
              <c:showVal val="1"/>
            </c:dLbl>
            <c:txPr>
              <a:bodyPr/>
              <a:lstStyle/>
              <a:p>
                <a:pPr>
                  <a:defRPr b="1">
                    <a:solidFill>
                      <a:schemeClr val="accent4">
                        <a:lumMod val="10000"/>
                      </a:schemeClr>
                    </a:solidFill>
                    <a:latin typeface="Liberation Serif" pitchFamily="18" charset="0"/>
                    <a:ea typeface="Liberation Serif" pitchFamily="18" charset="0"/>
                    <a:cs typeface="Liberation Serif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Лист1!$A$2</c:f>
              <c:numCache>
                <c:formatCode>_-* #,##0\ _₽_-;\-* #,##0\ _₽_-;_-* "-"??\ _₽_-;_-@_-</c:formatCode>
                <c:ptCount val="1"/>
              </c:numCache>
            </c:numRef>
          </c:cat>
          <c:val>
            <c:numRef>
              <c:f>Лист1!$B$2</c:f>
              <c:numCache>
                <c:formatCode>_-* #,##0\ _₽_-;\-* #,##0\ _₽_-;_-* "-"??\ _₽_-;_-@_-</c:formatCode>
                <c:ptCount val="1"/>
                <c:pt idx="0">
                  <c:v>1018598.086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Ожидаемое исполнение за 2023 год</c:v>
                </c:pt>
              </c:strCache>
            </c:strRef>
          </c:tx>
          <c:spPr>
            <a:solidFill>
              <a:srgbClr val="00CC00"/>
            </a:solidFill>
          </c:spPr>
          <c:dLbls>
            <c:dLbl>
              <c:idx val="0"/>
              <c:layout>
                <c:manualLayout>
                  <c:x val="2.0512820512820492E-2"/>
                  <c:y val="-2.8846151662162971E-2"/>
                </c:manualLayout>
              </c:layout>
              <c:showVal val="1"/>
            </c:dLbl>
            <c:txPr>
              <a:bodyPr/>
              <a:lstStyle/>
              <a:p>
                <a:pPr>
                  <a:defRPr b="1">
                    <a:solidFill>
                      <a:schemeClr val="accent4">
                        <a:lumMod val="10000"/>
                      </a:schemeClr>
                    </a:solidFill>
                    <a:latin typeface="Liberation Serif" pitchFamily="18" charset="0"/>
                    <a:ea typeface="Liberation Serif" pitchFamily="18" charset="0"/>
                    <a:cs typeface="Liberation Serif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Лист1!$A$2</c:f>
              <c:numCache>
                <c:formatCode>_-* #,##0\ _₽_-;\-* #,##0\ _₽_-;_-* "-"??\ _₽_-;_-@_-</c:formatCode>
                <c:ptCount val="1"/>
              </c:numCache>
            </c:numRef>
          </c:cat>
          <c:val>
            <c:numRef>
              <c:f>Лист1!$C$2</c:f>
              <c:numCache>
                <c:formatCode>_-* #,##0\ _₽_-;\-* #,##0\ _₽_-;_-* "-"??\ _₽_-;_-@_-</c:formatCode>
                <c:ptCount val="1"/>
                <c:pt idx="0">
                  <c:v>1239389.0120000001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План на 2024 год</c:v>
                </c:pt>
              </c:strCache>
            </c:strRef>
          </c:tx>
          <c:spPr>
            <a:solidFill>
              <a:srgbClr val="FFC000"/>
            </a:solidFill>
          </c:spPr>
          <c:dLbls>
            <c:dLbl>
              <c:idx val="0"/>
              <c:layout>
                <c:manualLayout>
                  <c:x val="3.8461538461538472E-3"/>
                  <c:y val="-2.0192306163514081E-2"/>
                </c:manualLayout>
              </c:layout>
              <c:showVal val="1"/>
            </c:dLbl>
            <c:txPr>
              <a:bodyPr/>
              <a:lstStyle/>
              <a:p>
                <a:pPr>
                  <a:defRPr b="1">
                    <a:solidFill>
                      <a:schemeClr val="accent4">
                        <a:lumMod val="10000"/>
                      </a:schemeClr>
                    </a:solidFill>
                    <a:latin typeface="Liberation Serif" pitchFamily="18" charset="0"/>
                    <a:ea typeface="Liberation Serif" pitchFamily="18" charset="0"/>
                    <a:cs typeface="Liberation Serif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Лист1!$A$2</c:f>
              <c:numCache>
                <c:formatCode>_-* #,##0\ _₽_-;\-* #,##0\ _₽_-;_-* "-"??\ _₽_-;_-@_-</c:formatCode>
                <c:ptCount val="1"/>
              </c:numCache>
            </c:numRef>
          </c:cat>
          <c:val>
            <c:numRef>
              <c:f>Лист1!$D$2</c:f>
              <c:numCache>
                <c:formatCode>_-* #,##0\ _₽_-;\-* #,##0\ _₽_-;_-* "-"??\ _₽_-;_-@_-</c:formatCode>
                <c:ptCount val="1"/>
                <c:pt idx="0">
                  <c:v>1378446.36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План на 2025 год</c:v>
                </c:pt>
              </c:strCache>
            </c:strRef>
          </c:tx>
          <c:spPr>
            <a:solidFill>
              <a:srgbClr val="F10FD6"/>
            </a:solidFill>
          </c:spPr>
          <c:dLbls>
            <c:dLbl>
              <c:idx val="0"/>
              <c:layout>
                <c:manualLayout>
                  <c:x val="2.9487179487179629E-2"/>
                  <c:y val="-1.7307690997297773E-2"/>
                </c:manualLayout>
              </c:layout>
              <c:showVal val="1"/>
            </c:dLbl>
            <c:txPr>
              <a:bodyPr/>
              <a:lstStyle/>
              <a:p>
                <a:pPr>
                  <a:defRPr b="1">
                    <a:solidFill>
                      <a:schemeClr val="accent4">
                        <a:lumMod val="10000"/>
                      </a:schemeClr>
                    </a:solidFill>
                    <a:latin typeface="Liberation Serif" pitchFamily="18" charset="0"/>
                    <a:ea typeface="Liberation Serif" pitchFamily="18" charset="0"/>
                    <a:cs typeface="Liberation Serif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Лист1!$A$2</c:f>
              <c:numCache>
                <c:formatCode>_-* #,##0\ _₽_-;\-* #,##0\ _₽_-;_-* "-"??\ _₽_-;_-@_-</c:formatCode>
                <c:ptCount val="1"/>
              </c:numCache>
            </c:numRef>
          </c:cat>
          <c:val>
            <c:numRef>
              <c:f>Лист1!$E$2</c:f>
              <c:numCache>
                <c:formatCode>_-* #,##0\ _₽_-;\-* #,##0\ _₽_-;_-* "-"??\ _₽_-;_-@_-</c:formatCode>
                <c:ptCount val="1"/>
                <c:pt idx="0">
                  <c:v>1554887.44</c:v>
                </c:pt>
              </c:numCache>
            </c:numRef>
          </c:val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План на 2026 год</c:v>
                </c:pt>
              </c:strCache>
            </c:strRef>
          </c:tx>
          <c:spPr>
            <a:solidFill>
              <a:srgbClr val="663300"/>
            </a:solidFill>
          </c:spPr>
          <c:dLbls>
            <c:dLbl>
              <c:idx val="0"/>
              <c:layout>
                <c:manualLayout>
                  <c:x val="6.2820512820512833E-2"/>
                  <c:y val="-8.6538454986489211E-3"/>
                </c:manualLayout>
              </c:layout>
              <c:showVal val="1"/>
            </c:dLbl>
            <c:txPr>
              <a:bodyPr/>
              <a:lstStyle/>
              <a:p>
                <a:pPr>
                  <a:defRPr b="1">
                    <a:solidFill>
                      <a:schemeClr val="accent4">
                        <a:lumMod val="10000"/>
                      </a:schemeClr>
                    </a:solidFill>
                    <a:latin typeface="Liberation Serif" pitchFamily="18" charset="0"/>
                    <a:ea typeface="Liberation Serif" pitchFamily="18" charset="0"/>
                    <a:cs typeface="Liberation Serif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Лист1!$A$2</c:f>
              <c:numCache>
                <c:formatCode>_-* #,##0\ _₽_-;\-* #,##0\ _₽_-;_-* "-"??\ _₽_-;_-@_-</c:formatCode>
                <c:ptCount val="1"/>
              </c:numCache>
            </c:numRef>
          </c:cat>
          <c:val>
            <c:numRef>
              <c:f>Лист1!$F$2</c:f>
              <c:numCache>
                <c:formatCode>_-* #,##0\ _₽_-;\-* #,##0\ _₽_-;_-* "-"??\ _₽_-;_-@_-</c:formatCode>
                <c:ptCount val="1"/>
                <c:pt idx="0">
                  <c:v>1755487.44</c:v>
                </c:pt>
              </c:numCache>
            </c:numRef>
          </c:val>
        </c:ser>
        <c:gapWidth val="71"/>
        <c:gapDepth val="60"/>
        <c:shape val="cylinder"/>
        <c:axId val="163725696"/>
        <c:axId val="163727232"/>
        <c:axId val="163714816"/>
      </c:bar3DChart>
      <c:catAx>
        <c:axId val="163725696"/>
        <c:scaling>
          <c:orientation val="minMax"/>
        </c:scaling>
        <c:delete val="1"/>
        <c:axPos val="b"/>
        <c:numFmt formatCode="_-* #,##0\ _₽_-;\-* #,##0\ _₽_-;_-* &quot;-&quot;??\ _₽_-;_-@_-" sourceLinked="1"/>
        <c:tickLblPos val="none"/>
        <c:crossAx val="163727232"/>
        <c:crosses val="autoZero"/>
        <c:auto val="1"/>
        <c:lblAlgn val="ctr"/>
        <c:lblOffset val="100"/>
      </c:catAx>
      <c:valAx>
        <c:axId val="163727232"/>
        <c:scaling>
          <c:orientation val="minMax"/>
        </c:scaling>
        <c:delete val="1"/>
        <c:axPos val="l"/>
        <c:majorGridlines/>
        <c:numFmt formatCode="_-* #,##0\ _₽_-;\-* #,##0\ _₽_-;_-* &quot;-&quot;??\ _₽_-;_-@_-" sourceLinked="1"/>
        <c:tickLblPos val="none"/>
        <c:crossAx val="163725696"/>
        <c:crosses val="autoZero"/>
        <c:crossBetween val="between"/>
      </c:valAx>
      <c:serAx>
        <c:axId val="163714816"/>
        <c:scaling>
          <c:orientation val="minMax"/>
        </c:scaling>
        <c:delete val="1"/>
        <c:axPos val="b"/>
        <c:tickLblPos val="none"/>
        <c:crossAx val="163727232"/>
        <c:crosses val="autoZero"/>
      </c:serAx>
      <c:spPr>
        <a:noFill/>
        <a:ln w="0">
          <a:noFill/>
        </a:ln>
      </c:spPr>
    </c:plotArea>
    <c:legend>
      <c:legendPos val="r"/>
      <c:layout/>
      <c:txPr>
        <a:bodyPr/>
        <a:lstStyle/>
        <a:p>
          <a:pPr>
            <a:defRPr>
              <a:solidFill>
                <a:schemeClr val="accent6">
                  <a:lumMod val="50000"/>
                </a:schemeClr>
              </a:solidFill>
              <a:latin typeface="Liberation Serif" pitchFamily="18" charset="0"/>
              <a:ea typeface="Liberation Serif" pitchFamily="18" charset="0"/>
              <a:cs typeface="Liberation Serif" pitchFamily="18" charset="0"/>
            </a:defRPr>
          </a:pPr>
          <a:endParaRPr lang="ru-RU"/>
        </a:p>
      </c:txPr>
    </c:legend>
    <c:plotVisOnly val="1"/>
    <c:dispBlanksAs val="gap"/>
  </c:chart>
  <c:spPr>
    <a:scene3d>
      <a:camera prst="orthographicFront"/>
      <a:lightRig rig="threePt" dir="t"/>
    </a:scene3d>
    <a:sp3d/>
  </c:spPr>
  <c:txPr>
    <a:bodyPr/>
    <a:lstStyle/>
    <a:p>
      <a:pPr>
        <a:defRPr sz="1800"/>
      </a:pPr>
      <a:endParaRPr lang="ru-RU"/>
    </a:p>
  </c:txPr>
  <c:externalData r:id="rId1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view3D>
      <c:rotX val="20"/>
      <c:rotY val="60"/>
      <c:depthPercent val="100"/>
      <c:perspective val="30"/>
    </c:view3D>
    <c:backWall>
      <c:spPr>
        <a:noFill/>
        <a:ln>
          <a:noFill/>
        </a:ln>
      </c:spPr>
    </c:backWall>
    <c:plotArea>
      <c:layout>
        <c:manualLayout>
          <c:layoutTarget val="inner"/>
          <c:xMode val="edge"/>
          <c:yMode val="edge"/>
          <c:x val="1.3026494051112825E-2"/>
          <c:y val="3.9382749692826506E-2"/>
          <c:w val="0.96854498672897971"/>
          <c:h val="0.94551261573606105"/>
        </c:manualLayout>
      </c:layout>
      <c:bar3DChart>
        <c:barDir val="col"/>
        <c:grouping val="standard"/>
        <c:ser>
          <c:idx val="0"/>
          <c:order val="0"/>
          <c:tx>
            <c:strRef>
              <c:f>Лист1!$B$1</c:f>
              <c:strCache>
                <c:ptCount val="1"/>
                <c:pt idx="0">
                  <c:v> 2022 год</c:v>
                </c:pt>
              </c:strCache>
            </c:strRef>
          </c:tx>
          <c:spPr>
            <a:solidFill>
              <a:srgbClr val="663300"/>
            </a:solidFill>
          </c:spPr>
          <c:dLbls>
            <c:dLbl>
              <c:idx val="0"/>
              <c:layout>
                <c:manualLayout>
                  <c:x val="-5.5390702274975293E-2"/>
                  <c:y val="2.5961536495946666E-2"/>
                </c:manualLayout>
              </c:layout>
              <c:showVal val="1"/>
              <c:showSerName val="1"/>
            </c:dLbl>
            <c:txPr>
              <a:bodyPr/>
              <a:lstStyle/>
              <a:p>
                <a:pPr>
                  <a:defRPr b="1">
                    <a:solidFill>
                      <a:srgbClr val="000000"/>
                    </a:solidFill>
                    <a:latin typeface="Liberation Serif" pitchFamily="18" charset="0"/>
                    <a:ea typeface="Liberation Serif" pitchFamily="18" charset="0"/>
                    <a:cs typeface="Liberation Serif" pitchFamily="18" charset="0"/>
                  </a:defRPr>
                </a:pPr>
                <a:endParaRPr lang="ru-RU"/>
              </a:p>
            </c:txPr>
            <c:showVal val="1"/>
            <c:showSerName val="1"/>
          </c:dLbls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Лист1!$B$2</c:f>
              <c:numCache>
                <c:formatCode>_-* #,##0\ _₽_-;\-* #,##0\ _₽_-;_-* "-"??\ _₽_-;_-@_-</c:formatCode>
                <c:ptCount val="1"/>
                <c:pt idx="0">
                  <c:v>106092.83100000001</c:v>
                </c:pt>
              </c:numCache>
            </c:numRef>
          </c:val>
          <c:shape val="cylinder"/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 2023 год</c:v>
                </c:pt>
              </c:strCache>
            </c:strRef>
          </c:tx>
          <c:spPr>
            <a:solidFill>
              <a:srgbClr val="FFC000"/>
            </a:solidFill>
          </c:spPr>
          <c:dLbls>
            <c:dLbl>
              <c:idx val="0"/>
              <c:layout>
                <c:manualLayout>
                  <c:x val="-6.5281899109792305E-2"/>
                  <c:y val="2.3076921329730372E-2"/>
                </c:manualLayout>
              </c:layout>
              <c:showVal val="1"/>
              <c:showSerName val="1"/>
            </c:dLbl>
            <c:txPr>
              <a:bodyPr/>
              <a:lstStyle/>
              <a:p>
                <a:pPr>
                  <a:defRPr b="1">
                    <a:solidFill>
                      <a:srgbClr val="000000"/>
                    </a:solidFill>
                    <a:latin typeface="Liberation Serif" pitchFamily="18" charset="0"/>
                    <a:ea typeface="Liberation Serif" pitchFamily="18" charset="0"/>
                    <a:cs typeface="Liberation Serif" pitchFamily="18" charset="0"/>
                  </a:defRPr>
                </a:pPr>
                <a:endParaRPr lang="ru-RU"/>
              </a:p>
            </c:txPr>
            <c:showVal val="1"/>
            <c:showSerName val="1"/>
          </c:dLbls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Лист1!$C$2</c:f>
              <c:numCache>
                <c:formatCode>_-* #,##0\ _₽_-;\-* #,##0\ _₽_-;_-* "-"??\ _₽_-;_-@_-</c:formatCode>
                <c:ptCount val="1"/>
                <c:pt idx="0">
                  <c:v>112347.8</c:v>
                </c:pt>
              </c:numCache>
            </c:numRef>
          </c:val>
          <c:shape val="cylinder"/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2024 год</c:v>
                </c:pt>
              </c:strCache>
            </c:strRef>
          </c:tx>
          <c:spPr>
            <a:solidFill>
              <a:srgbClr val="FF0000"/>
            </a:solidFill>
          </c:spPr>
          <c:dLbls>
            <c:dLbl>
              <c:idx val="0"/>
              <c:layout>
                <c:manualLayout>
                  <c:x val="-2.1760633036597383E-2"/>
                  <c:y val="-5.7692303324326007E-3"/>
                </c:manualLayout>
              </c:layout>
              <c:showVal val="1"/>
              <c:showSerName val="1"/>
            </c:dLbl>
            <c:txPr>
              <a:bodyPr/>
              <a:lstStyle/>
              <a:p>
                <a:pPr>
                  <a:defRPr b="1">
                    <a:solidFill>
                      <a:srgbClr val="000000"/>
                    </a:solidFill>
                    <a:latin typeface="Liberation Serif" pitchFamily="18" charset="0"/>
                    <a:ea typeface="Liberation Serif" pitchFamily="18" charset="0"/>
                    <a:cs typeface="Liberation Serif" pitchFamily="18" charset="0"/>
                  </a:defRPr>
                </a:pPr>
                <a:endParaRPr lang="ru-RU"/>
              </a:p>
            </c:txPr>
            <c:showVal val="1"/>
            <c:showSerName val="1"/>
          </c:dLbls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Лист1!$D$2</c:f>
              <c:numCache>
                <c:formatCode>_-* #,##0\ _₽_-;\-* #,##0\ _₽_-;_-* "-"??\ _₽_-;_-@_-</c:formatCode>
                <c:ptCount val="1"/>
                <c:pt idx="0">
                  <c:v>118599</c:v>
                </c:pt>
              </c:numCache>
            </c:numRef>
          </c:val>
          <c:shape val="cylinder"/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 2025 год</c:v>
                </c:pt>
              </c:strCache>
            </c:strRef>
          </c:tx>
          <c:spPr>
            <a:solidFill>
              <a:srgbClr val="00CC00"/>
            </a:solidFill>
          </c:spPr>
          <c:dLbls>
            <c:dLbl>
              <c:idx val="0"/>
              <c:layout>
                <c:manualLayout>
                  <c:x val="1.9782393669634139E-2"/>
                  <c:y val="2.8846151662162956E-3"/>
                </c:manualLayout>
              </c:layout>
              <c:showVal val="1"/>
              <c:showSerName val="1"/>
            </c:dLbl>
            <c:txPr>
              <a:bodyPr/>
              <a:lstStyle/>
              <a:p>
                <a:pPr>
                  <a:defRPr b="1">
                    <a:solidFill>
                      <a:srgbClr val="000000"/>
                    </a:solidFill>
                    <a:latin typeface="Liberation Serif" pitchFamily="18" charset="0"/>
                    <a:ea typeface="Liberation Serif" pitchFamily="18" charset="0"/>
                    <a:cs typeface="Liberation Serif" pitchFamily="18" charset="0"/>
                  </a:defRPr>
                </a:pPr>
                <a:endParaRPr lang="ru-RU"/>
              </a:p>
            </c:txPr>
            <c:showVal val="1"/>
            <c:showSerName val="1"/>
          </c:dLbls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Лист1!$E$2</c:f>
              <c:numCache>
                <c:formatCode>_-* #,##0\ _₽_-;\-* #,##0\ _₽_-;_-* "-"??\ _₽_-;_-@_-</c:formatCode>
                <c:ptCount val="1"/>
                <c:pt idx="0">
                  <c:v>121819</c:v>
                </c:pt>
              </c:numCache>
            </c:numRef>
          </c:val>
          <c:shape val="cylinder"/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 2026 год</c:v>
                </c:pt>
              </c:strCache>
            </c:strRef>
          </c:tx>
          <c:spPr>
            <a:solidFill>
              <a:srgbClr val="F10FD6"/>
            </a:solidFill>
          </c:spPr>
          <c:dLbls>
            <c:dLbl>
              <c:idx val="0"/>
              <c:layout>
                <c:manualLayout>
                  <c:x val="9.4955489614243577E-2"/>
                  <c:y val="-8.6538454986489211E-3"/>
                </c:manualLayout>
              </c:layout>
              <c:showVal val="1"/>
              <c:showSerName val="1"/>
            </c:dLbl>
            <c:txPr>
              <a:bodyPr/>
              <a:lstStyle/>
              <a:p>
                <a:pPr>
                  <a:defRPr b="1">
                    <a:solidFill>
                      <a:srgbClr val="000000"/>
                    </a:solidFill>
                    <a:latin typeface="Liberation Serif" pitchFamily="18" charset="0"/>
                    <a:ea typeface="Liberation Serif" pitchFamily="18" charset="0"/>
                    <a:cs typeface="Liberation Serif" pitchFamily="18" charset="0"/>
                  </a:defRPr>
                </a:pPr>
                <a:endParaRPr lang="ru-RU"/>
              </a:p>
            </c:txPr>
            <c:showVal val="1"/>
            <c:showSerName val="1"/>
          </c:dLbls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Лист1!$F$2</c:f>
              <c:numCache>
                <c:formatCode>_-* #,##0\ _₽_-;\-* #,##0\ _₽_-;_-* "-"??\ _₽_-;_-@_-</c:formatCode>
                <c:ptCount val="1"/>
                <c:pt idx="0">
                  <c:v>126127</c:v>
                </c:pt>
              </c:numCache>
            </c:numRef>
          </c:val>
          <c:shape val="cylinder"/>
        </c:ser>
        <c:gapWidth val="0"/>
        <c:gapDepth val="47"/>
        <c:shape val="cone"/>
        <c:axId val="164025472"/>
        <c:axId val="164027008"/>
        <c:axId val="164013824"/>
      </c:bar3DChart>
      <c:catAx>
        <c:axId val="164025472"/>
        <c:scaling>
          <c:orientation val="minMax"/>
        </c:scaling>
        <c:delete val="1"/>
        <c:axPos val="b"/>
        <c:tickLblPos val="none"/>
        <c:crossAx val="164027008"/>
        <c:crosses val="autoZero"/>
        <c:auto val="1"/>
        <c:lblAlgn val="ctr"/>
        <c:lblOffset val="100"/>
      </c:catAx>
      <c:valAx>
        <c:axId val="164027008"/>
        <c:scaling>
          <c:orientation val="minMax"/>
        </c:scaling>
        <c:delete val="1"/>
        <c:axPos val="l"/>
        <c:majorGridlines/>
        <c:numFmt formatCode="_-* #,##0\ _₽_-;\-* #,##0\ _₽_-;_-* &quot;-&quot;??\ _₽_-;_-@_-" sourceLinked="1"/>
        <c:tickLblPos val="none"/>
        <c:crossAx val="164025472"/>
        <c:crosses val="autoZero"/>
        <c:crossBetween val="between"/>
      </c:valAx>
      <c:serAx>
        <c:axId val="164013824"/>
        <c:scaling>
          <c:orientation val="minMax"/>
        </c:scaling>
        <c:delete val="1"/>
        <c:axPos val="b"/>
        <c:tickLblPos val="none"/>
        <c:crossAx val="164027008"/>
        <c:crosses val="autoZero"/>
      </c:serAx>
    </c:plotArea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view3D>
      <c:rotY val="90"/>
      <c:perspective val="30"/>
    </c:view3D>
    <c:sideWall>
      <c:spPr>
        <a:noFill/>
        <a:ln>
          <a:noFill/>
        </a:ln>
      </c:spPr>
    </c:sideWall>
    <c:plotArea>
      <c:layout>
        <c:manualLayout>
          <c:layoutTarget val="inner"/>
          <c:xMode val="edge"/>
          <c:yMode val="edge"/>
          <c:x val="1.6632131509877102E-3"/>
          <c:y val="5.3741489995474383E-3"/>
          <c:w val="0.954356517935257"/>
          <c:h val="0.96840150841384864"/>
        </c:manualLayout>
      </c:layout>
      <c:bar3DChart>
        <c:barDir val="col"/>
        <c:grouping val="standard"/>
        <c:ser>
          <c:idx val="0"/>
          <c:order val="0"/>
          <c:tx>
            <c:strRef>
              <c:f>Лист1!$B$1</c:f>
              <c:strCache>
                <c:ptCount val="1"/>
                <c:pt idx="0">
                  <c:v>2022 год</c:v>
                </c:pt>
              </c:strCache>
            </c:strRef>
          </c:tx>
          <c:spPr>
            <a:solidFill>
              <a:srgbClr val="F10FD6"/>
            </a:solidFill>
          </c:spPr>
          <c:dLbls>
            <c:txPr>
              <a:bodyPr/>
              <a:lstStyle/>
              <a:p>
                <a:pPr>
                  <a:defRPr sz="1600" b="1">
                    <a:solidFill>
                      <a:schemeClr val="accent4">
                        <a:lumMod val="10000"/>
                      </a:schemeClr>
                    </a:solidFill>
                    <a:latin typeface="Liberation Serif" pitchFamily="18" charset="0"/>
                    <a:ea typeface="Liberation Serif" pitchFamily="18" charset="0"/>
                    <a:cs typeface="Liberation Serif" pitchFamily="18" charset="0"/>
                  </a:defRPr>
                </a:pPr>
                <a:endParaRPr lang="ru-RU"/>
              </a:p>
            </c:txPr>
            <c:showVal val="1"/>
            <c:showSerName val="1"/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Лист1!$B$2</c:f>
              <c:numCache>
                <c:formatCode>_-* #,##0.0\ _₽_-;\-* #,##0.0\ _₽_-;_-* "-"??\ _₽_-;_-@_-</c:formatCode>
                <c:ptCount val="1"/>
                <c:pt idx="0">
                  <c:v>115668.53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2023 год</c:v>
                </c:pt>
              </c:strCache>
            </c:strRef>
          </c:tx>
          <c:spPr>
            <a:solidFill>
              <a:schemeClr val="tx2">
                <a:lumMod val="50000"/>
              </a:schemeClr>
            </a:solidFill>
          </c:spPr>
          <c:dLbls>
            <c:txPr>
              <a:bodyPr/>
              <a:lstStyle/>
              <a:p>
                <a:pPr algn="ctr">
                  <a:defRPr lang="ru-RU" sz="1600" b="1" i="0" u="none" strike="noStrike" kern="1200" baseline="0">
                    <a:solidFill>
                      <a:srgbClr val="DADADA">
                        <a:lumMod val="10000"/>
                      </a:srgbClr>
                    </a:solidFill>
                    <a:latin typeface="Liberation Serif" pitchFamily="18" charset="0"/>
                    <a:ea typeface="Liberation Serif" pitchFamily="18" charset="0"/>
                    <a:cs typeface="Liberation Serif" pitchFamily="18" charset="0"/>
                  </a:defRPr>
                </a:pPr>
                <a:endParaRPr lang="ru-RU"/>
              </a:p>
            </c:txPr>
            <c:showVal val="1"/>
            <c:showSerName val="1"/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Лист1!$C$2</c:f>
              <c:numCache>
                <c:formatCode>_-* #,##0.0\ _₽_-;\-* #,##0.0\ _₽_-;_-* "-"??\ _₽_-;_-@_-</c:formatCode>
                <c:ptCount val="1"/>
                <c:pt idx="0">
                  <c:v>121561.951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2024 год</c:v>
                </c:pt>
              </c:strCache>
            </c:strRef>
          </c:tx>
          <c:spPr>
            <a:solidFill>
              <a:srgbClr val="FF0000"/>
            </a:solidFill>
          </c:spPr>
          <c:dPt>
            <c:idx val="0"/>
            <c:spPr>
              <a:solidFill>
                <a:srgbClr val="FFC000"/>
              </a:solidFill>
            </c:spPr>
          </c:dPt>
          <c:dLbls>
            <c:txPr>
              <a:bodyPr/>
              <a:lstStyle/>
              <a:p>
                <a:pPr algn="ctr">
                  <a:defRPr lang="ru-RU" sz="1600" b="1" i="0" u="none" strike="noStrike" kern="1200" baseline="0">
                    <a:solidFill>
                      <a:srgbClr val="DADADA">
                        <a:lumMod val="10000"/>
                      </a:srgbClr>
                    </a:solidFill>
                    <a:latin typeface="Liberation Serif" pitchFamily="18" charset="0"/>
                    <a:ea typeface="Liberation Serif" pitchFamily="18" charset="0"/>
                    <a:cs typeface="Liberation Serif" pitchFamily="18" charset="0"/>
                  </a:defRPr>
                </a:pPr>
                <a:endParaRPr lang="ru-RU"/>
              </a:p>
            </c:txPr>
            <c:showVal val="1"/>
            <c:showSerName val="1"/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Лист1!$D$2</c:f>
              <c:numCache>
                <c:formatCode>_-* #,##0.0\ _₽_-;\-* #,##0.0\ _₽_-;_-* "-"??\ _₽_-;_-@_-</c:formatCode>
                <c:ptCount val="1"/>
                <c:pt idx="0">
                  <c:v>226818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2025 год</c:v>
                </c:pt>
              </c:strCache>
            </c:strRef>
          </c:tx>
          <c:spPr>
            <a:solidFill>
              <a:srgbClr val="663300"/>
            </a:solidFill>
          </c:spPr>
          <c:dLbls>
            <c:txPr>
              <a:bodyPr/>
              <a:lstStyle/>
              <a:p>
                <a:pPr algn="ctr">
                  <a:defRPr lang="ru-RU" sz="1600" b="1" i="0" u="none" strike="noStrike" kern="1200" baseline="0">
                    <a:solidFill>
                      <a:srgbClr val="DADADA">
                        <a:lumMod val="10000"/>
                      </a:srgbClr>
                    </a:solidFill>
                    <a:latin typeface="Liberation Serif" pitchFamily="18" charset="0"/>
                    <a:ea typeface="Liberation Serif" pitchFamily="18" charset="0"/>
                    <a:cs typeface="Liberation Serif" pitchFamily="18" charset="0"/>
                  </a:defRPr>
                </a:pPr>
                <a:endParaRPr lang="ru-RU"/>
              </a:p>
            </c:txPr>
            <c:showVal val="1"/>
            <c:showSerName val="1"/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Лист1!$E$2</c:f>
              <c:numCache>
                <c:formatCode>_-* #,##0.0\ _₽_-;\-* #,##0.0\ _₽_-;_-* "-"??\ _₽_-;_-@_-</c:formatCode>
                <c:ptCount val="1"/>
                <c:pt idx="0">
                  <c:v>263015</c:v>
                </c:pt>
              </c:numCache>
            </c:numRef>
          </c:val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2026 год</c:v>
                </c:pt>
              </c:strCache>
            </c:strRef>
          </c:tx>
          <c:spPr>
            <a:solidFill>
              <a:srgbClr val="00CC00"/>
            </a:solidFill>
          </c:spPr>
          <c:dLbls>
            <c:txPr>
              <a:bodyPr/>
              <a:lstStyle/>
              <a:p>
                <a:pPr algn="ctr">
                  <a:defRPr lang="ru-RU" sz="1600" b="1" i="0" u="none" strike="noStrike" kern="1200" baseline="0">
                    <a:solidFill>
                      <a:srgbClr val="DADADA">
                        <a:lumMod val="10000"/>
                      </a:srgbClr>
                    </a:solidFill>
                    <a:latin typeface="Liberation Serif" pitchFamily="18" charset="0"/>
                    <a:ea typeface="Liberation Serif" pitchFamily="18" charset="0"/>
                    <a:cs typeface="Liberation Serif" pitchFamily="18" charset="0"/>
                  </a:defRPr>
                </a:pPr>
                <a:endParaRPr lang="ru-RU"/>
              </a:p>
            </c:txPr>
            <c:showVal val="1"/>
            <c:showSerName val="1"/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Лист1!$F$2</c:f>
              <c:numCache>
                <c:formatCode>_-* #,##0.0\ _₽_-;\-* #,##0.0\ _₽_-;_-* "-"??\ _₽_-;_-@_-</c:formatCode>
                <c:ptCount val="1"/>
                <c:pt idx="0">
                  <c:v>305250</c:v>
                </c:pt>
              </c:numCache>
            </c:numRef>
          </c:val>
        </c:ser>
        <c:shape val="cylinder"/>
        <c:axId val="164297344"/>
        <c:axId val="164336000"/>
        <c:axId val="164247296"/>
      </c:bar3DChart>
      <c:catAx>
        <c:axId val="164297344"/>
        <c:scaling>
          <c:orientation val="minMax"/>
        </c:scaling>
        <c:axPos val="b"/>
        <c:numFmt formatCode="General" sourceLinked="1"/>
        <c:tickLblPos val="nextTo"/>
        <c:crossAx val="164336000"/>
        <c:crosses val="autoZero"/>
        <c:auto val="1"/>
        <c:lblAlgn val="ctr"/>
        <c:lblOffset val="100"/>
      </c:catAx>
      <c:valAx>
        <c:axId val="164336000"/>
        <c:scaling>
          <c:orientation val="minMax"/>
        </c:scaling>
        <c:delete val="1"/>
        <c:axPos val="r"/>
        <c:majorGridlines/>
        <c:numFmt formatCode="_-* #,##0.0\ _₽_-;\-* #,##0.0\ _₽_-;_-* &quot;-&quot;??\ _₽_-;_-@_-" sourceLinked="1"/>
        <c:tickLblPos val="none"/>
        <c:crossAx val="164297344"/>
        <c:crosses val="autoZero"/>
        <c:crossBetween val="between"/>
      </c:valAx>
      <c:serAx>
        <c:axId val="164247296"/>
        <c:scaling>
          <c:orientation val="minMax"/>
        </c:scaling>
        <c:delete val="1"/>
        <c:axPos val="b"/>
        <c:tickLblPos val="none"/>
        <c:crossAx val="164336000"/>
        <c:crosses val="autoZero"/>
      </c:serAx>
    </c:plotArea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view3D>
      <c:rotY val="50"/>
      <c:perspective val="30"/>
    </c:view3D>
    <c:plotArea>
      <c:layout/>
      <c:bar3DChart>
        <c:barDir val="col"/>
        <c:grouping val="standard"/>
        <c:ser>
          <c:idx val="0"/>
          <c:order val="0"/>
          <c:tx>
            <c:strRef>
              <c:f>Лист1!$B$1</c:f>
              <c:strCache>
                <c:ptCount val="1"/>
                <c:pt idx="0">
                  <c:v>2022 год</c:v>
                </c:pt>
              </c:strCache>
            </c:strRef>
          </c:tx>
          <c:spPr>
            <a:solidFill>
              <a:srgbClr val="00CC00"/>
            </a:solidFill>
          </c:spPr>
          <c:dLbls>
            <c:dLbl>
              <c:idx val="0"/>
              <c:layout>
                <c:manualLayout>
                  <c:x val="-9.872029250457072E-2"/>
                  <c:y val="9.5575234558600064E-2"/>
                </c:manualLayout>
              </c:layout>
              <c:showVal val="1"/>
              <c:showSerName val="1"/>
            </c:dLbl>
            <c:txPr>
              <a:bodyPr/>
              <a:lstStyle/>
              <a:p>
                <a:pPr>
                  <a:defRPr sz="1400" b="1">
                    <a:solidFill>
                      <a:srgbClr val="000000"/>
                    </a:solidFill>
                    <a:latin typeface="Liberation Serif" pitchFamily="18" charset="0"/>
                    <a:ea typeface="Liberation Serif" pitchFamily="18" charset="0"/>
                    <a:cs typeface="Liberation Serif" pitchFamily="18" charset="0"/>
                  </a:defRPr>
                </a:pPr>
                <a:endParaRPr lang="ru-RU"/>
              </a:p>
            </c:txPr>
            <c:showVal val="1"/>
            <c:showSerName val="1"/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Лист1!$B$2</c:f>
              <c:numCache>
                <c:formatCode>_-* #,##0\ _₽_-;\-* #,##0\ _₽_-;_-* "-"??\ _₽_-;_-@_-</c:formatCode>
                <c:ptCount val="1"/>
                <c:pt idx="0">
                  <c:v>101082.117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2023 год</c:v>
                </c:pt>
              </c:strCache>
            </c:strRef>
          </c:tx>
          <c:spPr>
            <a:solidFill>
              <a:srgbClr val="663300"/>
            </a:solidFill>
          </c:spPr>
          <c:dLbls>
            <c:txPr>
              <a:bodyPr/>
              <a:lstStyle/>
              <a:p>
                <a:pPr algn="ctr">
                  <a:defRPr lang="ru-RU" sz="1400" b="1" i="0" u="none" strike="noStrike" kern="1200" baseline="0">
                    <a:solidFill>
                      <a:srgbClr val="000000"/>
                    </a:solidFill>
                    <a:latin typeface="Liberation Serif" pitchFamily="18" charset="0"/>
                    <a:ea typeface="Liberation Serif" pitchFamily="18" charset="0"/>
                    <a:cs typeface="Liberation Serif" pitchFamily="18" charset="0"/>
                  </a:defRPr>
                </a:pPr>
                <a:endParaRPr lang="ru-RU"/>
              </a:p>
            </c:txPr>
            <c:showVal val="1"/>
            <c:showSerName val="1"/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Лист1!$C$2</c:f>
              <c:numCache>
                <c:formatCode>_-* #,##0\ _₽_-;\-* #,##0\ _₽_-;_-* "-"??\ _₽_-;_-@_-</c:formatCode>
                <c:ptCount val="1"/>
                <c:pt idx="0">
                  <c:v>103357.78599999999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2024 год</c:v>
                </c:pt>
              </c:strCache>
            </c:strRef>
          </c:tx>
          <c:spPr>
            <a:solidFill>
              <a:srgbClr val="FFFF00"/>
            </a:solidFill>
          </c:spPr>
          <c:dLbls>
            <c:txPr>
              <a:bodyPr/>
              <a:lstStyle/>
              <a:p>
                <a:pPr algn="ctr">
                  <a:defRPr lang="ru-RU" sz="1400" b="1" i="0" u="none" strike="noStrike" kern="1200" baseline="0">
                    <a:solidFill>
                      <a:srgbClr val="000000"/>
                    </a:solidFill>
                    <a:latin typeface="Liberation Serif" pitchFamily="18" charset="0"/>
                    <a:ea typeface="Liberation Serif" pitchFamily="18" charset="0"/>
                    <a:cs typeface="Liberation Serif" pitchFamily="18" charset="0"/>
                  </a:defRPr>
                </a:pPr>
                <a:endParaRPr lang="ru-RU"/>
              </a:p>
            </c:txPr>
            <c:showVal val="1"/>
            <c:showSerName val="1"/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Лист1!$D$2</c:f>
              <c:numCache>
                <c:formatCode>_-* #,##0\ _₽_-;\-* #,##0\ _₽_-;_-* "-"??\ _₽_-;_-@_-</c:formatCode>
                <c:ptCount val="1"/>
                <c:pt idx="0">
                  <c:v>207829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2025 год</c:v>
                </c:pt>
              </c:strCache>
            </c:strRef>
          </c:tx>
          <c:spPr>
            <a:solidFill>
              <a:srgbClr val="FF0000"/>
            </a:solidFill>
          </c:spPr>
          <c:dLbls>
            <c:dLbl>
              <c:idx val="0"/>
              <c:layout>
                <c:manualLayout>
                  <c:x val="2.9250457038391225E-2"/>
                  <c:y val="0.63185849513741132"/>
                </c:manualLayout>
              </c:layout>
              <c:showVal val="1"/>
              <c:showSerName val="1"/>
            </c:dLbl>
            <c:txPr>
              <a:bodyPr/>
              <a:lstStyle/>
              <a:p>
                <a:pPr algn="ctr">
                  <a:defRPr lang="ru-RU" sz="1400" b="1" i="0" u="none" strike="noStrike" kern="1200" baseline="0">
                    <a:solidFill>
                      <a:srgbClr val="000000"/>
                    </a:solidFill>
                    <a:latin typeface="Liberation Serif" pitchFamily="18" charset="0"/>
                    <a:ea typeface="Liberation Serif" pitchFamily="18" charset="0"/>
                    <a:cs typeface="Liberation Serif" pitchFamily="18" charset="0"/>
                  </a:defRPr>
                </a:pPr>
                <a:endParaRPr lang="ru-RU"/>
              </a:p>
            </c:txPr>
            <c:showVal val="1"/>
            <c:showSerName val="1"/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Лист1!$E$2</c:f>
              <c:numCache>
                <c:formatCode>_-* #,##0\ _₽_-;\-* #,##0\ _₽_-;_-* "-"??\ _₽_-;_-@_-</c:formatCode>
                <c:ptCount val="1"/>
                <c:pt idx="0">
                  <c:v>243160</c:v>
                </c:pt>
              </c:numCache>
            </c:numRef>
          </c:val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2026 год</c:v>
                </c:pt>
              </c:strCache>
            </c:strRef>
          </c:tx>
          <c:spPr>
            <a:solidFill>
              <a:schemeClr val="tx1">
                <a:lumMod val="50000"/>
              </a:schemeClr>
            </a:solidFill>
          </c:spPr>
          <c:dLbls>
            <c:dLbl>
              <c:idx val="0"/>
              <c:layout>
                <c:manualLayout>
                  <c:x val="0.11334552102376599"/>
                  <c:y val="0"/>
                </c:manualLayout>
              </c:layout>
              <c:showVal val="1"/>
              <c:showSerName val="1"/>
            </c:dLbl>
            <c:txPr>
              <a:bodyPr/>
              <a:lstStyle/>
              <a:p>
                <a:pPr algn="ctr">
                  <a:defRPr lang="ru-RU" sz="1400" b="1" i="0" u="none" strike="noStrike" kern="1200" baseline="0">
                    <a:solidFill>
                      <a:srgbClr val="000000"/>
                    </a:solidFill>
                    <a:latin typeface="Liberation Serif" pitchFamily="18" charset="0"/>
                    <a:ea typeface="Liberation Serif" pitchFamily="18" charset="0"/>
                    <a:cs typeface="Liberation Serif" pitchFamily="18" charset="0"/>
                  </a:defRPr>
                </a:pPr>
                <a:endParaRPr lang="ru-RU"/>
              </a:p>
            </c:txPr>
            <c:showVal val="1"/>
            <c:showSerName val="1"/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Лист1!$F$2</c:f>
              <c:numCache>
                <c:formatCode>_-* #,##0\ _₽_-;\-* #,##0\ _₽_-;_-* "-"??\ _₽_-;_-@_-</c:formatCode>
                <c:ptCount val="1"/>
                <c:pt idx="0">
                  <c:v>284498</c:v>
                </c:pt>
              </c:numCache>
            </c:numRef>
          </c:val>
        </c:ser>
        <c:shape val="cylinder"/>
        <c:axId val="164407168"/>
        <c:axId val="164408704"/>
        <c:axId val="164259136"/>
      </c:bar3DChart>
      <c:catAx>
        <c:axId val="164407168"/>
        <c:scaling>
          <c:orientation val="minMax"/>
        </c:scaling>
        <c:axPos val="b"/>
        <c:numFmt formatCode="General" sourceLinked="1"/>
        <c:tickLblPos val="nextTo"/>
        <c:crossAx val="164408704"/>
        <c:crosses val="autoZero"/>
        <c:auto val="1"/>
        <c:lblAlgn val="ctr"/>
        <c:lblOffset val="100"/>
      </c:catAx>
      <c:valAx>
        <c:axId val="164408704"/>
        <c:scaling>
          <c:orientation val="minMax"/>
        </c:scaling>
        <c:delete val="1"/>
        <c:axPos val="l"/>
        <c:majorGridlines/>
        <c:numFmt formatCode="_-* #,##0\ _₽_-;\-* #,##0\ _₽_-;_-* &quot;-&quot;??\ _₽_-;_-@_-" sourceLinked="1"/>
        <c:tickLblPos val="none"/>
        <c:crossAx val="164407168"/>
        <c:crosses val="autoZero"/>
        <c:crossBetween val="between"/>
      </c:valAx>
      <c:serAx>
        <c:axId val="164259136"/>
        <c:scaling>
          <c:orientation val="minMax"/>
        </c:scaling>
        <c:delete val="1"/>
        <c:axPos val="b"/>
        <c:tickLblPos val="none"/>
        <c:crossAx val="164408704"/>
        <c:crosses val="autoZero"/>
      </c:serAx>
    </c:plotArea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view3D>
      <c:rotX val="30"/>
      <c:rotY val="60"/>
      <c:perspective val="30"/>
    </c:view3D>
    <c:plotArea>
      <c:layout/>
      <c:bar3DChart>
        <c:barDir val="col"/>
        <c:grouping val="standard"/>
        <c:ser>
          <c:idx val="0"/>
          <c:order val="0"/>
          <c:tx>
            <c:strRef>
              <c:f>Лист1!$B$1</c:f>
              <c:strCache>
                <c:ptCount val="1"/>
                <c:pt idx="0">
                  <c:v>2022 год</c:v>
                </c:pt>
              </c:strCache>
            </c:strRef>
          </c:tx>
          <c:spPr>
            <a:solidFill>
              <a:srgbClr val="FFFF00"/>
            </a:solidFill>
          </c:spPr>
          <c:dLbls>
            <c:dLbl>
              <c:idx val="0"/>
              <c:layout>
                <c:manualLayout>
                  <c:x val="-9.8675776262389506E-2"/>
                  <c:y val="2.3557126030624351E-2"/>
                </c:manualLayout>
              </c:layout>
              <c:showVal val="1"/>
              <c:showSerName val="1"/>
            </c:dLbl>
            <c:txPr>
              <a:bodyPr/>
              <a:lstStyle/>
              <a:p>
                <a:pPr>
                  <a:defRPr sz="1400" b="1">
                    <a:solidFill>
                      <a:srgbClr val="000000"/>
                    </a:solidFill>
                    <a:latin typeface="Liberation Serif" pitchFamily="18" charset="0"/>
                    <a:ea typeface="Liberation Serif" pitchFamily="18" charset="0"/>
                    <a:cs typeface="Liberation Serif" pitchFamily="18" charset="0"/>
                  </a:defRPr>
                </a:pPr>
                <a:endParaRPr lang="ru-RU"/>
              </a:p>
            </c:txPr>
            <c:showVal val="1"/>
            <c:showSerName val="1"/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Лист1!$B$2</c:f>
              <c:numCache>
                <c:formatCode>0</c:formatCode>
                <c:ptCount val="1"/>
                <c:pt idx="0">
                  <c:v>89.653000000000006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2023 год</c:v>
                </c:pt>
              </c:strCache>
            </c:strRef>
          </c:tx>
          <c:spPr>
            <a:solidFill>
              <a:srgbClr val="663300"/>
            </a:solidFill>
          </c:spPr>
          <c:dLbls>
            <c:dLbl>
              <c:idx val="0"/>
              <c:layout>
                <c:manualLayout>
                  <c:x val="-7.9488819766924887E-2"/>
                  <c:y val="9.4228504122497048E-3"/>
                </c:manualLayout>
              </c:layout>
              <c:showVal val="1"/>
              <c:showSerName val="1"/>
            </c:dLbl>
            <c:txPr>
              <a:bodyPr/>
              <a:lstStyle/>
              <a:p>
                <a:pPr>
                  <a:defRPr sz="1400" b="1">
                    <a:solidFill>
                      <a:srgbClr val="000000"/>
                    </a:solidFill>
                    <a:latin typeface="Liberation Serif" pitchFamily="18" charset="0"/>
                    <a:ea typeface="Liberation Serif" pitchFamily="18" charset="0"/>
                    <a:cs typeface="Liberation Serif" pitchFamily="18" charset="0"/>
                  </a:defRPr>
                </a:pPr>
                <a:endParaRPr lang="ru-RU"/>
              </a:p>
            </c:txPr>
            <c:showVal val="1"/>
            <c:showSerName val="1"/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Лист1!$C$2</c:f>
              <c:numCache>
                <c:formatCode>0</c:formatCode>
                <c:ptCount val="1"/>
                <c:pt idx="0">
                  <c:v>469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2024 год</c:v>
                </c:pt>
              </c:strCache>
            </c:strRef>
          </c:tx>
          <c:spPr>
            <a:solidFill>
              <a:srgbClr val="00CC00"/>
            </a:solidFill>
          </c:spPr>
          <c:dLbls>
            <c:dLbl>
              <c:idx val="0"/>
              <c:layout>
                <c:manualLayout>
                  <c:x val="-2.7409937850663754E-2"/>
                  <c:y val="0"/>
                </c:manualLayout>
              </c:layout>
              <c:showVal val="1"/>
              <c:showSerName val="1"/>
            </c:dLbl>
            <c:txPr>
              <a:bodyPr/>
              <a:lstStyle/>
              <a:p>
                <a:pPr>
                  <a:defRPr sz="1400" b="1">
                    <a:solidFill>
                      <a:srgbClr val="000000"/>
                    </a:solidFill>
                    <a:latin typeface="Liberation Serif" pitchFamily="18" charset="0"/>
                    <a:ea typeface="Liberation Serif" pitchFamily="18" charset="0"/>
                    <a:cs typeface="Liberation Serif" pitchFamily="18" charset="0"/>
                  </a:defRPr>
                </a:pPr>
                <a:endParaRPr lang="ru-RU"/>
              </a:p>
            </c:txPr>
            <c:showVal val="1"/>
            <c:showSerName val="1"/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Лист1!$D$2</c:f>
              <c:numCache>
                <c:formatCode>0</c:formatCode>
                <c:ptCount val="1"/>
                <c:pt idx="0">
                  <c:v>494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2025 год</c:v>
                </c:pt>
              </c:strCache>
            </c:strRef>
          </c:tx>
          <c:spPr>
            <a:solidFill>
              <a:srgbClr val="FF0000"/>
            </a:solidFill>
          </c:spPr>
          <c:dLbls>
            <c:dLbl>
              <c:idx val="0"/>
              <c:layout>
                <c:manualLayout>
                  <c:x val="4.238921001926782E-2"/>
                  <c:y val="0"/>
                </c:manualLayout>
              </c:layout>
              <c:showVal val="1"/>
              <c:showSerName val="1"/>
            </c:dLbl>
            <c:txPr>
              <a:bodyPr/>
              <a:lstStyle/>
              <a:p>
                <a:pPr>
                  <a:defRPr sz="1400" b="1">
                    <a:solidFill>
                      <a:srgbClr val="000000"/>
                    </a:solidFill>
                    <a:latin typeface="Liberation Serif" pitchFamily="18" charset="0"/>
                    <a:ea typeface="Liberation Serif" pitchFamily="18" charset="0"/>
                    <a:cs typeface="Liberation Serif" pitchFamily="18" charset="0"/>
                  </a:defRPr>
                </a:pPr>
                <a:endParaRPr lang="ru-RU"/>
              </a:p>
            </c:txPr>
            <c:showVal val="1"/>
            <c:showSerName val="1"/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Лист1!$E$2</c:f>
              <c:numCache>
                <c:formatCode>0</c:formatCode>
                <c:ptCount val="1"/>
                <c:pt idx="0">
                  <c:v>519</c:v>
                </c:pt>
              </c:numCache>
            </c:numRef>
          </c:val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2026 год</c:v>
                </c:pt>
              </c:strCache>
            </c:strRef>
          </c:tx>
          <c:spPr>
            <a:solidFill>
              <a:srgbClr val="000000"/>
            </a:solidFill>
          </c:spPr>
          <c:dLbls>
            <c:dLbl>
              <c:idx val="0"/>
              <c:layout>
                <c:manualLayout>
                  <c:x val="0.1156069364161852"/>
                  <c:y val="1.413427561837456E-2"/>
                </c:manualLayout>
              </c:layout>
              <c:showVal val="1"/>
              <c:showSerName val="1"/>
            </c:dLbl>
            <c:txPr>
              <a:bodyPr/>
              <a:lstStyle/>
              <a:p>
                <a:pPr>
                  <a:defRPr sz="1400" b="1">
                    <a:solidFill>
                      <a:srgbClr val="000000"/>
                    </a:solidFill>
                    <a:latin typeface="Liberation Serif" pitchFamily="18" charset="0"/>
                    <a:ea typeface="Liberation Serif" pitchFamily="18" charset="0"/>
                    <a:cs typeface="Liberation Serif" pitchFamily="18" charset="0"/>
                  </a:defRPr>
                </a:pPr>
                <a:endParaRPr lang="ru-RU"/>
              </a:p>
            </c:txPr>
            <c:showVal val="1"/>
            <c:showSerName val="1"/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Лист1!$F$2</c:f>
              <c:numCache>
                <c:formatCode>0</c:formatCode>
                <c:ptCount val="1"/>
                <c:pt idx="0">
                  <c:v>545</c:v>
                </c:pt>
              </c:numCache>
            </c:numRef>
          </c:val>
        </c:ser>
        <c:shape val="box"/>
        <c:axId val="164581760"/>
        <c:axId val="164583296"/>
        <c:axId val="164553152"/>
      </c:bar3DChart>
      <c:catAx>
        <c:axId val="164581760"/>
        <c:scaling>
          <c:orientation val="minMax"/>
        </c:scaling>
        <c:axPos val="b"/>
        <c:numFmt formatCode="General" sourceLinked="1"/>
        <c:tickLblPos val="nextTo"/>
        <c:crossAx val="164583296"/>
        <c:crosses val="autoZero"/>
        <c:auto val="1"/>
        <c:lblAlgn val="ctr"/>
        <c:lblOffset val="100"/>
      </c:catAx>
      <c:valAx>
        <c:axId val="164583296"/>
        <c:scaling>
          <c:orientation val="minMax"/>
        </c:scaling>
        <c:delete val="1"/>
        <c:axPos val="l"/>
        <c:majorGridlines/>
        <c:numFmt formatCode="0" sourceLinked="1"/>
        <c:tickLblPos val="none"/>
        <c:crossAx val="164581760"/>
        <c:crosses val="autoZero"/>
        <c:crossBetween val="between"/>
      </c:valAx>
      <c:serAx>
        <c:axId val="164553152"/>
        <c:scaling>
          <c:orientation val="minMax"/>
        </c:scaling>
        <c:delete val="1"/>
        <c:axPos val="b"/>
        <c:tickLblPos val="none"/>
        <c:crossAx val="164583296"/>
        <c:crosses val="autoZero"/>
      </c:serAx>
    </c:plotArea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#59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#60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#61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4480F36-7D2C-4FDC-8D1B-1A1BA025F4AE}" type="doc">
      <dgm:prSet loTypeId="urn:microsoft.com/office/officeart/2005/8/layout/chevron1" loCatId="process" qsTypeId="urn:microsoft.com/office/officeart/2005/8/quickstyle/simple1#76" qsCatId="simple" csTypeId="urn:microsoft.com/office/officeart/2005/8/colors/accent1_2#59" csCatId="accent1" phldr="1"/>
      <dgm:spPr/>
      <dgm:t>
        <a:bodyPr/>
        <a:lstStyle/>
        <a:p>
          <a:endParaRPr lang="ru-RU"/>
        </a:p>
      </dgm:t>
    </dgm:pt>
    <dgm:pt modelId="{EADCEFD1-487A-4F70-BB33-9D665A94F11D}" type="pres">
      <dgm:prSet presAssocID="{24480F36-7D2C-4FDC-8D1B-1A1BA025F4AE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</dgm:ptLst>
  <dgm:cxnLst>
    <dgm:cxn modelId="{CE3B29B7-9964-4646-8F07-7FAB23BD1C8F}" type="presOf" srcId="{24480F36-7D2C-4FDC-8D1B-1A1BA025F4AE}" destId="{EADCEFD1-487A-4F70-BB33-9D665A94F11D}" srcOrd="0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0773A9C-A470-48A3-807C-63D57BCE685E}" type="doc">
      <dgm:prSet loTypeId="urn:microsoft.com/office/officeart/2005/8/layout/chevron1" loCatId="process" qsTypeId="urn:microsoft.com/office/officeart/2005/8/quickstyle/simple1#77" qsCatId="simple" csTypeId="urn:microsoft.com/office/officeart/2005/8/colors/accent1_2#60" csCatId="accent1" phldr="1"/>
      <dgm:spPr/>
      <dgm:t>
        <a:bodyPr/>
        <a:lstStyle/>
        <a:p>
          <a:endParaRPr lang="ru-RU"/>
        </a:p>
      </dgm:t>
    </dgm:pt>
    <dgm:pt modelId="{1780C12A-D3DF-4014-B705-C729CEC7D011}" type="pres">
      <dgm:prSet presAssocID="{00773A9C-A470-48A3-807C-63D57BCE685E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</dgm:ptLst>
  <dgm:cxnLst>
    <dgm:cxn modelId="{96676DAA-DD53-4148-A52E-3539782C5CF4}" type="presOf" srcId="{00773A9C-A470-48A3-807C-63D57BCE685E}" destId="{1780C12A-D3DF-4014-B705-C729CEC7D011}" srcOrd="0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xmlns="" relId="rId12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87146C5-0F31-4DAB-B62B-64235478899E}" type="doc">
      <dgm:prSet loTypeId="urn:microsoft.com/office/officeart/2005/8/layout/chevron1" loCatId="process" qsTypeId="urn:microsoft.com/office/officeart/2005/8/quickstyle/simple1#78" qsCatId="simple" csTypeId="urn:microsoft.com/office/officeart/2005/8/colors/accent1_2#61" csCatId="accent1"/>
      <dgm:spPr/>
      <dgm:t>
        <a:bodyPr/>
        <a:lstStyle/>
        <a:p>
          <a:endParaRPr lang="ru-RU"/>
        </a:p>
      </dgm:t>
    </dgm:pt>
    <dgm:pt modelId="{083265B2-1CBD-490B-B17A-521C8239F607}" type="pres">
      <dgm:prSet presAssocID="{C87146C5-0F31-4DAB-B62B-64235478899E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</dgm:ptLst>
  <dgm:cxnLst>
    <dgm:cxn modelId="{ADD39370-C012-4FB5-BA65-86F02AF1D177}" type="presOf" srcId="{C87146C5-0F31-4DAB-B62B-64235478899E}" destId="{083265B2-1CBD-490B-B17A-521C8239F607}" srcOrd="0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xmlns="" relId="rId1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E226EE7-1DFE-4A0A-971F-E0BA1E79FCF6}" type="doc">
      <dgm:prSet loTypeId="urn:microsoft.com/office/officeart/2005/8/layout/hierarchy1" loCatId="hierarchy" qsTypeId="urn:microsoft.com/office/officeart/2005/8/quickstyle/simple1#105" qsCatId="simple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082E420A-D6D2-410F-AFB2-76B0D427306B}">
      <dgm:prSet phldrT="[Текст]" custT="1"/>
      <dgm:spPr/>
      <dgm:t>
        <a:bodyPr/>
        <a:lstStyle/>
        <a:p>
          <a:r>
            <a:rPr lang="ru-RU" sz="1400" b="1" dirty="0" smtClean="0">
              <a:latin typeface="Liberation Serif" pitchFamily="18" charset="0"/>
              <a:ea typeface="Liberation Serif" pitchFamily="18" charset="0"/>
              <a:cs typeface="Liberation Serif" pitchFamily="18" charset="0"/>
            </a:rPr>
            <a:t>Классификация расходов</a:t>
          </a:r>
          <a:endParaRPr lang="ru-RU" sz="1400" b="1" dirty="0">
            <a:latin typeface="Liberation Serif" pitchFamily="18" charset="0"/>
            <a:ea typeface="Liberation Serif" pitchFamily="18" charset="0"/>
            <a:cs typeface="Liberation Serif" pitchFamily="18" charset="0"/>
          </a:endParaRPr>
        </a:p>
      </dgm:t>
    </dgm:pt>
    <dgm:pt modelId="{9C1C7DE6-E5E5-4D7A-B943-4BF55B904A96}" type="parTrans" cxnId="{C4FD9162-017E-4AD0-9B44-543683FB0D36}">
      <dgm:prSet/>
      <dgm:spPr/>
      <dgm:t>
        <a:bodyPr/>
        <a:lstStyle/>
        <a:p>
          <a:endParaRPr lang="ru-RU"/>
        </a:p>
      </dgm:t>
    </dgm:pt>
    <dgm:pt modelId="{15B0CB26-335D-4649-BB9C-A919B95FD2CA}" type="sibTrans" cxnId="{C4FD9162-017E-4AD0-9B44-543683FB0D36}">
      <dgm:prSet/>
      <dgm:spPr/>
      <dgm:t>
        <a:bodyPr/>
        <a:lstStyle/>
        <a:p>
          <a:endParaRPr lang="ru-RU"/>
        </a:p>
      </dgm:t>
    </dgm:pt>
    <dgm:pt modelId="{272747BF-FA02-40EF-BBCC-9AA717615EA2}">
      <dgm:prSet phldrT="[Текст]" custT="1"/>
      <dgm:spPr/>
      <dgm:t>
        <a:bodyPr/>
        <a:lstStyle/>
        <a:p>
          <a:r>
            <a:rPr lang="ru-RU" sz="1400" b="1" dirty="0" smtClean="0">
              <a:latin typeface="Liberation Serif" pitchFamily="18" charset="0"/>
              <a:ea typeface="Liberation Serif" pitchFamily="18" charset="0"/>
              <a:cs typeface="Liberation Serif" pitchFamily="18" charset="0"/>
            </a:rPr>
            <a:t>Функциональная</a:t>
          </a:r>
          <a:r>
            <a:rPr lang="ru-RU" sz="1400" dirty="0" smtClean="0">
              <a:latin typeface="Liberation Serif" pitchFamily="18" charset="0"/>
              <a:ea typeface="Liberation Serif" pitchFamily="18" charset="0"/>
              <a:cs typeface="Liberation Serif" pitchFamily="18" charset="0"/>
            </a:rPr>
            <a:t> классификация отражает направление средств бюджета на выполнение основных функций государства (раздел→ подраздел→ целевые статьи→ виды расходов)</a:t>
          </a:r>
          <a:endParaRPr lang="ru-RU" sz="1400" dirty="0">
            <a:latin typeface="Liberation Serif" pitchFamily="18" charset="0"/>
            <a:ea typeface="Liberation Serif" pitchFamily="18" charset="0"/>
            <a:cs typeface="Liberation Serif" pitchFamily="18" charset="0"/>
          </a:endParaRPr>
        </a:p>
      </dgm:t>
    </dgm:pt>
    <dgm:pt modelId="{824E78E3-5E18-415E-B872-B3AE41E10FD2}" type="parTrans" cxnId="{A859F4BA-4B0E-4BAF-BA36-5C90AF500B87}">
      <dgm:prSet/>
      <dgm:spPr/>
      <dgm:t>
        <a:bodyPr/>
        <a:lstStyle/>
        <a:p>
          <a:endParaRPr lang="ru-RU" dirty="0"/>
        </a:p>
      </dgm:t>
    </dgm:pt>
    <dgm:pt modelId="{63F37BFA-D743-41B2-9912-9A0C25348815}" type="sibTrans" cxnId="{A859F4BA-4B0E-4BAF-BA36-5C90AF500B87}">
      <dgm:prSet/>
      <dgm:spPr/>
      <dgm:t>
        <a:bodyPr/>
        <a:lstStyle/>
        <a:p>
          <a:endParaRPr lang="ru-RU"/>
        </a:p>
      </dgm:t>
    </dgm:pt>
    <dgm:pt modelId="{DE168795-2B8F-4560-9E71-61539F573F9C}">
      <dgm:prSet phldrT="[Текст]" custT="1"/>
      <dgm:spPr/>
      <dgm:t>
        <a:bodyPr/>
        <a:lstStyle/>
        <a:p>
          <a:r>
            <a:rPr lang="ru-RU" sz="1400" b="1" dirty="0" smtClean="0">
              <a:latin typeface="Liberation Serif" pitchFamily="18" charset="0"/>
              <a:ea typeface="Liberation Serif" pitchFamily="18" charset="0"/>
              <a:cs typeface="Liberation Serif" pitchFamily="18" charset="0"/>
            </a:rPr>
            <a:t>Ведомственная </a:t>
          </a:r>
          <a:r>
            <a:rPr lang="ru-RU" sz="1400" dirty="0" smtClean="0">
              <a:latin typeface="Liberation Serif" pitchFamily="18" charset="0"/>
              <a:ea typeface="Liberation Serif" pitchFamily="18" charset="0"/>
              <a:cs typeface="Liberation Serif" pitchFamily="18" charset="0"/>
            </a:rPr>
            <a:t>классификация расходов бюджета непосредственно связана со структурой управления, она отображает группировку юридических лиц, получающих бюджетные средства (главные распорядители средств бюджета)</a:t>
          </a:r>
          <a:endParaRPr lang="ru-RU" sz="1400" dirty="0">
            <a:latin typeface="Liberation Serif" pitchFamily="18" charset="0"/>
            <a:ea typeface="Liberation Serif" pitchFamily="18" charset="0"/>
            <a:cs typeface="Liberation Serif" pitchFamily="18" charset="0"/>
          </a:endParaRPr>
        </a:p>
      </dgm:t>
    </dgm:pt>
    <dgm:pt modelId="{0521BAA5-F9B0-4360-93D9-193D2C2AE48F}" type="parTrans" cxnId="{DD9742A3-B16C-4239-8699-A0560A0D14D8}">
      <dgm:prSet/>
      <dgm:spPr/>
      <dgm:t>
        <a:bodyPr/>
        <a:lstStyle/>
        <a:p>
          <a:endParaRPr lang="ru-RU" dirty="0"/>
        </a:p>
      </dgm:t>
    </dgm:pt>
    <dgm:pt modelId="{F29401AE-1259-4B94-9BBC-7D7AC1690D60}" type="sibTrans" cxnId="{DD9742A3-B16C-4239-8699-A0560A0D14D8}">
      <dgm:prSet/>
      <dgm:spPr/>
      <dgm:t>
        <a:bodyPr/>
        <a:lstStyle/>
        <a:p>
          <a:endParaRPr lang="ru-RU"/>
        </a:p>
      </dgm:t>
    </dgm:pt>
    <dgm:pt modelId="{8CE499FD-CD75-407F-B579-74D52125BDDB}" type="pres">
      <dgm:prSet presAssocID="{4E226EE7-1DFE-4A0A-971F-E0BA1E79FCF6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7D70C73F-7E3F-48E9-A92E-958D6363EE7A}" type="pres">
      <dgm:prSet presAssocID="{082E420A-D6D2-410F-AFB2-76B0D427306B}" presName="hierRoot1" presStyleCnt="0"/>
      <dgm:spPr/>
    </dgm:pt>
    <dgm:pt modelId="{8D8E7ADA-F94E-4E52-866F-D41016EC9855}" type="pres">
      <dgm:prSet presAssocID="{082E420A-D6D2-410F-AFB2-76B0D427306B}" presName="composite" presStyleCnt="0"/>
      <dgm:spPr/>
    </dgm:pt>
    <dgm:pt modelId="{17927DD6-8EBA-4C78-9051-F5CD613766E8}" type="pres">
      <dgm:prSet presAssocID="{082E420A-D6D2-410F-AFB2-76B0D427306B}" presName="background" presStyleLbl="node0" presStyleIdx="0" presStyleCnt="1"/>
      <dgm:spPr/>
    </dgm:pt>
    <dgm:pt modelId="{C3484C02-0457-4C1A-8F49-6A2D2265A3A5}" type="pres">
      <dgm:prSet presAssocID="{082E420A-D6D2-410F-AFB2-76B0D427306B}" presName="text" presStyleLbl="fgAcc0" presStyleIdx="0" presStyleCnt="1" custAng="0" custScaleX="115139" custScaleY="72088" custLinFactNeighborY="-993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0795BE5-73F0-499E-B9CC-A8F9C9AA5E6A}" type="pres">
      <dgm:prSet presAssocID="{082E420A-D6D2-410F-AFB2-76B0D427306B}" presName="hierChild2" presStyleCnt="0"/>
      <dgm:spPr/>
    </dgm:pt>
    <dgm:pt modelId="{302A5DE3-7F6E-48FD-8B57-A0F0C01AEB95}" type="pres">
      <dgm:prSet presAssocID="{824E78E3-5E18-415E-B872-B3AE41E10FD2}" presName="Name10" presStyleLbl="parChTrans1D2" presStyleIdx="0" presStyleCnt="2"/>
      <dgm:spPr/>
      <dgm:t>
        <a:bodyPr/>
        <a:lstStyle/>
        <a:p>
          <a:endParaRPr lang="ru-RU"/>
        </a:p>
      </dgm:t>
    </dgm:pt>
    <dgm:pt modelId="{63BDB955-3EAB-4481-A5B6-F486CD077364}" type="pres">
      <dgm:prSet presAssocID="{272747BF-FA02-40EF-BBCC-9AA717615EA2}" presName="hierRoot2" presStyleCnt="0"/>
      <dgm:spPr/>
    </dgm:pt>
    <dgm:pt modelId="{0A957975-E38C-448E-BA75-FEBF5628B7D3}" type="pres">
      <dgm:prSet presAssocID="{272747BF-FA02-40EF-BBCC-9AA717615EA2}" presName="composite2" presStyleCnt="0"/>
      <dgm:spPr/>
    </dgm:pt>
    <dgm:pt modelId="{E62E68AE-F5DA-4C44-BC58-38C32D812652}" type="pres">
      <dgm:prSet presAssocID="{272747BF-FA02-40EF-BBCC-9AA717615EA2}" presName="background2" presStyleLbl="node2" presStyleIdx="0" presStyleCnt="2"/>
      <dgm:spPr/>
    </dgm:pt>
    <dgm:pt modelId="{DE63542A-7E25-4D76-847C-5EB4AC6E237F}" type="pres">
      <dgm:prSet presAssocID="{272747BF-FA02-40EF-BBCC-9AA717615EA2}" presName="text2" presStyleLbl="fgAcc2" presStyleIdx="0" presStyleCnt="2" custScaleX="93125" custScaleY="33819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5987379-2601-45DC-BFBC-4E8F10B20398}" type="pres">
      <dgm:prSet presAssocID="{272747BF-FA02-40EF-BBCC-9AA717615EA2}" presName="hierChild3" presStyleCnt="0"/>
      <dgm:spPr/>
    </dgm:pt>
    <dgm:pt modelId="{4D4C2DEE-FFA7-4187-8073-2FD98D6EFD74}" type="pres">
      <dgm:prSet presAssocID="{0521BAA5-F9B0-4360-93D9-193D2C2AE48F}" presName="Name10" presStyleLbl="parChTrans1D2" presStyleIdx="1" presStyleCnt="2"/>
      <dgm:spPr/>
      <dgm:t>
        <a:bodyPr/>
        <a:lstStyle/>
        <a:p>
          <a:endParaRPr lang="ru-RU"/>
        </a:p>
      </dgm:t>
    </dgm:pt>
    <dgm:pt modelId="{D16F7117-C652-40F5-B6BA-93DAD1E1830A}" type="pres">
      <dgm:prSet presAssocID="{DE168795-2B8F-4560-9E71-61539F573F9C}" presName="hierRoot2" presStyleCnt="0"/>
      <dgm:spPr/>
    </dgm:pt>
    <dgm:pt modelId="{AFFCDBF7-CE23-45B7-A8AB-0814FF99468B}" type="pres">
      <dgm:prSet presAssocID="{DE168795-2B8F-4560-9E71-61539F573F9C}" presName="composite2" presStyleCnt="0"/>
      <dgm:spPr/>
    </dgm:pt>
    <dgm:pt modelId="{6429BFDC-FEC0-4ECD-8AC1-A1B4A5C0CE5E}" type="pres">
      <dgm:prSet presAssocID="{DE168795-2B8F-4560-9E71-61539F573F9C}" presName="background2" presStyleLbl="node2" presStyleIdx="1" presStyleCnt="2"/>
      <dgm:spPr/>
    </dgm:pt>
    <dgm:pt modelId="{5B7BC628-9802-4CDC-AF14-0BB893014268}" type="pres">
      <dgm:prSet presAssocID="{DE168795-2B8F-4560-9E71-61539F573F9C}" presName="text2" presStyleLbl="fgAcc2" presStyleIdx="1" presStyleCnt="2" custScaleX="103407" custScaleY="34120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02F4538-500B-469E-B71C-D251308334F5}" type="pres">
      <dgm:prSet presAssocID="{DE168795-2B8F-4560-9E71-61539F573F9C}" presName="hierChild3" presStyleCnt="0"/>
      <dgm:spPr/>
    </dgm:pt>
  </dgm:ptLst>
  <dgm:cxnLst>
    <dgm:cxn modelId="{49BA3C5D-B29D-4EF3-884C-7D49FAD282D8}" type="presOf" srcId="{4E226EE7-1DFE-4A0A-971F-E0BA1E79FCF6}" destId="{8CE499FD-CD75-407F-B579-74D52125BDDB}" srcOrd="0" destOrd="0" presId="urn:microsoft.com/office/officeart/2005/8/layout/hierarchy1"/>
    <dgm:cxn modelId="{7227F16F-F031-45E4-8607-29DA0412811E}" type="presOf" srcId="{0521BAA5-F9B0-4360-93D9-193D2C2AE48F}" destId="{4D4C2DEE-FFA7-4187-8073-2FD98D6EFD74}" srcOrd="0" destOrd="0" presId="urn:microsoft.com/office/officeart/2005/8/layout/hierarchy1"/>
    <dgm:cxn modelId="{C4FD9162-017E-4AD0-9B44-543683FB0D36}" srcId="{4E226EE7-1DFE-4A0A-971F-E0BA1E79FCF6}" destId="{082E420A-D6D2-410F-AFB2-76B0D427306B}" srcOrd="0" destOrd="0" parTransId="{9C1C7DE6-E5E5-4D7A-B943-4BF55B904A96}" sibTransId="{15B0CB26-335D-4649-BB9C-A919B95FD2CA}"/>
    <dgm:cxn modelId="{DD9742A3-B16C-4239-8699-A0560A0D14D8}" srcId="{082E420A-D6D2-410F-AFB2-76B0D427306B}" destId="{DE168795-2B8F-4560-9E71-61539F573F9C}" srcOrd="1" destOrd="0" parTransId="{0521BAA5-F9B0-4360-93D9-193D2C2AE48F}" sibTransId="{F29401AE-1259-4B94-9BBC-7D7AC1690D60}"/>
    <dgm:cxn modelId="{4777B591-6C4C-47E8-8F32-319886633E4C}" type="presOf" srcId="{DE168795-2B8F-4560-9E71-61539F573F9C}" destId="{5B7BC628-9802-4CDC-AF14-0BB893014268}" srcOrd="0" destOrd="0" presId="urn:microsoft.com/office/officeart/2005/8/layout/hierarchy1"/>
    <dgm:cxn modelId="{BAF54E66-3547-473A-AB1F-1FDFC3BAD706}" type="presOf" srcId="{082E420A-D6D2-410F-AFB2-76B0D427306B}" destId="{C3484C02-0457-4C1A-8F49-6A2D2265A3A5}" srcOrd="0" destOrd="0" presId="urn:microsoft.com/office/officeart/2005/8/layout/hierarchy1"/>
    <dgm:cxn modelId="{A859F4BA-4B0E-4BAF-BA36-5C90AF500B87}" srcId="{082E420A-D6D2-410F-AFB2-76B0D427306B}" destId="{272747BF-FA02-40EF-BBCC-9AA717615EA2}" srcOrd="0" destOrd="0" parTransId="{824E78E3-5E18-415E-B872-B3AE41E10FD2}" sibTransId="{63F37BFA-D743-41B2-9912-9A0C25348815}"/>
    <dgm:cxn modelId="{9F4DD834-C69C-4129-8048-B9FAF35F1C7A}" type="presOf" srcId="{272747BF-FA02-40EF-BBCC-9AA717615EA2}" destId="{DE63542A-7E25-4D76-847C-5EB4AC6E237F}" srcOrd="0" destOrd="0" presId="urn:microsoft.com/office/officeart/2005/8/layout/hierarchy1"/>
    <dgm:cxn modelId="{E6FEA3C7-0356-4AED-B47D-0A4D6AACC144}" type="presOf" srcId="{824E78E3-5E18-415E-B872-B3AE41E10FD2}" destId="{302A5DE3-7F6E-48FD-8B57-A0F0C01AEB95}" srcOrd="0" destOrd="0" presId="urn:microsoft.com/office/officeart/2005/8/layout/hierarchy1"/>
    <dgm:cxn modelId="{8F67F240-B5BD-493D-9FC2-7A69AC4849D3}" type="presParOf" srcId="{8CE499FD-CD75-407F-B579-74D52125BDDB}" destId="{7D70C73F-7E3F-48E9-A92E-958D6363EE7A}" srcOrd="0" destOrd="0" presId="urn:microsoft.com/office/officeart/2005/8/layout/hierarchy1"/>
    <dgm:cxn modelId="{51F19B04-8C63-480A-979A-ACDF2706CFB1}" type="presParOf" srcId="{7D70C73F-7E3F-48E9-A92E-958D6363EE7A}" destId="{8D8E7ADA-F94E-4E52-866F-D41016EC9855}" srcOrd="0" destOrd="0" presId="urn:microsoft.com/office/officeart/2005/8/layout/hierarchy1"/>
    <dgm:cxn modelId="{327575A6-EA54-40BE-A30A-9122D6123B37}" type="presParOf" srcId="{8D8E7ADA-F94E-4E52-866F-D41016EC9855}" destId="{17927DD6-8EBA-4C78-9051-F5CD613766E8}" srcOrd="0" destOrd="0" presId="urn:microsoft.com/office/officeart/2005/8/layout/hierarchy1"/>
    <dgm:cxn modelId="{C46E9AEB-250E-4606-9EC6-9CCC5D271EBA}" type="presParOf" srcId="{8D8E7ADA-F94E-4E52-866F-D41016EC9855}" destId="{C3484C02-0457-4C1A-8F49-6A2D2265A3A5}" srcOrd="1" destOrd="0" presId="urn:microsoft.com/office/officeart/2005/8/layout/hierarchy1"/>
    <dgm:cxn modelId="{8F658650-78DA-4A35-A4EF-3C741E1D13A6}" type="presParOf" srcId="{7D70C73F-7E3F-48E9-A92E-958D6363EE7A}" destId="{50795BE5-73F0-499E-B9CC-A8F9C9AA5E6A}" srcOrd="1" destOrd="0" presId="urn:microsoft.com/office/officeart/2005/8/layout/hierarchy1"/>
    <dgm:cxn modelId="{A1636C1B-73E7-42E6-83D4-4A3934F27AEB}" type="presParOf" srcId="{50795BE5-73F0-499E-B9CC-A8F9C9AA5E6A}" destId="{302A5DE3-7F6E-48FD-8B57-A0F0C01AEB95}" srcOrd="0" destOrd="0" presId="urn:microsoft.com/office/officeart/2005/8/layout/hierarchy1"/>
    <dgm:cxn modelId="{CA159966-393D-47C4-A988-E9728E123102}" type="presParOf" srcId="{50795BE5-73F0-499E-B9CC-A8F9C9AA5E6A}" destId="{63BDB955-3EAB-4481-A5B6-F486CD077364}" srcOrd="1" destOrd="0" presId="urn:microsoft.com/office/officeart/2005/8/layout/hierarchy1"/>
    <dgm:cxn modelId="{423D4741-88AE-4750-8341-564AD5153011}" type="presParOf" srcId="{63BDB955-3EAB-4481-A5B6-F486CD077364}" destId="{0A957975-E38C-448E-BA75-FEBF5628B7D3}" srcOrd="0" destOrd="0" presId="urn:microsoft.com/office/officeart/2005/8/layout/hierarchy1"/>
    <dgm:cxn modelId="{ED1EEDEF-9BB8-44C6-B2F7-79B6CC3F35D6}" type="presParOf" srcId="{0A957975-E38C-448E-BA75-FEBF5628B7D3}" destId="{E62E68AE-F5DA-4C44-BC58-38C32D812652}" srcOrd="0" destOrd="0" presId="urn:microsoft.com/office/officeart/2005/8/layout/hierarchy1"/>
    <dgm:cxn modelId="{43749041-6C62-4BC3-B8CF-072082AB1EEF}" type="presParOf" srcId="{0A957975-E38C-448E-BA75-FEBF5628B7D3}" destId="{DE63542A-7E25-4D76-847C-5EB4AC6E237F}" srcOrd="1" destOrd="0" presId="urn:microsoft.com/office/officeart/2005/8/layout/hierarchy1"/>
    <dgm:cxn modelId="{3E446F4B-CCFC-479B-BF9F-736CE5972ADB}" type="presParOf" srcId="{63BDB955-3EAB-4481-A5B6-F486CD077364}" destId="{A5987379-2601-45DC-BFBC-4E8F10B20398}" srcOrd="1" destOrd="0" presId="urn:microsoft.com/office/officeart/2005/8/layout/hierarchy1"/>
    <dgm:cxn modelId="{15E4E278-BBAC-4E3C-908C-6AEC80FCB098}" type="presParOf" srcId="{50795BE5-73F0-499E-B9CC-A8F9C9AA5E6A}" destId="{4D4C2DEE-FFA7-4187-8073-2FD98D6EFD74}" srcOrd="2" destOrd="0" presId="urn:microsoft.com/office/officeart/2005/8/layout/hierarchy1"/>
    <dgm:cxn modelId="{97521594-9272-4F0F-8D63-4E69B4534D2B}" type="presParOf" srcId="{50795BE5-73F0-499E-B9CC-A8F9C9AA5E6A}" destId="{D16F7117-C652-40F5-B6BA-93DAD1E1830A}" srcOrd="3" destOrd="0" presId="urn:microsoft.com/office/officeart/2005/8/layout/hierarchy1"/>
    <dgm:cxn modelId="{69B6240D-38E1-4140-91E4-CDCE14E707EB}" type="presParOf" srcId="{D16F7117-C652-40F5-B6BA-93DAD1E1830A}" destId="{AFFCDBF7-CE23-45B7-A8AB-0814FF99468B}" srcOrd="0" destOrd="0" presId="urn:microsoft.com/office/officeart/2005/8/layout/hierarchy1"/>
    <dgm:cxn modelId="{7B1E00D7-C55A-43D5-AFAD-D296CA7A959C}" type="presParOf" srcId="{AFFCDBF7-CE23-45B7-A8AB-0814FF99468B}" destId="{6429BFDC-FEC0-4ECD-8AC1-A1B4A5C0CE5E}" srcOrd="0" destOrd="0" presId="urn:microsoft.com/office/officeart/2005/8/layout/hierarchy1"/>
    <dgm:cxn modelId="{CAE3E9BC-607D-4266-AAC7-C6EF7144939B}" type="presParOf" srcId="{AFFCDBF7-CE23-45B7-A8AB-0814FF99468B}" destId="{5B7BC628-9802-4CDC-AF14-0BB893014268}" srcOrd="1" destOrd="0" presId="urn:microsoft.com/office/officeart/2005/8/layout/hierarchy1"/>
    <dgm:cxn modelId="{429289D4-5D24-42B7-9197-6C9663B964FB}" type="presParOf" srcId="{D16F7117-C652-40F5-B6BA-93DAD1E1830A}" destId="{A02F4538-500B-469E-B71C-D251308334F5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4D4C2DEE-FFA7-4187-8073-2FD98D6EFD74}">
      <dsp:nvSpPr>
        <dsp:cNvPr id="0" name=""/>
        <dsp:cNvSpPr/>
      </dsp:nvSpPr>
      <dsp:spPr>
        <a:xfrm>
          <a:off x="1710611" y="1116883"/>
          <a:ext cx="901079" cy="55290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08171"/>
              </a:lnTo>
              <a:lnTo>
                <a:pt x="901079" y="408171"/>
              </a:lnTo>
              <a:lnTo>
                <a:pt x="901079" y="552908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02A5DE3-7F6E-48FD-8B57-A0F0C01AEB95}">
      <dsp:nvSpPr>
        <dsp:cNvPr id="0" name=""/>
        <dsp:cNvSpPr/>
      </dsp:nvSpPr>
      <dsp:spPr>
        <a:xfrm>
          <a:off x="729210" y="1116883"/>
          <a:ext cx="981401" cy="552908"/>
        </a:xfrm>
        <a:custGeom>
          <a:avLst/>
          <a:gdLst/>
          <a:ahLst/>
          <a:cxnLst/>
          <a:rect l="0" t="0" r="0" b="0"/>
          <a:pathLst>
            <a:path>
              <a:moveTo>
                <a:pt x="981401" y="0"/>
              </a:moveTo>
              <a:lnTo>
                <a:pt x="981401" y="408171"/>
              </a:lnTo>
              <a:lnTo>
                <a:pt x="0" y="408171"/>
              </a:lnTo>
              <a:lnTo>
                <a:pt x="0" y="552908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7927DD6-8EBA-4C78-9051-F5CD613766E8}">
      <dsp:nvSpPr>
        <dsp:cNvPr id="0" name=""/>
        <dsp:cNvSpPr/>
      </dsp:nvSpPr>
      <dsp:spPr>
        <a:xfrm>
          <a:off x="811158" y="401691"/>
          <a:ext cx="1798906" cy="715192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3484C02-0457-4C1A-8F49-6A2D2265A3A5}">
      <dsp:nvSpPr>
        <dsp:cNvPr id="0" name=""/>
        <dsp:cNvSpPr/>
      </dsp:nvSpPr>
      <dsp:spPr>
        <a:xfrm>
          <a:off x="984756" y="566609"/>
          <a:ext cx="1798906" cy="71519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latin typeface="Liberation Serif" pitchFamily="18" charset="0"/>
              <a:ea typeface="Liberation Serif" pitchFamily="18" charset="0"/>
              <a:cs typeface="Liberation Serif" pitchFamily="18" charset="0"/>
            </a:rPr>
            <a:t>Классификация расходов</a:t>
          </a:r>
          <a:endParaRPr lang="ru-RU" sz="1400" b="1" kern="1200" dirty="0">
            <a:latin typeface="Liberation Serif" pitchFamily="18" charset="0"/>
            <a:ea typeface="Liberation Serif" pitchFamily="18" charset="0"/>
            <a:cs typeface="Liberation Serif" pitchFamily="18" charset="0"/>
          </a:endParaRPr>
        </a:p>
      </dsp:txBody>
      <dsp:txXfrm>
        <a:off x="984756" y="566609"/>
        <a:ext cx="1798906" cy="715192"/>
      </dsp:txXfrm>
    </dsp:sp>
    <dsp:sp modelId="{E62E68AE-F5DA-4C44-BC58-38C32D812652}">
      <dsp:nvSpPr>
        <dsp:cNvPr id="0" name=""/>
        <dsp:cNvSpPr/>
      </dsp:nvSpPr>
      <dsp:spPr>
        <a:xfrm>
          <a:off x="1727" y="1669792"/>
          <a:ext cx="1454964" cy="3355276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E63542A-7E25-4D76-847C-5EB4AC6E237F}">
      <dsp:nvSpPr>
        <dsp:cNvPr id="0" name=""/>
        <dsp:cNvSpPr/>
      </dsp:nvSpPr>
      <dsp:spPr>
        <a:xfrm>
          <a:off x="175325" y="1834709"/>
          <a:ext cx="1454964" cy="335527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latin typeface="Liberation Serif" pitchFamily="18" charset="0"/>
              <a:ea typeface="Liberation Serif" pitchFamily="18" charset="0"/>
              <a:cs typeface="Liberation Serif" pitchFamily="18" charset="0"/>
            </a:rPr>
            <a:t>Функциональная</a:t>
          </a:r>
          <a:r>
            <a:rPr lang="ru-RU" sz="1400" kern="1200" dirty="0" smtClean="0">
              <a:latin typeface="Liberation Serif" pitchFamily="18" charset="0"/>
              <a:ea typeface="Liberation Serif" pitchFamily="18" charset="0"/>
              <a:cs typeface="Liberation Serif" pitchFamily="18" charset="0"/>
            </a:rPr>
            <a:t> классификация отражает направление средств бюджета на выполнение основных функций государства (раздел→ подраздел→ целевые статьи→ виды расходов)</a:t>
          </a:r>
          <a:endParaRPr lang="ru-RU" sz="1400" kern="1200" dirty="0">
            <a:latin typeface="Liberation Serif" pitchFamily="18" charset="0"/>
            <a:ea typeface="Liberation Serif" pitchFamily="18" charset="0"/>
            <a:cs typeface="Liberation Serif" pitchFamily="18" charset="0"/>
          </a:endParaRPr>
        </a:p>
      </dsp:txBody>
      <dsp:txXfrm>
        <a:off x="175325" y="1834709"/>
        <a:ext cx="1454964" cy="3355276"/>
      </dsp:txXfrm>
    </dsp:sp>
    <dsp:sp modelId="{6429BFDC-FEC0-4ECD-8AC1-A1B4A5C0CE5E}">
      <dsp:nvSpPr>
        <dsp:cNvPr id="0" name=""/>
        <dsp:cNvSpPr/>
      </dsp:nvSpPr>
      <dsp:spPr>
        <a:xfrm>
          <a:off x="1803887" y="1669792"/>
          <a:ext cx="1615608" cy="3385138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B7BC628-9802-4CDC-AF14-0BB893014268}">
      <dsp:nvSpPr>
        <dsp:cNvPr id="0" name=""/>
        <dsp:cNvSpPr/>
      </dsp:nvSpPr>
      <dsp:spPr>
        <a:xfrm>
          <a:off x="1977484" y="1834709"/>
          <a:ext cx="1615608" cy="338513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latin typeface="Liberation Serif" pitchFamily="18" charset="0"/>
              <a:ea typeface="Liberation Serif" pitchFamily="18" charset="0"/>
              <a:cs typeface="Liberation Serif" pitchFamily="18" charset="0"/>
            </a:rPr>
            <a:t>Ведомственная </a:t>
          </a:r>
          <a:r>
            <a:rPr lang="ru-RU" sz="1400" kern="1200" dirty="0" smtClean="0">
              <a:latin typeface="Liberation Serif" pitchFamily="18" charset="0"/>
              <a:ea typeface="Liberation Serif" pitchFamily="18" charset="0"/>
              <a:cs typeface="Liberation Serif" pitchFamily="18" charset="0"/>
            </a:rPr>
            <a:t>классификация расходов бюджета непосредственно связана со структурой управления, она отображает группировку юридических лиц, получающих бюджетные средства (главные распорядители средств бюджета)</a:t>
          </a:r>
          <a:endParaRPr lang="ru-RU" sz="1400" kern="1200" dirty="0">
            <a:latin typeface="Liberation Serif" pitchFamily="18" charset="0"/>
            <a:ea typeface="Liberation Serif" pitchFamily="18" charset="0"/>
            <a:cs typeface="Liberation Serif" pitchFamily="18" charset="0"/>
          </a:endParaRPr>
        </a:p>
      </dsp:txBody>
      <dsp:txXfrm>
        <a:off x="1977484" y="1834709"/>
        <a:ext cx="1615608" cy="338513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#76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#77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#78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#105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0.00829</cdr:x>
      <cdr:y>0.01539</cdr:y>
    </cdr:from>
    <cdr:to>
      <cdr:x>0.21443</cdr:x>
      <cdr:y>0.14972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76200" y="104775"/>
          <a:ext cx="1895475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2800" b="1" dirty="0" smtClean="0">
              <a:solidFill>
                <a:schemeClr val="accent4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2024 </a:t>
          </a:r>
          <a:r>
            <a:rPr lang="ru-RU" sz="2800" b="1" dirty="0" smtClean="0">
              <a:solidFill>
                <a:schemeClr val="accent4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год</a:t>
          </a:r>
          <a:endParaRPr lang="ru-RU" sz="2800" b="1" dirty="0">
            <a:solidFill>
              <a:schemeClr val="accent4">
                <a:lumMod val="1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303713" cy="3397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solidFill>
                  <a:schemeClr val="tx1"/>
                </a:solidFill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830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622925" y="0"/>
            <a:ext cx="4303713" cy="3397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chemeClr val="tx1"/>
                </a:solidFill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830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6456363"/>
            <a:ext cx="4303713" cy="3397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solidFill>
                  <a:schemeClr val="tx1"/>
                </a:solidFill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830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622925" y="6456363"/>
            <a:ext cx="4303713" cy="3397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CEB9D926-AD25-4574-8807-E134BA6CD97F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9274838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303713" cy="3397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solidFill>
                  <a:schemeClr val="tx1"/>
                </a:solidFill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62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622925" y="0"/>
            <a:ext cx="4303713" cy="3397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chemeClr val="tx1"/>
                </a:solidFill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122613" y="509588"/>
            <a:ext cx="3683000" cy="25495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62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92188" y="3228975"/>
            <a:ext cx="7943850" cy="305911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962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456363"/>
            <a:ext cx="4303713" cy="3397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solidFill>
                  <a:schemeClr val="tx1"/>
                </a:solidFill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62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622925" y="6456363"/>
            <a:ext cx="4303713" cy="3397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BDB32B9B-DC2A-4308-980B-56E6775CD878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56804840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4994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 dirty="0" smtClean="0"/>
          </a:p>
        </p:txBody>
      </p:sp>
      <p:sp>
        <p:nvSpPr>
          <p:cNvPr id="84995" name="Номер слайда 5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4390B634-0D63-4A6A-A554-9E239666CA16}" type="slidenum">
              <a:rPr lang="ru-RU" smtClean="0"/>
              <a:pPr/>
              <a:t>1</a:t>
            </a:fld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xmlns="" val="1494136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218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 smtClean="0"/>
          </a:p>
        </p:txBody>
      </p:sp>
      <p:sp>
        <p:nvSpPr>
          <p:cNvPr id="9219" name="Номер слайда 5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BF3BE2F3-E9FF-466F-850A-8B61D38B08DD}" type="slidenum">
              <a:rPr lang="ru-RU" smtClean="0"/>
              <a:pPr/>
              <a:t>3</a:t>
            </a:fld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xmlns="" val="11555797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Образ слайда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3314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 smtClean="0"/>
          </a:p>
        </p:txBody>
      </p:sp>
      <p:sp>
        <p:nvSpPr>
          <p:cNvPr id="13315" name="Номер слайда 5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E2B63476-BFBF-47E0-A453-EBBBD636306F}" type="slidenum">
              <a:rPr lang="ru-RU" smtClean="0"/>
              <a:pPr/>
              <a:t>7</a:t>
            </a:fld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xmlns="" val="18393382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21507" name="Номер слайда 4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E9FA3EEF-A4EB-4DC1-9487-CC2C6ADB6B8E}" type="slidenum">
              <a:rPr lang="ru-RU" smtClean="0"/>
              <a:pPr/>
              <a:t>13</a:t>
            </a:fld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xmlns="" val="18742686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DB32B9B-DC2A-4308-980B-56E6775CD878}" type="slidenum">
              <a:rPr lang="ru-RU" smtClean="0"/>
              <a:pPr>
                <a:defRPr/>
              </a:pPr>
              <a:t>36</a:t>
            </a:fld>
            <a:endParaRPr lang="ru-RU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DB32B9B-DC2A-4308-980B-56E6775CD878}" type="slidenum">
              <a:rPr lang="ru-RU" smtClean="0"/>
              <a:pPr>
                <a:defRPr/>
              </a:pPr>
              <a:t>48</a:t>
            </a:fld>
            <a:endParaRPr lang="ru-RU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DB32B9B-DC2A-4308-980B-56E6775CD878}" type="slidenum">
              <a:rPr lang="ru-RU" smtClean="0"/>
              <a:pPr>
                <a:defRPr/>
              </a:pPr>
              <a:t>52</a:t>
            </a:fld>
            <a:endParaRPr lang="ru-RU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5" name="Образ слайда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08546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 smtClean="0"/>
          </a:p>
        </p:txBody>
      </p:sp>
      <p:sp>
        <p:nvSpPr>
          <p:cNvPr id="108547" name="Номер слайда 5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37D45F77-9878-4B92-903C-DA4750CAB495}" type="slidenum">
              <a:rPr lang="ru-RU" smtClean="0"/>
              <a:pPr/>
              <a:t>75</a:t>
            </a:fld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xmlns="" val="41793912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514350" y="2421467"/>
            <a:ext cx="5829300" cy="26416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ru-RU" noProof="0" smtClean="0"/>
              <a:t>Образец заголовка</a:t>
            </a:r>
          </a:p>
        </p:txBody>
      </p:sp>
      <p:sp>
        <p:nvSpPr>
          <p:cNvPr id="165891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028700" y="5613400"/>
            <a:ext cx="4800600" cy="2531533"/>
          </a:xfrm>
        </p:spPr>
        <p:txBody>
          <a:bodyPr/>
          <a:lstStyle>
            <a:lvl1pPr marL="0" indent="0" algn="ctr">
              <a:buFont typeface="Wingdings" panose="05000000000000000000" pitchFamily="2" charset="2"/>
              <a:buNone/>
              <a:defRPr/>
            </a:lvl1pPr>
          </a:lstStyle>
          <a:p>
            <a:pPr lvl="0"/>
            <a:r>
              <a:rPr lang="ru-RU" noProof="0" smtClean="0"/>
              <a:t>Образец подзаголовка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441E29-132F-42B2-A800-B06452EC5142}" type="datetime1">
              <a:rPr lang="ru-RU"/>
              <a:pPr>
                <a:defRPr/>
              </a:pPr>
              <a:t>15.11.2023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11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A0F4F2-C683-4005-920A-D3F761CA2E50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 spd="slow"/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E6DCAC"/>
            </a:gs>
            <a:gs pos="12000">
              <a:srgbClr val="E6D78A"/>
            </a:gs>
            <a:gs pos="30000">
              <a:srgbClr val="C7AC4C"/>
            </a:gs>
            <a:gs pos="45000">
              <a:srgbClr val="E6D78A"/>
            </a:gs>
            <a:gs pos="77000">
              <a:srgbClr val="C7AC4C">
                <a:alpha val="54000"/>
              </a:srgbClr>
            </a:gs>
            <a:gs pos="100000">
              <a:srgbClr val="E6DCAC"/>
            </a:gs>
          </a:gsLst>
          <a:lin ang="132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95300" y="381000"/>
            <a:ext cx="8915400" cy="13716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648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95300" y="1981200"/>
            <a:ext cx="8915400" cy="41148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quarter" idx="2"/>
          </p:nvPr>
        </p:nvSpPr>
        <p:spPr bwMode="auto">
          <a:xfrm>
            <a:off x="495300" y="6245225"/>
            <a:ext cx="2311400" cy="476250"/>
          </a:xfrm>
          <a:prstGeom prst="rect">
            <a:avLst/>
          </a:prstGeom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fld id="{1255664F-1ACC-4FC1-829E-F819E8DA3ECB}" type="datetime1">
              <a:rPr lang="ru-RU"/>
              <a:pPr>
                <a:defRPr/>
              </a:pPr>
              <a:t>15.11.2023</a:t>
            </a:fld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84550" y="6245225"/>
            <a:ext cx="3136900" cy="476250"/>
          </a:xfrm>
          <a:prstGeom prst="rect">
            <a:avLst/>
          </a:prstGeom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r>
              <a:rPr lang="ru-RU"/>
              <a:t>11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99300" y="6245225"/>
            <a:ext cx="2311400" cy="476250"/>
          </a:xfrm>
          <a:prstGeom prst="rect">
            <a:avLst/>
          </a:prstGeom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fld id="{E2C9856A-3900-401A-B9A0-2FD7C91185CD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816" r:id="rId1"/>
  </p:sldLayoutIdLst>
  <p:transition spd="slow"/>
  <p:timing>
    <p:tnLst>
      <p:par>
        <p:cTn id="1" dur="indefinite" restart="never" nodeType="tmRoot"/>
      </p:par>
    </p:tnLst>
  </p:timing>
  <p:hf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32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8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4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0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2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jpeg"/><Relationship Id="rId5" Type="http://schemas.openxmlformats.org/officeDocument/2006/relationships/chart" Target="../charts/chart4.xml"/><Relationship Id="rId4" Type="http://schemas.openxmlformats.org/officeDocument/2006/relationships/chart" Target="../charts/char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10.xml"/><Relationship Id="rId5" Type="http://schemas.openxmlformats.org/officeDocument/2006/relationships/chart" Target="../charts/chart9.xml"/><Relationship Id="rId4" Type="http://schemas.openxmlformats.org/officeDocument/2006/relationships/chart" Target="../charts/chart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8.png"/><Relationship Id="rId4" Type="http://schemas.openxmlformats.org/officeDocument/2006/relationships/chart" Target="../charts/chart1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5.xml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6.xml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17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12" Type="http://schemas.openxmlformats.org/officeDocument/2006/relationships/image" Target="../media/image51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45.png"/><Relationship Id="rId11" Type="http://schemas.openxmlformats.org/officeDocument/2006/relationships/image" Target="../media/image50.png"/><Relationship Id="rId5" Type="http://schemas.openxmlformats.org/officeDocument/2006/relationships/image" Target="../media/image44.png"/><Relationship Id="rId10" Type="http://schemas.openxmlformats.org/officeDocument/2006/relationships/image" Target="../media/image49.png"/><Relationship Id="rId4" Type="http://schemas.openxmlformats.org/officeDocument/2006/relationships/image" Target="../media/image43.jpeg"/><Relationship Id="rId9" Type="http://schemas.openxmlformats.org/officeDocument/2006/relationships/image" Target="../media/image4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5" Type="http://schemas.openxmlformats.org/officeDocument/2006/relationships/image" Target="../media/image5.png"/><Relationship Id="rId4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6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Relationship Id="rId9" Type="http://schemas.openxmlformats.org/officeDocument/2006/relationships/image" Target="../media/image51.jpe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68.png"/><Relationship Id="rId3" Type="http://schemas.openxmlformats.org/officeDocument/2006/relationships/image" Target="../media/image59.png"/><Relationship Id="rId7" Type="http://schemas.openxmlformats.org/officeDocument/2006/relationships/image" Target="../media/image62.png"/><Relationship Id="rId12" Type="http://schemas.openxmlformats.org/officeDocument/2006/relationships/image" Target="../media/image67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1.png"/><Relationship Id="rId11" Type="http://schemas.openxmlformats.org/officeDocument/2006/relationships/image" Target="../media/image66.png"/><Relationship Id="rId5" Type="http://schemas.openxmlformats.org/officeDocument/2006/relationships/image" Target="../media/image51.jpeg"/><Relationship Id="rId10" Type="http://schemas.openxmlformats.org/officeDocument/2006/relationships/image" Target="../media/image65.png"/><Relationship Id="rId4" Type="http://schemas.openxmlformats.org/officeDocument/2006/relationships/image" Target="../media/image60.png"/><Relationship Id="rId9" Type="http://schemas.openxmlformats.org/officeDocument/2006/relationships/image" Target="../media/image64.png"/><Relationship Id="rId14" Type="http://schemas.openxmlformats.org/officeDocument/2006/relationships/image" Target="../media/image6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8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9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0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7" Type="http://schemas.openxmlformats.org/officeDocument/2006/relationships/image" Target="../media/image74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3.jpeg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jpeg"/><Relationship Id="rId3" Type="http://schemas.openxmlformats.org/officeDocument/2006/relationships/image" Target="../media/image51.jpeg"/><Relationship Id="rId7" Type="http://schemas.openxmlformats.org/officeDocument/2006/relationships/image" Target="../media/image79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8.jpeg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7" Type="http://schemas.openxmlformats.org/officeDocument/2006/relationships/image" Target="../media/image85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4.jpeg"/><Relationship Id="rId5" Type="http://schemas.openxmlformats.org/officeDocument/2006/relationships/image" Target="../media/image83.jpeg"/><Relationship Id="rId4" Type="http://schemas.openxmlformats.org/officeDocument/2006/relationships/image" Target="../media/image51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7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2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1.jpeg"/><Relationship Id="rId4" Type="http://schemas.openxmlformats.org/officeDocument/2006/relationships/image" Target="../media/image95.jpe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9.jpeg"/><Relationship Id="rId5" Type="http://schemas.openxmlformats.org/officeDocument/2006/relationships/image" Target="../media/image98.png"/><Relationship Id="rId4" Type="http://schemas.openxmlformats.org/officeDocument/2006/relationships/image" Target="../media/image51.jpe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1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png"/><Relationship Id="rId3" Type="http://schemas.openxmlformats.org/officeDocument/2006/relationships/image" Target="../media/image102.jpeg"/><Relationship Id="rId7" Type="http://schemas.openxmlformats.org/officeDocument/2006/relationships/image" Target="../media/image106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5.png"/><Relationship Id="rId5" Type="http://schemas.openxmlformats.org/officeDocument/2006/relationships/image" Target="../media/image104.png"/><Relationship Id="rId4" Type="http://schemas.openxmlformats.org/officeDocument/2006/relationships/image" Target="../media/image103.png"/><Relationship Id="rId9" Type="http://schemas.openxmlformats.org/officeDocument/2006/relationships/image" Target="../media/image108.pn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hyperlink" Target="consultantplus://offline/ref=20680877393938EBB5DB89FE64D450168BD01D6C7C53899C1ED786C007D5BB6F1D7AE384B4E64A3ECDA59F06ED826E619AC97A790B07BCE9A7A4DB17k8v4L" TargetMode="External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2.jpeg"/><Relationship Id="rId4" Type="http://schemas.openxmlformats.org/officeDocument/2006/relationships/image" Target="../media/image111.jpe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5.jpeg"/><Relationship Id="rId4" Type="http://schemas.openxmlformats.org/officeDocument/2006/relationships/image" Target="../media/image114.jpe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2.xml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Relationship Id="rId5" Type="http://schemas.openxmlformats.org/officeDocument/2006/relationships/chart" Target="../charts/chart24.xml"/><Relationship Id="rId4" Type="http://schemas.openxmlformats.org/officeDocument/2006/relationships/chart" Target="../charts/chart2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eg"/><Relationship Id="rId4" Type="http://schemas.openxmlformats.org/officeDocument/2006/relationships/image" Target="../media/image9.jpe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5.xml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26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28.xml"/><Relationship Id="rId5" Type="http://schemas.openxmlformats.org/officeDocument/2006/relationships/chart" Target="../charts/chart27.xml"/><Relationship Id="rId4" Type="http://schemas.openxmlformats.org/officeDocument/2006/relationships/image" Target="../media/image118.png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1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9.xml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30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13" Type="http://schemas.openxmlformats.org/officeDocument/2006/relationships/diagramData" Target="../diagrams/data3.xml"/><Relationship Id="rId18" Type="http://schemas.openxmlformats.org/officeDocument/2006/relationships/image" Target="../media/image11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17" Type="http://schemas.microsoft.com/office/2007/relationships/diagramDrawing" Target="../diagrams/drawing3.xml"/><Relationship Id="rId2" Type="http://schemas.openxmlformats.org/officeDocument/2006/relationships/image" Target="../media/image10.png"/><Relationship Id="rId16" Type="http://schemas.openxmlformats.org/officeDocument/2006/relationships/diagramColors" Target="../diagrams/colors3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5" Type="http://schemas.openxmlformats.org/officeDocument/2006/relationships/diagramQuickStyle" Target="../diagrams/quickStyle1.xml"/><Relationship Id="rId15" Type="http://schemas.openxmlformats.org/officeDocument/2006/relationships/diagramQuickStyle" Target="../diagrams/quickStyle3.xml"/><Relationship Id="rId10" Type="http://schemas.openxmlformats.org/officeDocument/2006/relationships/diagramQuickStyle" Target="../diagrams/quickStyle2.xml"/><Relationship Id="rId19" Type="http://schemas.openxmlformats.org/officeDocument/2006/relationships/image" Target="../media/image12.jpeg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Relationship Id="rId14" Type="http://schemas.openxmlformats.org/officeDocument/2006/relationships/diagramLayout" Target="../diagrams/layout3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2.xml"/><Relationship Id="rId2" Type="http://schemas.openxmlformats.org/officeDocument/2006/relationships/chart" Target="../charts/chart31.xml"/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hyperlink" Target="mailto:fd@adm-serov.ru" TargetMode="Externa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70" name="WordArt 21"/>
          <p:cNvSpPr>
            <a:spLocks noChangeArrowheads="1" noChangeShapeType="1" noTextEdit="1"/>
          </p:cNvSpPr>
          <p:nvPr/>
        </p:nvSpPr>
        <p:spPr bwMode="auto">
          <a:xfrm>
            <a:off x="847390" y="2406515"/>
            <a:ext cx="7772551" cy="1161968"/>
          </a:xfrm>
          <a:prstGeom prst="rect">
            <a:avLst/>
          </a:prstGeom>
          <a:ln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endParaRPr lang="ru-RU" sz="4400" b="1" kern="10" dirty="0">
              <a:ln w="12700">
                <a:solidFill>
                  <a:srgbClr val="FF3300"/>
                </a:solidFill>
                <a:round/>
                <a:headEnd/>
                <a:tailEnd/>
              </a:ln>
              <a:solidFill>
                <a:srgbClr val="0033CC">
                  <a:alpha val="98038"/>
                </a:srgbClr>
              </a:solidFill>
              <a:effectLst>
                <a:outerShdw dist="45791" dir="2021404" algn="ctr" rotWithShape="0">
                  <a:srgbClr val="9999FF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29" name="Picture 25" descr="1 (15)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-13563600" y="-8915400"/>
            <a:ext cx="3059112" cy="2038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 Box 22"/>
          <p:cNvSpPr txBox="1">
            <a:spLocks noChangeArrowheads="1"/>
          </p:cNvSpPr>
          <p:nvPr/>
        </p:nvSpPr>
        <p:spPr bwMode="auto">
          <a:xfrm>
            <a:off x="3569297" y="6273225"/>
            <a:ext cx="2371443" cy="584775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  <a:extLst/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ru-RU" sz="1600" b="1" dirty="0" smtClean="0">
                <a:solidFill>
                  <a:schemeClr val="bg1"/>
                </a:solidFill>
              </a:rPr>
              <a:t>2023 </a:t>
            </a:r>
            <a:r>
              <a:rPr lang="ru-RU" sz="1600" b="1" dirty="0">
                <a:solidFill>
                  <a:schemeClr val="bg1"/>
                </a:solidFill>
              </a:rPr>
              <a:t>год                            г. Серов</a:t>
            </a:r>
          </a:p>
        </p:txBody>
      </p:sp>
      <p:pic>
        <p:nvPicPr>
          <p:cNvPr id="22532" name="Picture 4" descr="https://cdn.otr-online.ru/files/news/2019-04/1020x574/medium_lori-0003689666-bigwww-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892673" cy="6858000"/>
          </a:xfrm>
          <a:prstGeom prst="rect">
            <a:avLst/>
          </a:prstGeom>
          <a:noFill/>
        </p:spPr>
      </p:pic>
      <p:sp>
        <p:nvSpPr>
          <p:cNvPr id="16" name="Прямоугольник 15"/>
          <p:cNvSpPr/>
          <p:nvPr/>
        </p:nvSpPr>
        <p:spPr>
          <a:xfrm>
            <a:off x="0" y="133350"/>
            <a:ext cx="9906000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4500" b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БЮДЖЕТ </a:t>
            </a:r>
            <a:r>
              <a:rPr lang="ru-RU" sz="4500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ДЛЯ </a:t>
            </a:r>
            <a:r>
              <a:rPr lang="ru-RU" sz="4500" b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ГРАЖДАН</a:t>
            </a:r>
          </a:p>
        </p:txBody>
      </p:sp>
      <p:sp>
        <p:nvSpPr>
          <p:cNvPr id="5133" name="Заголовок 11"/>
          <p:cNvSpPr>
            <a:spLocks noGrp="1"/>
          </p:cNvSpPr>
          <p:nvPr>
            <p:ph type="ctrTitle" sz="quarter"/>
          </p:nvPr>
        </p:nvSpPr>
        <p:spPr>
          <a:xfrm>
            <a:off x="625723" y="5605462"/>
            <a:ext cx="8420100" cy="1252538"/>
          </a:xfrm>
        </p:spPr>
        <p:txBody>
          <a:bodyPr/>
          <a:lstStyle/>
          <a:p>
            <a:r>
              <a:rPr lang="ru-RU" sz="1800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Проект Решения Думы</a:t>
            </a:r>
            <a:br>
              <a:rPr lang="ru-RU" sz="1800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 Серовского городского округа</a:t>
            </a:r>
            <a:r>
              <a:rPr lang="en-US" sz="1800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от __.__.2023 № ___</a:t>
            </a:r>
            <a:br>
              <a:rPr lang="ru-RU" sz="1800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 «О бюджете Серовского городского округа на 20</a:t>
            </a:r>
            <a:r>
              <a:rPr lang="en-US" sz="1800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1800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4 год</a:t>
            </a:r>
            <a:r>
              <a:rPr lang="en-US" sz="1800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и плановый период 2025 и 2026 годов»</a:t>
            </a:r>
          </a:p>
        </p:txBody>
      </p:sp>
    </p:spTree>
  </p:cSld>
  <p:clrMapOvr>
    <a:masterClrMapping/>
  </p:clrMapOvr>
  <p:transition spd="slow" advTm="1000">
    <p:checker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Oval 23"/>
          <p:cNvSpPr>
            <a:spLocks noChangeArrowheads="1"/>
          </p:cNvSpPr>
          <p:nvPr/>
        </p:nvSpPr>
        <p:spPr bwMode="auto">
          <a:xfrm>
            <a:off x="1412875" y="1031875"/>
            <a:ext cx="6162675" cy="4287838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pic>
        <p:nvPicPr>
          <p:cNvPr id="14" name="Picture 4" descr="Герб Серова Новый 5 зубцов (300 - цветной)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4066" y="8277"/>
            <a:ext cx="816088" cy="984793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22" name="Блок-схема: узел 21"/>
          <p:cNvSpPr>
            <a:spLocks noChangeArrowheads="1"/>
          </p:cNvSpPr>
          <p:nvPr/>
        </p:nvSpPr>
        <p:spPr bwMode="auto">
          <a:xfrm>
            <a:off x="3365500" y="2120900"/>
            <a:ext cx="2187575" cy="1993900"/>
          </a:xfrm>
          <a:prstGeom prst="flowChartConnector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path path="rect">
              <a:fillToRect r="100000" b="100000"/>
            </a:path>
          </a:gradFill>
          <a:ln w="19050" algn="ctr">
            <a:solidFill>
              <a:srgbClr val="085091"/>
            </a:solidFill>
            <a:round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ru-RU" sz="1400" b="1">
                <a:latin typeface="Constantia" pitchFamily="18" charset="0"/>
              </a:rPr>
              <a:t>Участники бюджетного процесса Серовского городского округа</a:t>
            </a:r>
          </a:p>
        </p:txBody>
      </p:sp>
      <p:sp>
        <p:nvSpPr>
          <p:cNvPr id="17412" name="WordArt 7"/>
          <p:cNvSpPr>
            <a:spLocks noChangeArrowheads="1" noChangeShapeType="1" noTextEdit="1"/>
          </p:cNvSpPr>
          <p:nvPr/>
        </p:nvSpPr>
        <p:spPr bwMode="auto">
          <a:xfrm>
            <a:off x="915988" y="177800"/>
            <a:ext cx="8780462" cy="6080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>
                <a:ln w="9525">
                  <a:noFill/>
                  <a:round/>
                  <a:headEnd/>
                  <a:tailEnd/>
                </a:ln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Участники бюджетного процесса</a:t>
            </a:r>
          </a:p>
        </p:txBody>
      </p:sp>
      <p:pic>
        <p:nvPicPr>
          <p:cNvPr id="17413" name="Picture 8" descr="29757430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7072313" y="5086350"/>
            <a:ext cx="2833687" cy="177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4" name="AutoShape 9"/>
          <p:cNvSpPr>
            <a:spLocks noChangeArrowheads="1"/>
          </p:cNvSpPr>
          <p:nvPr/>
        </p:nvSpPr>
        <p:spPr bwMode="auto">
          <a:xfrm>
            <a:off x="3444875" y="831850"/>
            <a:ext cx="1922463" cy="855663"/>
          </a:xfrm>
          <a:prstGeom prst="roundRect">
            <a:avLst>
              <a:gd name="adj" fmla="val 16667"/>
            </a:avLst>
          </a:prstGeom>
          <a:solidFill>
            <a:srgbClr val="FFFF99"/>
          </a:solidFill>
          <a:ln w="9525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1200">
                <a:solidFill>
                  <a:srgbClr val="000099"/>
                </a:solidFill>
              </a:rPr>
              <a:t>Представительный</a:t>
            </a:r>
          </a:p>
          <a:p>
            <a:pPr algn="ctr"/>
            <a:r>
              <a:rPr lang="ru-RU" sz="1200">
                <a:solidFill>
                  <a:srgbClr val="000099"/>
                </a:solidFill>
              </a:rPr>
              <a:t> орган СГО  -  Дума</a:t>
            </a:r>
          </a:p>
        </p:txBody>
      </p:sp>
      <p:sp>
        <p:nvSpPr>
          <p:cNvPr id="17415" name="AutoShape 11"/>
          <p:cNvSpPr>
            <a:spLocks noChangeArrowheads="1"/>
          </p:cNvSpPr>
          <p:nvPr/>
        </p:nvSpPr>
        <p:spPr bwMode="auto">
          <a:xfrm>
            <a:off x="6284913" y="2093913"/>
            <a:ext cx="1876425" cy="901700"/>
          </a:xfrm>
          <a:prstGeom prst="roundRect">
            <a:avLst>
              <a:gd name="adj" fmla="val 16667"/>
            </a:avLst>
          </a:prstGeom>
          <a:solidFill>
            <a:srgbClr val="FF99CC"/>
          </a:solidFill>
          <a:ln w="9525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1200">
                <a:solidFill>
                  <a:srgbClr val="000099"/>
                </a:solidFill>
              </a:rPr>
              <a:t>Исполнительно-</a:t>
            </a:r>
          </a:p>
          <a:p>
            <a:pPr algn="ctr"/>
            <a:r>
              <a:rPr lang="ru-RU" sz="1200">
                <a:solidFill>
                  <a:srgbClr val="000099"/>
                </a:solidFill>
              </a:rPr>
              <a:t>распорядительный </a:t>
            </a:r>
          </a:p>
          <a:p>
            <a:pPr algn="ctr"/>
            <a:r>
              <a:rPr lang="ru-RU" sz="1200">
                <a:solidFill>
                  <a:srgbClr val="000099"/>
                </a:solidFill>
              </a:rPr>
              <a:t>орган СГО – </a:t>
            </a:r>
          </a:p>
          <a:p>
            <a:pPr algn="ctr"/>
            <a:r>
              <a:rPr lang="ru-RU" sz="1200">
                <a:solidFill>
                  <a:srgbClr val="000099"/>
                </a:solidFill>
              </a:rPr>
              <a:t>Администрация СГО</a:t>
            </a:r>
          </a:p>
        </p:txBody>
      </p:sp>
      <p:sp>
        <p:nvSpPr>
          <p:cNvPr id="17416" name="AutoShape 12"/>
          <p:cNvSpPr>
            <a:spLocks noChangeArrowheads="1"/>
          </p:cNvSpPr>
          <p:nvPr/>
        </p:nvSpPr>
        <p:spPr bwMode="auto">
          <a:xfrm>
            <a:off x="6335713" y="3390900"/>
            <a:ext cx="2149475" cy="854075"/>
          </a:xfrm>
          <a:prstGeom prst="roundRect">
            <a:avLst>
              <a:gd name="adj" fmla="val 16667"/>
            </a:avLst>
          </a:prstGeom>
          <a:solidFill>
            <a:srgbClr val="800080"/>
          </a:solidFill>
          <a:ln w="9525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1200">
                <a:solidFill>
                  <a:schemeClr val="tx1"/>
                </a:solidFill>
              </a:rPr>
              <a:t>Финансовый орган – </a:t>
            </a:r>
          </a:p>
          <a:p>
            <a:pPr algn="ctr"/>
            <a:r>
              <a:rPr lang="ru-RU" sz="1200">
                <a:solidFill>
                  <a:schemeClr val="tx1"/>
                </a:solidFill>
              </a:rPr>
              <a:t>Финансовое управление АСГО</a:t>
            </a:r>
          </a:p>
        </p:txBody>
      </p:sp>
      <p:sp>
        <p:nvSpPr>
          <p:cNvPr id="17417" name="AutoShape 14"/>
          <p:cNvSpPr>
            <a:spLocks noChangeArrowheads="1"/>
          </p:cNvSpPr>
          <p:nvPr/>
        </p:nvSpPr>
        <p:spPr bwMode="auto">
          <a:xfrm>
            <a:off x="473075" y="3357563"/>
            <a:ext cx="2101850" cy="1020762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9525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1200">
                <a:solidFill>
                  <a:srgbClr val="000099"/>
                </a:solidFill>
              </a:rPr>
              <a:t>Главные администраторы</a:t>
            </a:r>
          </a:p>
          <a:p>
            <a:pPr algn="ctr"/>
            <a:r>
              <a:rPr lang="ru-RU" sz="1200">
                <a:solidFill>
                  <a:srgbClr val="000099"/>
                </a:solidFill>
              </a:rPr>
              <a:t> доходов местного бюджета</a:t>
            </a:r>
          </a:p>
        </p:txBody>
      </p:sp>
      <p:sp>
        <p:nvSpPr>
          <p:cNvPr id="17418" name="AutoShape 15"/>
          <p:cNvSpPr>
            <a:spLocks noChangeArrowheads="1"/>
          </p:cNvSpPr>
          <p:nvPr/>
        </p:nvSpPr>
        <p:spPr bwMode="auto">
          <a:xfrm>
            <a:off x="392113" y="2149475"/>
            <a:ext cx="2171700" cy="877888"/>
          </a:xfrm>
          <a:prstGeom prst="roundRect">
            <a:avLst>
              <a:gd name="adj" fmla="val 16667"/>
            </a:avLst>
          </a:prstGeom>
          <a:solidFill>
            <a:srgbClr val="00FF00"/>
          </a:solidFill>
          <a:ln w="9525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1200">
                <a:solidFill>
                  <a:srgbClr val="000099"/>
                </a:solidFill>
              </a:rPr>
              <a:t>Главные администраторы </a:t>
            </a:r>
          </a:p>
          <a:p>
            <a:pPr algn="ctr"/>
            <a:r>
              <a:rPr lang="ru-RU" sz="1200">
                <a:solidFill>
                  <a:srgbClr val="000099"/>
                </a:solidFill>
              </a:rPr>
              <a:t>источников финансирования</a:t>
            </a:r>
          </a:p>
          <a:p>
            <a:pPr algn="ctr"/>
            <a:r>
              <a:rPr lang="ru-RU" sz="1200">
                <a:solidFill>
                  <a:srgbClr val="000099"/>
                </a:solidFill>
              </a:rPr>
              <a:t> дефицита  местного бюджета</a:t>
            </a:r>
          </a:p>
        </p:txBody>
      </p:sp>
      <p:sp>
        <p:nvSpPr>
          <p:cNvPr id="17419" name="AutoShape 16"/>
          <p:cNvSpPr>
            <a:spLocks noChangeArrowheads="1"/>
          </p:cNvSpPr>
          <p:nvPr/>
        </p:nvSpPr>
        <p:spPr bwMode="auto">
          <a:xfrm>
            <a:off x="1014413" y="1119188"/>
            <a:ext cx="1995487" cy="831850"/>
          </a:xfrm>
          <a:prstGeom prst="roundRect">
            <a:avLst>
              <a:gd name="adj" fmla="val 16667"/>
            </a:avLst>
          </a:prstGeom>
          <a:solidFill>
            <a:srgbClr val="969696"/>
          </a:solidFill>
          <a:ln w="9525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1200">
                <a:solidFill>
                  <a:srgbClr val="000099"/>
                </a:solidFill>
              </a:rPr>
              <a:t>Получатели средств</a:t>
            </a:r>
          </a:p>
          <a:p>
            <a:pPr algn="ctr"/>
            <a:r>
              <a:rPr lang="ru-RU" sz="1200">
                <a:solidFill>
                  <a:srgbClr val="000099"/>
                </a:solidFill>
              </a:rPr>
              <a:t> местного бюджета</a:t>
            </a:r>
          </a:p>
        </p:txBody>
      </p:sp>
      <p:sp>
        <p:nvSpPr>
          <p:cNvPr id="17420" name="AutoShape 17"/>
          <p:cNvSpPr>
            <a:spLocks noChangeArrowheads="1"/>
          </p:cNvSpPr>
          <p:nvPr/>
        </p:nvSpPr>
        <p:spPr bwMode="auto">
          <a:xfrm>
            <a:off x="1555750" y="4722813"/>
            <a:ext cx="2100263" cy="879475"/>
          </a:xfrm>
          <a:prstGeom prst="roundRect">
            <a:avLst>
              <a:gd name="adj" fmla="val 16667"/>
            </a:avLst>
          </a:prstGeom>
          <a:solidFill>
            <a:srgbClr val="3366FF"/>
          </a:solidFill>
          <a:ln w="9525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1200">
                <a:solidFill>
                  <a:schemeClr val="tx1"/>
                </a:solidFill>
              </a:rPr>
              <a:t>Главные распорядители</a:t>
            </a:r>
          </a:p>
          <a:p>
            <a:pPr algn="ctr"/>
            <a:r>
              <a:rPr lang="ru-RU" sz="1200">
                <a:solidFill>
                  <a:schemeClr val="tx1"/>
                </a:solidFill>
              </a:rPr>
              <a:t> расходов местного бюджета</a:t>
            </a:r>
          </a:p>
        </p:txBody>
      </p:sp>
      <p:sp>
        <p:nvSpPr>
          <p:cNvPr id="17421" name="AutoShape 18"/>
          <p:cNvSpPr>
            <a:spLocks noChangeArrowheads="1"/>
          </p:cNvSpPr>
          <p:nvPr/>
        </p:nvSpPr>
        <p:spPr bwMode="auto">
          <a:xfrm>
            <a:off x="4564063" y="4665663"/>
            <a:ext cx="2147887" cy="1141412"/>
          </a:xfrm>
          <a:prstGeom prst="roundRect">
            <a:avLst>
              <a:gd name="adj" fmla="val 16667"/>
            </a:avLst>
          </a:prstGeom>
          <a:solidFill>
            <a:srgbClr val="003300"/>
          </a:solidFill>
          <a:ln w="9525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/>
          <a:p>
            <a:pPr algn="just"/>
            <a:r>
              <a:rPr lang="ru-RU" sz="1200">
                <a:solidFill>
                  <a:schemeClr val="tx1"/>
                </a:solidFill>
              </a:rPr>
              <a:t>Орган внешнего </a:t>
            </a:r>
          </a:p>
          <a:p>
            <a:pPr algn="just"/>
            <a:r>
              <a:rPr lang="ru-RU" sz="1200">
                <a:solidFill>
                  <a:schemeClr val="tx1"/>
                </a:solidFill>
              </a:rPr>
              <a:t>муниципального </a:t>
            </a:r>
          </a:p>
          <a:p>
            <a:pPr algn="just"/>
            <a:r>
              <a:rPr lang="ru-RU" sz="1200">
                <a:solidFill>
                  <a:schemeClr val="tx1"/>
                </a:solidFill>
              </a:rPr>
              <a:t>финансового контроля</a:t>
            </a:r>
          </a:p>
          <a:p>
            <a:pPr algn="just"/>
            <a:r>
              <a:rPr lang="ru-RU" sz="1200">
                <a:solidFill>
                  <a:schemeClr val="tx1"/>
                </a:solidFill>
              </a:rPr>
              <a:t> Контрольно-ревизионная </a:t>
            </a:r>
          </a:p>
          <a:p>
            <a:pPr algn="just"/>
            <a:r>
              <a:rPr lang="ru-RU" sz="1200">
                <a:solidFill>
                  <a:schemeClr val="tx1"/>
                </a:solidFill>
              </a:rPr>
              <a:t>Комиссия СГО</a:t>
            </a:r>
          </a:p>
          <a:p>
            <a:pPr algn="just"/>
            <a:endParaRPr lang="ru-RU" sz="1200" u="sng">
              <a:solidFill>
                <a:schemeClr val="tx1"/>
              </a:solidFill>
            </a:endParaRPr>
          </a:p>
        </p:txBody>
      </p:sp>
      <p:sp>
        <p:nvSpPr>
          <p:cNvPr id="17422" name="AutoShape 10"/>
          <p:cNvSpPr>
            <a:spLocks noChangeArrowheads="1"/>
          </p:cNvSpPr>
          <p:nvPr/>
        </p:nvSpPr>
        <p:spPr bwMode="auto">
          <a:xfrm>
            <a:off x="5654675" y="1035050"/>
            <a:ext cx="1900238" cy="819150"/>
          </a:xfrm>
          <a:prstGeom prst="roundRect">
            <a:avLst>
              <a:gd name="adj" fmla="val 16667"/>
            </a:avLst>
          </a:prstGeom>
          <a:solidFill>
            <a:srgbClr val="800000"/>
          </a:solidFill>
          <a:ln w="9525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1200">
                <a:solidFill>
                  <a:schemeClr val="tx1"/>
                </a:solidFill>
              </a:rPr>
              <a:t>Высшее должностное</a:t>
            </a:r>
          </a:p>
          <a:p>
            <a:pPr algn="ctr"/>
            <a:r>
              <a:rPr lang="ru-RU" sz="1200">
                <a:solidFill>
                  <a:schemeClr val="tx1"/>
                </a:solidFill>
              </a:rPr>
              <a:t> лицо МО  - Глава СГО</a:t>
            </a:r>
          </a:p>
        </p:txBody>
      </p:sp>
    </p:spTree>
  </p:cSld>
  <p:clrMapOvr>
    <a:masterClrMapping/>
  </p:clrMapOvr>
  <p:transition spd="slow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Скругленный прямоугольник 21"/>
          <p:cNvSpPr/>
          <p:nvPr/>
        </p:nvSpPr>
        <p:spPr>
          <a:xfrm>
            <a:off x="6852062" y="3895107"/>
            <a:ext cx="2897580" cy="2351314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Picture 4" descr="Герб Серова Новый 5 зубцов (300 - цветной)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4067" y="8277"/>
            <a:ext cx="530736" cy="549863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18435" name="WordArt 5"/>
          <p:cNvSpPr>
            <a:spLocks noChangeArrowheads="1" noChangeShapeType="1" noTextEdit="1"/>
          </p:cNvSpPr>
          <p:nvPr/>
        </p:nvSpPr>
        <p:spPr bwMode="auto">
          <a:xfrm>
            <a:off x="868363" y="223838"/>
            <a:ext cx="8816975" cy="5127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2400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Impact"/>
              </a:rPr>
              <a:t>Гражданин и его участие в бюджетном процессе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960917" y="4073236"/>
            <a:ext cx="278872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accent4">
                    <a:lumMod val="10000"/>
                  </a:schemeClr>
                </a:solidFill>
              </a:rPr>
              <a:t>Получает социальные гарантии – расходная часть бюджета (образование, социальные выплаты и др.)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0" y="1308655"/>
            <a:ext cx="403761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chemeClr val="accent4">
                    <a:lumMod val="10000"/>
                  </a:schemeClr>
                </a:solidFill>
                <a:latin typeface="Constantia" pitchFamily="18" charset="0"/>
              </a:rPr>
              <a:t>Гражданин - как налогоплательщик</a:t>
            </a:r>
            <a:endParaRPr lang="ru-RU" sz="3200" b="1" dirty="0">
              <a:solidFill>
                <a:schemeClr val="accent4">
                  <a:lumMod val="10000"/>
                </a:schemeClr>
              </a:solidFill>
              <a:latin typeface="Constantia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058889" y="1187532"/>
            <a:ext cx="46313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chemeClr val="accent4">
                    <a:lumMod val="10000"/>
                  </a:schemeClr>
                </a:solidFill>
                <a:latin typeface="Constantia" pitchFamily="18" charset="0"/>
              </a:rPr>
              <a:t>Гражданин – как  получатель  социальных гарантий</a:t>
            </a:r>
          </a:p>
        </p:txBody>
      </p:sp>
      <p:pic>
        <p:nvPicPr>
          <p:cNvPr id="8193" name="Picture 1" descr="X:\Нелюбина - отчеты\картинки для бюджета\бюджет 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6338" y="4952010"/>
            <a:ext cx="3640783" cy="1905990"/>
          </a:xfrm>
          <a:prstGeom prst="rect">
            <a:avLst/>
          </a:prstGeom>
          <a:noFill/>
        </p:spPr>
      </p:pic>
      <p:sp>
        <p:nvSpPr>
          <p:cNvPr id="21" name="Скругленный прямоугольник 20"/>
          <p:cNvSpPr/>
          <p:nvPr/>
        </p:nvSpPr>
        <p:spPr>
          <a:xfrm>
            <a:off x="166254" y="3883231"/>
            <a:ext cx="3004457" cy="2363190"/>
          </a:xfrm>
          <a:prstGeom prst="roundRect">
            <a:avLst/>
          </a:prstGeom>
          <a:solidFill>
            <a:srgbClr val="00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TextBox 15"/>
          <p:cNvSpPr txBox="1"/>
          <p:nvPr/>
        </p:nvSpPr>
        <p:spPr>
          <a:xfrm>
            <a:off x="213756" y="4085112"/>
            <a:ext cx="309946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accent4">
                    <a:lumMod val="10000"/>
                  </a:schemeClr>
                </a:solidFill>
              </a:rPr>
              <a:t>Помогает формировать доходную часть бюджета (налог на доходы физических лиц, транспортный налог и другие виды налогов)</a:t>
            </a:r>
            <a:endParaRPr lang="ru-RU" sz="2000" b="1" dirty="0">
              <a:solidFill>
                <a:schemeClr val="accent4">
                  <a:lumMod val="10000"/>
                </a:schemeClr>
              </a:solidFill>
            </a:endParaRPr>
          </a:p>
        </p:txBody>
      </p:sp>
      <p:sp>
        <p:nvSpPr>
          <p:cNvPr id="25" name="Выгнутая вправо стрелка 24"/>
          <p:cNvSpPr/>
          <p:nvPr/>
        </p:nvSpPr>
        <p:spPr>
          <a:xfrm rot="17078864">
            <a:off x="2463066" y="1535146"/>
            <a:ext cx="1594993" cy="4186706"/>
          </a:xfrm>
          <a:prstGeom prst="curvedLeftArrow">
            <a:avLst>
              <a:gd name="adj1" fmla="val 45387"/>
              <a:gd name="adj2" fmla="val 67874"/>
              <a:gd name="adj3" fmla="val 62883"/>
            </a:avLst>
          </a:prstGeom>
          <a:solidFill>
            <a:srgbClr val="00CC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6" name="Выгнутая вправо стрелка 25"/>
          <p:cNvSpPr/>
          <p:nvPr/>
        </p:nvSpPr>
        <p:spPr>
          <a:xfrm rot="15310544">
            <a:off x="6071186" y="1461915"/>
            <a:ext cx="1594993" cy="4186706"/>
          </a:xfrm>
          <a:prstGeom prst="curvedLeftArrow">
            <a:avLst>
              <a:gd name="adj1" fmla="val 45387"/>
              <a:gd name="adj2" fmla="val 67874"/>
              <a:gd name="adj3" fmla="val 62883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slow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Заголовок 11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4850" y="1"/>
            <a:ext cx="8553450" cy="1168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4" descr="Герб Серова Новый 5 зубцов (300 - цветной)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462525" cy="558140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19459" name="Text Box 6"/>
          <p:cNvSpPr txBox="1">
            <a:spLocks noChangeArrowheads="1"/>
          </p:cNvSpPr>
          <p:nvPr/>
        </p:nvSpPr>
        <p:spPr bwMode="auto">
          <a:xfrm>
            <a:off x="5078942" y="1443568"/>
            <a:ext cx="4827058" cy="923330"/>
          </a:xfrm>
          <a:prstGeom prst="rect">
            <a:avLst/>
          </a:prstGeom>
          <a:solidFill>
            <a:srgbClr val="00CC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000000"/>
                </a:solidFill>
              </a:rPr>
              <a:t>Участие в публичных слушаниях </a:t>
            </a:r>
            <a:r>
              <a:rPr lang="ru-RU" dirty="0">
                <a:solidFill>
                  <a:srgbClr val="000000"/>
                </a:solidFill>
              </a:rPr>
              <a:t>по проекту бюджета Серовского городского </a:t>
            </a:r>
            <a:r>
              <a:rPr lang="ru-RU" dirty="0" smtClean="0">
                <a:solidFill>
                  <a:srgbClr val="000000"/>
                </a:solidFill>
              </a:rPr>
              <a:t>округа на очередной финансовый год и плановый период</a:t>
            </a:r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19462" name="Text Box 12"/>
          <p:cNvSpPr txBox="1">
            <a:spLocks noChangeArrowheads="1"/>
          </p:cNvSpPr>
          <p:nvPr/>
        </p:nvSpPr>
        <p:spPr bwMode="auto">
          <a:xfrm>
            <a:off x="4648200" y="2861205"/>
            <a:ext cx="5257800" cy="646331"/>
          </a:xfrm>
          <a:prstGeom prst="rect">
            <a:avLst/>
          </a:prstGeom>
          <a:solidFill>
            <a:srgbClr val="00CC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000000"/>
                </a:solidFill>
              </a:rPr>
              <a:t>Участие в публичных слушаниях по отчету об исполнении бюджета Серовского городского округа</a:t>
            </a:r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0" y="3300570"/>
            <a:ext cx="4089400" cy="646331"/>
          </a:xfrm>
          <a:prstGeom prst="rect">
            <a:avLst/>
          </a:prstGeom>
          <a:solidFill>
            <a:srgbClr val="00CC00"/>
          </a:solidFill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000000"/>
                </a:solidFill>
              </a:rPr>
              <a:t>Участие в публичных обсуждениях по объектам благоустройства территории</a:t>
            </a:r>
          </a:p>
        </p:txBody>
      </p:sp>
      <p:sp>
        <p:nvSpPr>
          <p:cNvPr id="16" name="Стрелка вправо 15"/>
          <p:cNvSpPr/>
          <p:nvPr/>
        </p:nvSpPr>
        <p:spPr>
          <a:xfrm rot="10800000">
            <a:off x="4030133" y="1473200"/>
            <a:ext cx="948267" cy="948266"/>
          </a:xfrm>
          <a:prstGeom prst="rightArrow">
            <a:avLst/>
          </a:prstGeom>
          <a:solidFill>
            <a:srgbClr val="00CC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44" name="Picture 4" descr="https://gr60.ru/wp-content/uploads/2018/09/BV_352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72668" y="4713112"/>
            <a:ext cx="3217332" cy="2144888"/>
          </a:xfrm>
          <a:prstGeom prst="rect">
            <a:avLst/>
          </a:prstGeom>
          <a:noFill/>
        </p:spPr>
      </p:pic>
      <p:sp>
        <p:nvSpPr>
          <p:cNvPr id="17" name="Стрелка вправо 16"/>
          <p:cNvSpPr/>
          <p:nvPr/>
        </p:nvSpPr>
        <p:spPr>
          <a:xfrm rot="5400000">
            <a:off x="6841067" y="3708400"/>
            <a:ext cx="948267" cy="948266"/>
          </a:xfrm>
          <a:prstGeom prst="rightArrow">
            <a:avLst/>
          </a:prstGeom>
          <a:solidFill>
            <a:srgbClr val="00CC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49" name="Picture 9" descr="https://static7.depositphotos.com/1228953/719/i/950/depositphotos_7195204-stock-photo-workplace.jpg"/>
          <p:cNvPicPr>
            <a:picLocks noChangeAspect="1" noChangeArrowheads="1"/>
          </p:cNvPicPr>
          <p:nvPr/>
        </p:nvPicPr>
        <p:blipFill>
          <a:blip r:embed="rId5" cstate="print">
            <a:lum bright="-50000" contrast="14000"/>
          </a:blip>
          <a:srcRect/>
          <a:stretch>
            <a:fillRect/>
          </a:stretch>
        </p:blipFill>
        <p:spPr bwMode="auto">
          <a:xfrm>
            <a:off x="887944" y="4749800"/>
            <a:ext cx="2169645" cy="2108200"/>
          </a:xfrm>
          <a:prstGeom prst="rect">
            <a:avLst/>
          </a:prstGeom>
          <a:noFill/>
        </p:spPr>
      </p:pic>
      <p:pic>
        <p:nvPicPr>
          <p:cNvPr id="10250" name="Picture 1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21088904">
            <a:off x="1715571" y="5274975"/>
            <a:ext cx="325097" cy="3851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Стрелка вправо 21"/>
          <p:cNvSpPr/>
          <p:nvPr/>
        </p:nvSpPr>
        <p:spPr>
          <a:xfrm rot="5400000">
            <a:off x="1735667" y="3987801"/>
            <a:ext cx="702732" cy="770467"/>
          </a:xfrm>
          <a:prstGeom prst="rightArrow">
            <a:avLst/>
          </a:prstGeom>
          <a:solidFill>
            <a:srgbClr val="00CC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1092530"/>
            <a:ext cx="3895887" cy="21734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ctrTitle" sz="quarter"/>
          </p:nvPr>
        </p:nvSpPr>
        <p:spPr>
          <a:xfrm rot="5400000">
            <a:off x="6187282" y="3139281"/>
            <a:ext cx="6858000" cy="579437"/>
          </a:xfrm>
          <a:noFill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algn="l" eaLnBrk="1" hangingPunct="1">
              <a:defRPr/>
            </a:pPr>
            <a:r>
              <a:rPr lang="ru-RU" sz="2800" b="1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Основы составления проекта бюджета </a:t>
            </a:r>
          </a:p>
        </p:txBody>
      </p:sp>
      <p:sp>
        <p:nvSpPr>
          <p:cNvPr id="38923" name="Rectangle 11"/>
          <p:cNvSpPr>
            <a:spLocks noChangeArrowheads="1"/>
          </p:cNvSpPr>
          <p:nvPr/>
        </p:nvSpPr>
        <p:spPr bwMode="auto">
          <a:xfrm>
            <a:off x="-1525639" y="3470410"/>
            <a:ext cx="8488414" cy="1015663"/>
          </a:xfrm>
          <a:prstGeom prst="rect">
            <a:avLst/>
          </a:prstGeom>
          <a:solidFill>
            <a:schemeClr val="lt1"/>
          </a:solidFill>
          <a:ln>
            <a:noFill/>
            <a:headEnd/>
            <a:tailEnd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  <a:scene3d>
              <a:camera prst="orthographicFront"/>
              <a:lightRig rig="balanced" dir="t">
                <a:rot lat="0" lon="0" rev="2100000"/>
              </a:lightRig>
            </a:scene3d>
          </a:bodyPr>
          <a:lstStyle/>
          <a:p>
            <a:pPr algn="ctr">
              <a:defRPr/>
            </a:pPr>
            <a:r>
              <a:rPr lang="ru-RU" sz="3000" b="1" dirty="0" smtClean="0">
                <a:ln w="50800"/>
                <a:solidFill>
                  <a:schemeClr val="bg1">
                    <a:shade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Составление </a:t>
            </a:r>
            <a:r>
              <a:rPr lang="ru-RU" sz="3000" b="1" dirty="0">
                <a:ln w="50800"/>
                <a:solidFill>
                  <a:schemeClr val="bg1">
                    <a:shade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проекта бюджета городского округа </a:t>
            </a:r>
          </a:p>
        </p:txBody>
      </p:sp>
      <p:sp>
        <p:nvSpPr>
          <p:cNvPr id="38925" name="AutoShape 13"/>
          <p:cNvSpPr>
            <a:spLocks noChangeArrowheads="1"/>
          </p:cNvSpPr>
          <p:nvPr/>
        </p:nvSpPr>
        <p:spPr bwMode="auto">
          <a:xfrm>
            <a:off x="376740" y="838646"/>
            <a:ext cx="2030106" cy="2076950"/>
          </a:xfrm>
          <a:prstGeom prst="downArrowCallout">
            <a:avLst>
              <a:gd name="adj1" fmla="val 25000"/>
              <a:gd name="adj2" fmla="val 25000"/>
              <a:gd name="adj3" fmla="val 22415"/>
              <a:gd name="adj4" fmla="val 66667"/>
            </a:avLst>
          </a:prstGeom>
          <a:ln>
            <a:noFill/>
            <a:headEnd/>
            <a:tailEnd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ru-RU" sz="1600" b="1" dirty="0">
                <a:solidFill>
                  <a:schemeClr val="bg2"/>
                </a:solidFill>
              </a:rPr>
              <a:t>Бюджетное послание Президента Российской Федерации</a:t>
            </a:r>
          </a:p>
        </p:txBody>
      </p:sp>
      <p:sp>
        <p:nvSpPr>
          <p:cNvPr id="38926" name="AutoShape 14"/>
          <p:cNvSpPr>
            <a:spLocks noChangeArrowheads="1"/>
          </p:cNvSpPr>
          <p:nvPr/>
        </p:nvSpPr>
        <p:spPr bwMode="auto">
          <a:xfrm>
            <a:off x="2735445" y="613782"/>
            <a:ext cx="2126872" cy="2194126"/>
          </a:xfrm>
          <a:prstGeom prst="downArrowCallout">
            <a:avLst>
              <a:gd name="adj1" fmla="val 25000"/>
              <a:gd name="adj2" fmla="val 25000"/>
              <a:gd name="adj3" fmla="val 22434"/>
              <a:gd name="adj4" fmla="val 66667"/>
            </a:avLst>
          </a:prstGeom>
          <a:ln>
            <a:noFill/>
            <a:headEnd/>
            <a:tailEnd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ru-RU" sz="1600" b="1" dirty="0">
                <a:solidFill>
                  <a:schemeClr val="bg2"/>
                </a:solidFill>
              </a:rPr>
              <a:t>Прогноз социально-экономического развития городского округа</a:t>
            </a:r>
          </a:p>
          <a:p>
            <a:pPr algn="ctr">
              <a:defRPr/>
            </a:pPr>
            <a:endParaRPr lang="ru-RU" sz="1600" b="1" dirty="0">
              <a:solidFill>
                <a:schemeClr val="bg2"/>
              </a:solidFill>
            </a:endParaRPr>
          </a:p>
        </p:txBody>
      </p:sp>
      <p:sp>
        <p:nvSpPr>
          <p:cNvPr id="38927" name="AutoShape 15"/>
          <p:cNvSpPr>
            <a:spLocks noChangeArrowheads="1"/>
          </p:cNvSpPr>
          <p:nvPr/>
        </p:nvSpPr>
        <p:spPr bwMode="auto">
          <a:xfrm>
            <a:off x="7197714" y="442555"/>
            <a:ext cx="1952409" cy="2581060"/>
          </a:xfrm>
          <a:prstGeom prst="downArrowCallout">
            <a:avLst>
              <a:gd name="adj1" fmla="val 25000"/>
              <a:gd name="adj2" fmla="val 25000"/>
              <a:gd name="adj3" fmla="val 22434"/>
              <a:gd name="adj4" fmla="val 66667"/>
            </a:avLst>
          </a:prstGeom>
          <a:ln>
            <a:noFill/>
            <a:headEnd/>
            <a:tailEnd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ru-RU" sz="1600" b="1" dirty="0">
                <a:solidFill>
                  <a:schemeClr val="bg2"/>
                </a:solidFill>
              </a:rPr>
              <a:t>Муниципальные программы городского округа</a:t>
            </a:r>
          </a:p>
          <a:p>
            <a:pPr algn="ctr">
              <a:defRPr/>
            </a:pPr>
            <a:endParaRPr lang="ru-RU" sz="1600" b="1" dirty="0">
              <a:solidFill>
                <a:schemeClr val="bg2"/>
              </a:solidFill>
            </a:endParaRPr>
          </a:p>
        </p:txBody>
      </p:sp>
      <p:sp>
        <p:nvSpPr>
          <p:cNvPr id="38928" name="AutoShape 16"/>
          <p:cNvSpPr>
            <a:spLocks noChangeArrowheads="1"/>
          </p:cNvSpPr>
          <p:nvPr/>
        </p:nvSpPr>
        <p:spPr bwMode="auto">
          <a:xfrm>
            <a:off x="5138514" y="423778"/>
            <a:ext cx="1960621" cy="2579904"/>
          </a:xfrm>
          <a:prstGeom prst="downArrowCallout">
            <a:avLst>
              <a:gd name="adj1" fmla="val 25000"/>
              <a:gd name="adj2" fmla="val 25000"/>
              <a:gd name="adj3" fmla="val 22434"/>
              <a:gd name="adj4" fmla="val 66667"/>
            </a:avLst>
          </a:prstGeom>
          <a:ln>
            <a:noFill/>
            <a:headEnd/>
            <a:tailEnd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ru-RU" sz="1600" b="1" dirty="0">
                <a:solidFill>
                  <a:schemeClr val="bg2"/>
                </a:solidFill>
              </a:rPr>
              <a:t>Основные направления бюджетной и налоговой политики</a:t>
            </a:r>
          </a:p>
        </p:txBody>
      </p:sp>
      <p:pic>
        <p:nvPicPr>
          <p:cNvPr id="14" name="Picture 4" descr="Герб Серова Новый 5 зубцов (300 - цветной)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4394" y="8290"/>
            <a:ext cx="494370" cy="552858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9217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1508" y="4868884"/>
            <a:ext cx="2599083" cy="16217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>
              <a:rot lat="0" lon="12899976" rev="0"/>
            </a:camera>
            <a:lightRig rig="threePt" dir="t"/>
          </a:scene3d>
          <a:sp3d extrusionH="107950">
            <a:bevelT w="107950" h="107950"/>
            <a:bevelB w="69850"/>
          </a:sp3d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89464" y="4893968"/>
            <a:ext cx="2790702" cy="16215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>
              <a:rot lat="0" lon="12900000" rev="0"/>
            </a:camera>
            <a:lightRig rig="threePt" dir="t"/>
          </a:scene3d>
          <a:sp3d extrusionH="107950">
            <a:bevelT w="107950" h="107950"/>
            <a:bevelB w="69850"/>
          </a:sp3d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12822" y="4904510"/>
            <a:ext cx="2981366" cy="16770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>
              <a:rot lat="0" lon="12899999" rev="0"/>
            </a:camera>
            <a:lightRig rig="balanced" dir="t"/>
          </a:scene3d>
          <a:sp3d extrusionH="101600" contourW="12700" prstMaterial="softEdge">
            <a:bevelT w="107950" h="101600" prst="coolSlant"/>
            <a:bevelB w="107950" h="127000"/>
            <a:contourClr>
              <a:schemeClr val="accent4">
                <a:lumMod val="90000"/>
              </a:schemeClr>
            </a:contourClr>
          </a:sp3d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389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2000"/>
                                        <p:tgtEl>
                                          <p:spTgt spid="389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2000"/>
                                        <p:tgtEl>
                                          <p:spTgt spid="389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2000"/>
                                        <p:tgtEl>
                                          <p:spTgt spid="389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2000"/>
                                        <p:tgtEl>
                                          <p:spTgt spid="389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ctrTitle" sz="quarter"/>
          </p:nvPr>
        </p:nvSpPr>
        <p:spPr>
          <a:xfrm rot="16200000">
            <a:off x="-3059906" y="3059906"/>
            <a:ext cx="6858000" cy="738188"/>
          </a:xfrm>
          <a:noFill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eaLnBrk="1" hangingPunct="1">
              <a:defRPr/>
            </a:pPr>
            <a:r>
              <a:rPr lang="ru-RU" sz="2000" b="1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Основные показатели социально – экономического развития</a:t>
            </a:r>
          </a:p>
        </p:txBody>
      </p:sp>
      <p:sp>
        <p:nvSpPr>
          <p:cNvPr id="7169" name="Rectangle 1"/>
          <p:cNvSpPr>
            <a:spLocks noChangeArrowheads="1"/>
          </p:cNvSpPr>
          <p:nvPr/>
        </p:nvSpPr>
        <p:spPr bwMode="auto">
          <a:xfrm>
            <a:off x="0" y="0"/>
            <a:ext cx="9906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759836" y="142504"/>
          <a:ext cx="9146164" cy="6705600"/>
        </p:xfrm>
        <a:graphic>
          <a:graphicData uri="http://schemas.openxmlformats.org/drawingml/2006/table">
            <a:tbl>
              <a:tblPr/>
              <a:tblGrid>
                <a:gridCol w="772774"/>
                <a:gridCol w="1930575"/>
                <a:gridCol w="1157799"/>
                <a:gridCol w="1035210"/>
                <a:gridCol w="1159615"/>
                <a:gridCol w="1802536"/>
                <a:gridCol w="1287655"/>
              </a:tblGrid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Номер строки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Показатели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Ед. </a:t>
                      </a:r>
                      <a:r>
                        <a:rPr lang="ru-RU" sz="1100" dirty="0" err="1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изм</a:t>
                      </a: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.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Факт 2021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Факт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2022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Предварительные итоги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9 месяцев 2023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Оценка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indent="-68580"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2023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1.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Оборот по полному кругу организаций Серовского городского округа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37465"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млн. руб.</a:t>
                      </a:r>
                      <a:endParaRPr lang="ru-RU" sz="11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82 281,1</a:t>
                      </a:r>
                      <a:endParaRPr lang="ru-RU" sz="11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101 331,9</a:t>
                      </a:r>
                      <a:endParaRPr lang="ru-RU" sz="11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70 447,6</a:t>
                      </a:r>
                      <a:endParaRPr lang="ru-RU" sz="11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96 569,3</a:t>
                      </a:r>
                      <a:endParaRPr lang="ru-RU" sz="11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37465"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% к прошлому периоду</a:t>
                      </a:r>
                      <a:endParaRPr lang="ru-RU" sz="11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134,4</a:t>
                      </a:r>
                      <a:endParaRPr lang="ru-RU" sz="11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123,2</a:t>
                      </a:r>
                      <a:endParaRPr lang="ru-RU" sz="11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91,8</a:t>
                      </a:r>
                      <a:endParaRPr lang="ru-RU" sz="11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95,3</a:t>
                      </a:r>
                      <a:endParaRPr lang="ru-RU" sz="11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2.</a:t>
                      </a:r>
                      <a:endParaRPr lang="ru-RU" sz="11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Численность населения, занятого в экономике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37465"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тыс. чел.</a:t>
                      </a:r>
                      <a:endParaRPr lang="ru-RU" sz="11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40,586</a:t>
                      </a:r>
                      <a:endParaRPr lang="ru-RU" sz="11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40,484</a:t>
                      </a:r>
                      <a:endParaRPr lang="ru-RU" sz="11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40,767</a:t>
                      </a:r>
                      <a:endParaRPr lang="ru-RU" sz="11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38735"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40,767</a:t>
                      </a:r>
                      <a:endParaRPr lang="ru-RU" sz="11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37465"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% к прошлому периоду</a:t>
                      </a:r>
                      <a:endParaRPr lang="ru-RU" sz="11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109,7</a:t>
                      </a:r>
                      <a:endParaRPr lang="ru-RU" sz="11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99,7</a:t>
                      </a:r>
                      <a:endParaRPr lang="ru-RU" sz="11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100,7</a:t>
                      </a:r>
                      <a:endParaRPr lang="ru-RU" sz="11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38735"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100,7</a:t>
                      </a:r>
                      <a:endParaRPr lang="ru-RU" sz="11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3.</a:t>
                      </a:r>
                      <a:endParaRPr lang="ru-RU" sz="11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Среднесписочная численность работников крупных и средних организаций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37465"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тыс. чел.</a:t>
                      </a:r>
                      <a:endParaRPr lang="ru-RU" sz="11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22,392</a:t>
                      </a:r>
                      <a:endParaRPr lang="ru-RU" sz="11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21,932</a:t>
                      </a:r>
                      <a:endParaRPr lang="ru-RU" sz="11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22,075</a:t>
                      </a:r>
                      <a:endParaRPr lang="ru-RU" sz="11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22,086</a:t>
                      </a:r>
                      <a:endParaRPr lang="ru-RU" sz="11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37465"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% к прошлому периоду</a:t>
                      </a:r>
                      <a:endParaRPr lang="ru-RU" sz="11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99,0</a:t>
                      </a:r>
                      <a:endParaRPr lang="ru-RU" sz="11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98,0</a:t>
                      </a:r>
                      <a:endParaRPr lang="ru-RU" sz="11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100,6</a:t>
                      </a:r>
                      <a:endParaRPr lang="ru-RU" sz="11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100,7</a:t>
                      </a:r>
                      <a:endParaRPr lang="ru-RU" sz="11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4.</a:t>
                      </a:r>
                      <a:endParaRPr lang="ru-RU" sz="11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в том числе в промышленном производстве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37465"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тыс. чел.</a:t>
                      </a:r>
                      <a:endParaRPr lang="ru-RU" sz="11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9,180</a:t>
                      </a:r>
                      <a:endParaRPr lang="ru-RU" sz="11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9,087</a:t>
                      </a:r>
                      <a:endParaRPr lang="ru-RU" sz="11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9,438</a:t>
                      </a:r>
                      <a:endParaRPr lang="ru-RU" sz="11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9,438</a:t>
                      </a:r>
                      <a:endParaRPr lang="ru-RU" sz="11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37465"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% к прошлому периоду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101,2</a:t>
                      </a:r>
                      <a:endParaRPr lang="ru-RU" sz="11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99,0</a:t>
                      </a:r>
                      <a:endParaRPr lang="ru-RU" sz="11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103,9</a:t>
                      </a:r>
                      <a:endParaRPr lang="ru-RU" sz="11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104,3</a:t>
                      </a:r>
                      <a:endParaRPr lang="ru-RU" sz="11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5.</a:t>
                      </a:r>
                      <a:endParaRPr lang="ru-RU" sz="11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Фонд оплаты труда в целом по округу</a:t>
                      </a:r>
                      <a:endParaRPr lang="ru-RU" sz="11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37465"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млн. руб.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12 782,3</a:t>
                      </a:r>
                      <a:endParaRPr lang="ru-RU" sz="11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13 746,3</a:t>
                      </a:r>
                      <a:endParaRPr lang="ru-RU" sz="11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11 279,2</a:t>
                      </a:r>
                      <a:endParaRPr lang="ru-RU" sz="11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16 725,9</a:t>
                      </a:r>
                      <a:endParaRPr lang="ru-RU" sz="11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37465"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% к прошлому периоду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106,1</a:t>
                      </a:r>
                      <a:endParaRPr lang="ru-RU" sz="11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107,5</a:t>
                      </a:r>
                      <a:endParaRPr lang="ru-RU" sz="11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120,6</a:t>
                      </a:r>
                      <a:endParaRPr lang="ru-RU" sz="11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121,7</a:t>
                      </a:r>
                      <a:endParaRPr lang="ru-RU" sz="11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6.</a:t>
                      </a:r>
                      <a:endParaRPr lang="ru-RU" sz="11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в том числе в промышленном производстве</a:t>
                      </a:r>
                      <a:endParaRPr lang="ru-RU" sz="11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37465"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млн. руб.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5 054,1</a:t>
                      </a:r>
                      <a:endParaRPr lang="ru-RU" sz="11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6 095,0</a:t>
                      </a:r>
                      <a:endParaRPr lang="ru-RU" sz="11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5 672,1</a:t>
                      </a:r>
                      <a:endParaRPr lang="ru-RU" sz="11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7 849,7</a:t>
                      </a:r>
                      <a:endParaRPr lang="ru-RU" sz="11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37465"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% к прошлому периоду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118,6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120,6</a:t>
                      </a:r>
                      <a:endParaRPr lang="ru-RU" sz="11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128,3</a:t>
                      </a:r>
                      <a:endParaRPr lang="ru-RU" sz="11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128,8</a:t>
                      </a:r>
                      <a:endParaRPr lang="ru-RU" sz="11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7.</a:t>
                      </a:r>
                      <a:endParaRPr lang="ru-RU" sz="11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R="80645" indent="635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Среднемесячная начисленная заработная плата работников по полному кругу организаций</a:t>
                      </a:r>
                      <a:endParaRPr lang="ru-RU" sz="11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руб.</a:t>
                      </a:r>
                      <a:endParaRPr lang="ru-RU" sz="11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41 981,6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48 927,7</a:t>
                      </a:r>
                      <a:endParaRPr lang="ru-RU" sz="11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56 058</a:t>
                      </a:r>
                      <a:endParaRPr lang="ru-RU" sz="11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58 713,2</a:t>
                      </a:r>
                      <a:endParaRPr lang="ru-RU" sz="11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% к прошлому периоду</a:t>
                      </a:r>
                      <a:endParaRPr lang="ru-RU" sz="11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111,2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116,5</a:t>
                      </a:r>
                      <a:endParaRPr lang="ru-RU" sz="11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118,8</a:t>
                      </a:r>
                      <a:endParaRPr lang="ru-RU" sz="11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120,0</a:t>
                      </a:r>
                      <a:endParaRPr lang="ru-RU" sz="11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8.</a:t>
                      </a:r>
                      <a:endParaRPr lang="ru-RU" sz="11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в том числе в промышленном производстве</a:t>
                      </a:r>
                      <a:endParaRPr lang="ru-RU" sz="11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руб.</a:t>
                      </a:r>
                      <a:endParaRPr lang="ru-RU" sz="11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45 877,5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55 894,6</a:t>
                      </a:r>
                      <a:endParaRPr lang="ru-RU" sz="11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66 776</a:t>
                      </a:r>
                      <a:endParaRPr lang="ru-RU" sz="11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69 309</a:t>
                      </a:r>
                      <a:endParaRPr lang="ru-RU" sz="11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% к прошлому периоду</a:t>
                      </a:r>
                      <a:endParaRPr lang="ru-RU" sz="11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117,3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121,8</a:t>
                      </a:r>
                      <a:endParaRPr lang="ru-RU" sz="11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123,0</a:t>
                      </a:r>
                      <a:endParaRPr lang="ru-RU" sz="11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124,0</a:t>
                      </a:r>
                      <a:endParaRPr lang="ru-RU" sz="11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9.</a:t>
                      </a:r>
                      <a:endParaRPr lang="ru-RU" sz="11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Объем инвестиций за счет всех источников финансирования </a:t>
                      </a:r>
                      <a:endParaRPr lang="ru-RU" sz="11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млн. руб.</a:t>
                      </a:r>
                      <a:endParaRPr lang="ru-RU" sz="11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2 824,20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3 186,078</a:t>
                      </a:r>
                      <a:endParaRPr lang="ru-RU" sz="11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2 858,7</a:t>
                      </a:r>
                      <a:endParaRPr lang="ru-RU" sz="11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3 536,2</a:t>
                      </a:r>
                      <a:endParaRPr lang="ru-RU" sz="11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% к прошлому периоду</a:t>
                      </a:r>
                      <a:endParaRPr lang="ru-RU" sz="11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158,1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112,8</a:t>
                      </a:r>
                      <a:endParaRPr lang="ru-RU" sz="11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177,1</a:t>
                      </a:r>
                      <a:endParaRPr lang="ru-RU" sz="11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111,0</a:t>
                      </a:r>
                      <a:endParaRPr lang="ru-RU" sz="11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10.</a:t>
                      </a:r>
                      <a:endParaRPr lang="ru-RU" sz="11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Прибыль всего</a:t>
                      </a:r>
                      <a:endParaRPr lang="ru-RU" sz="11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млн. руб.</a:t>
                      </a:r>
                      <a:endParaRPr lang="ru-RU" sz="11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8 105,4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12 621,0</a:t>
                      </a:r>
                      <a:endParaRPr lang="ru-RU" sz="11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8 403,4</a:t>
                      </a:r>
                      <a:endParaRPr lang="ru-RU" sz="11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11 223,8</a:t>
                      </a:r>
                      <a:endParaRPr lang="ru-RU" sz="11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% к прошлому периоду</a:t>
                      </a:r>
                      <a:endParaRPr lang="ru-RU" sz="11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287,0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155,7</a:t>
                      </a:r>
                      <a:endParaRPr lang="ru-RU" sz="11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88,9</a:t>
                      </a:r>
                      <a:endParaRPr lang="ru-RU" sz="11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88,9</a:t>
                      </a:r>
                      <a:endParaRPr lang="ru-RU" sz="11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11.</a:t>
                      </a:r>
                      <a:endParaRPr lang="ru-RU" sz="11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Оборот розничной торговли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млн. руб.</a:t>
                      </a:r>
                      <a:endParaRPr lang="ru-RU" sz="11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8 830,5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10 273,7</a:t>
                      </a:r>
                      <a:endParaRPr lang="ru-RU" sz="11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8 678,4</a:t>
                      </a:r>
                      <a:endParaRPr lang="ru-RU" sz="11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11 948,3</a:t>
                      </a:r>
                      <a:endParaRPr lang="ru-RU" sz="11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% к прошлому периоду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118,3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116,3</a:t>
                      </a:r>
                      <a:endParaRPr lang="ru-RU" sz="11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116,3</a:t>
                      </a:r>
                      <a:endParaRPr lang="ru-RU" sz="11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116,3</a:t>
                      </a:r>
                      <a:endParaRPr lang="ru-RU" sz="11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12.</a:t>
                      </a:r>
                      <a:endParaRPr lang="ru-RU" sz="11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Оборот общественного питания 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млн. руб.</a:t>
                      </a:r>
                      <a:endParaRPr lang="ru-RU" sz="11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126,5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122,9</a:t>
                      </a:r>
                      <a:endParaRPr lang="ru-RU" sz="11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76,1</a:t>
                      </a:r>
                      <a:endParaRPr lang="ru-RU" sz="11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99,9</a:t>
                      </a:r>
                      <a:endParaRPr lang="ru-RU" sz="11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% к прошлому периоду</a:t>
                      </a:r>
                      <a:endParaRPr lang="ru-RU" sz="11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165,8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97,1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81,3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81,3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 rot="16200000">
            <a:off x="-3138948" y="3138948"/>
            <a:ext cx="6858000" cy="580103"/>
          </a:xfrm>
          <a:prstGeom prst="rect">
            <a:avLst/>
          </a:prstGeom>
          <a:noFill/>
          <a:extLst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4">
                    <a:lumMod val="10000"/>
                  </a:schemeClr>
                </a:solidFill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Основные показатели социально – экономического развития</a:t>
            </a: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653144" y="147012"/>
          <a:ext cx="9063365" cy="2788920"/>
        </p:xfrm>
        <a:graphic>
          <a:graphicData uri="http://schemas.openxmlformats.org/drawingml/2006/table">
            <a:tbl>
              <a:tblPr/>
              <a:tblGrid>
                <a:gridCol w="765778"/>
                <a:gridCol w="1913098"/>
                <a:gridCol w="1147318"/>
                <a:gridCol w="1025838"/>
                <a:gridCol w="1149117"/>
                <a:gridCol w="1786218"/>
                <a:gridCol w="1275998"/>
              </a:tblGrid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Номер строки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Показатели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Ед. </a:t>
                      </a:r>
                      <a:r>
                        <a:rPr lang="ru-RU" sz="1100" dirty="0" err="1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изм</a:t>
                      </a: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.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Факт 2021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Факт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2022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Предварительные итоги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9 месяцев 2023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Оценка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indent="-68580"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2023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13.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Ввод жилья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% к прошлому периоду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112,1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111,9</a:t>
                      </a:r>
                      <a:endParaRPr lang="ru-RU" sz="11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95,5</a:t>
                      </a:r>
                      <a:endParaRPr lang="ru-RU" sz="11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84,3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14.</a:t>
                      </a:r>
                      <a:endParaRPr lang="ru-RU" sz="11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Инфляция (сводный индекс потребительских цен)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%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108,11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111,83</a:t>
                      </a:r>
                      <a:endParaRPr lang="ru-RU" sz="11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105,36*</a:t>
                      </a:r>
                      <a:endParaRPr lang="ru-RU" sz="11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107,5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15.</a:t>
                      </a:r>
                      <a:endParaRPr lang="ru-RU" sz="11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Численность безработных, зарегистрирован-ных в органах службы занятости на начало отчетного периода</a:t>
                      </a:r>
                      <a:endParaRPr lang="ru-RU" sz="11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чел.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710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333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263*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300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16.</a:t>
                      </a:r>
                      <a:endParaRPr lang="ru-RU" sz="11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Уровень официально зарегистрированной безработицы 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(в % к экономически активному населению)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%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1,23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0,58</a:t>
                      </a:r>
                      <a:endParaRPr lang="ru-RU" sz="11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0,45*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0,51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9" name="Rectangle 3"/>
          <p:cNvSpPr>
            <a:spLocks noGrp="1" noChangeArrowheads="1"/>
          </p:cNvSpPr>
          <p:nvPr>
            <p:ph type="subTitle" sz="quarter" idx="1"/>
          </p:nvPr>
        </p:nvSpPr>
        <p:spPr>
          <a:xfrm rot="16200000">
            <a:off x="-3031331" y="3031331"/>
            <a:ext cx="6858000" cy="795337"/>
          </a:xfrm>
          <a:noFill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eaLnBrk="1" hangingPunct="1">
              <a:defRPr/>
            </a:pPr>
            <a:r>
              <a:rPr lang="ru-RU" sz="1800" b="1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itchFamily="18" charset="0"/>
              </a:rPr>
              <a:t>Основные характеристики  бюджета Серовского городского округа</a:t>
            </a:r>
            <a:r>
              <a:rPr lang="ru-RU" sz="1800" b="1" dirty="0" smtClean="0">
                <a:solidFill>
                  <a:schemeClr val="accent4">
                    <a:lumMod val="10000"/>
                  </a:schemeClr>
                </a:solidFill>
                <a:effectLst/>
                <a:latin typeface="Tahoma" pitchFamily="34" charset="0"/>
              </a:rPr>
              <a:t>  </a:t>
            </a:r>
            <a:r>
              <a:rPr lang="ru-RU" sz="1800" b="1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itchFamily="18" charset="0"/>
              </a:rPr>
              <a:t>на 20</a:t>
            </a:r>
            <a:r>
              <a:rPr lang="en-US" sz="1800" b="1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itchFamily="18" charset="0"/>
              </a:rPr>
              <a:t>2</a:t>
            </a:r>
            <a:r>
              <a:rPr lang="ru-RU" sz="1800" b="1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itchFamily="18" charset="0"/>
              </a:rPr>
              <a:t>4 </a:t>
            </a:r>
            <a:r>
              <a:rPr lang="ru-RU" sz="1800" b="1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itchFamily="18" charset="0"/>
              </a:rPr>
              <a:t>год и плановый период </a:t>
            </a:r>
            <a:r>
              <a:rPr lang="ru-RU" sz="1800" b="1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itchFamily="18" charset="0"/>
              </a:rPr>
              <a:t>2025 </a:t>
            </a:r>
            <a:r>
              <a:rPr lang="ru-RU" sz="1800" b="1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itchFamily="18" charset="0"/>
              </a:rPr>
              <a:t>и </a:t>
            </a:r>
            <a:r>
              <a:rPr lang="ru-RU" sz="1800" b="1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itchFamily="18" charset="0"/>
              </a:rPr>
              <a:t>2026 </a:t>
            </a:r>
            <a:r>
              <a:rPr lang="ru-RU" sz="1800" b="1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itchFamily="18" charset="0"/>
              </a:rPr>
              <a:t>годов</a:t>
            </a:r>
            <a:r>
              <a:rPr lang="ru-RU" sz="1800" b="1" dirty="0" smtClean="0">
                <a:solidFill>
                  <a:schemeClr val="accent4">
                    <a:lumMod val="10000"/>
                  </a:schemeClr>
                </a:solidFill>
                <a:latin typeface="Times New Roman" pitchFamily="18" charset="0"/>
              </a:rPr>
              <a:t>            </a:t>
            </a:r>
          </a:p>
        </p:txBody>
      </p:sp>
      <p:graphicFrame>
        <p:nvGraphicFramePr>
          <p:cNvPr id="1026" name="Object 30"/>
          <p:cNvGraphicFramePr>
            <a:graphicFrameLocks noChangeAspect="1"/>
          </p:cNvGraphicFramePr>
          <p:nvPr/>
        </p:nvGraphicFramePr>
        <p:xfrm>
          <a:off x="2090738" y="933450"/>
          <a:ext cx="366712" cy="246063"/>
        </p:xfrm>
        <a:graphic>
          <a:graphicData uri="http://schemas.openxmlformats.org/presentationml/2006/ole">
            <p:oleObj spid="_x0000_s1135" name="Диаграмма" r:id="rId3" imgW="6600943" imgH="4400468" progId="MSGraph.Chart.8">
              <p:embed followColorScheme="full"/>
            </p:oleObj>
          </a:graphicData>
        </a:graphic>
      </p:graphicFrame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822949" y="0"/>
          <a:ext cx="9083052" cy="6765366"/>
        </p:xfrm>
        <a:graphic>
          <a:graphicData uri="http://schemas.openxmlformats.org/drawingml/2006/table">
            <a:tbl>
              <a:tblPr/>
              <a:tblGrid>
                <a:gridCol w="3091092"/>
                <a:gridCol w="1997320"/>
                <a:gridCol w="1997320"/>
                <a:gridCol w="1997320"/>
              </a:tblGrid>
              <a:tr h="700644"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Наименование показателя  </a:t>
                      </a:r>
                    </a:p>
                  </a:txBody>
                  <a:tcPr marL="4221" marR="4221" marT="422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ABA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Всего бюджет Серовского городского округа на 2024 год, тыс. руб.  </a:t>
                      </a:r>
                    </a:p>
                  </a:txBody>
                  <a:tcPr marL="4221" marR="4221" marT="422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ABA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Всего бюджет Серовского городского округа на 2025 год, тыс. руб.  </a:t>
                      </a:r>
                    </a:p>
                  </a:txBody>
                  <a:tcPr marL="4221" marR="4221" marT="422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ABA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Всего бюджет Серовского городского округа на 2026 год, тыс. руб.  </a:t>
                      </a:r>
                    </a:p>
                  </a:txBody>
                  <a:tcPr marL="4221" marR="4221" marT="422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ABADD"/>
                    </a:solidFill>
                  </a:tcPr>
                </a:tc>
              </a:tr>
              <a:tr h="177131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ДОХОДЫ  </a:t>
                      </a:r>
                    </a:p>
                  </a:txBody>
                  <a:tcPr marL="4221" marR="4221" marT="422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5 131 467,67</a:t>
                      </a:r>
                    </a:p>
                  </a:txBody>
                  <a:tcPr marL="4221" marR="4221" marT="42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5 114 762,94</a:t>
                      </a:r>
                    </a:p>
                  </a:txBody>
                  <a:tcPr marL="4221" marR="4221" marT="42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5 219 255,07</a:t>
                      </a:r>
                    </a:p>
                  </a:txBody>
                  <a:tcPr marL="4221" marR="4221" marT="42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CFFFF"/>
                    </a:solidFill>
                  </a:tcPr>
                </a:tc>
              </a:tr>
              <a:tr h="177131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В том числе: </a:t>
                      </a:r>
                    </a:p>
                  </a:txBody>
                  <a:tcPr marL="4221" marR="4221" marT="422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 </a:t>
                      </a:r>
                    </a:p>
                  </a:txBody>
                  <a:tcPr marL="4221" marR="4221" marT="422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 </a:t>
                      </a:r>
                    </a:p>
                  </a:txBody>
                  <a:tcPr marL="4221" marR="4221" marT="422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 </a:t>
                      </a:r>
                    </a:p>
                  </a:txBody>
                  <a:tcPr marL="4221" marR="4221" marT="422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54261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Налоговые и неналоговые доходы </a:t>
                      </a:r>
                    </a:p>
                  </a:txBody>
                  <a:tcPr marL="4221" marR="4221" marT="422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2 005 924,37</a:t>
                      </a:r>
                    </a:p>
                  </a:txBody>
                  <a:tcPr marL="4221" marR="4221" marT="422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2 182 568,74</a:t>
                      </a:r>
                    </a:p>
                  </a:txBody>
                  <a:tcPr marL="4221" marR="4221" marT="422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2 433 640,07</a:t>
                      </a:r>
                    </a:p>
                  </a:txBody>
                  <a:tcPr marL="4221" marR="4221" marT="422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CFFFF"/>
                    </a:solidFill>
                  </a:tcPr>
                </a:tc>
              </a:tr>
              <a:tr h="457486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Безвозмездные поступления от других бюджетов </a:t>
                      </a:r>
                    </a:p>
                  </a:txBody>
                  <a:tcPr marL="4221" marR="4221" marT="422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3 125 543,30</a:t>
                      </a:r>
                    </a:p>
                  </a:txBody>
                  <a:tcPr marL="4221" marR="4221" marT="422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2 932 194,20</a:t>
                      </a:r>
                    </a:p>
                  </a:txBody>
                  <a:tcPr marL="4221" marR="4221" marT="422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2 785 615,00</a:t>
                      </a:r>
                    </a:p>
                  </a:txBody>
                  <a:tcPr marL="4221" marR="4221" marT="422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77131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В том числе: </a:t>
                      </a:r>
                    </a:p>
                  </a:txBody>
                  <a:tcPr marL="4221" marR="4221" marT="422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 </a:t>
                      </a:r>
                    </a:p>
                  </a:txBody>
                  <a:tcPr marL="4221" marR="4221" marT="422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 </a:t>
                      </a:r>
                    </a:p>
                  </a:txBody>
                  <a:tcPr marL="4221" marR="4221" marT="422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 </a:t>
                      </a:r>
                    </a:p>
                  </a:txBody>
                  <a:tcPr marL="4221" marR="4221" marT="422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CFFFF"/>
                    </a:solidFill>
                  </a:tcPr>
                </a:tc>
              </a:tr>
              <a:tr h="708524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Дотации бюджетам городских округов на выравнивание бюджетной обеспеченности </a:t>
                      </a:r>
                    </a:p>
                  </a:txBody>
                  <a:tcPr marL="4221" marR="4221" marT="422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918 600,00</a:t>
                      </a:r>
                    </a:p>
                  </a:txBody>
                  <a:tcPr marL="4221" marR="4221" marT="422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712 223,00</a:t>
                      </a:r>
                    </a:p>
                  </a:txBody>
                  <a:tcPr marL="4221" marR="4221" marT="422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472 015,00</a:t>
                      </a:r>
                    </a:p>
                  </a:txBody>
                  <a:tcPr marL="4221" marR="4221" marT="422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77131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РАСХОДЫ  </a:t>
                      </a:r>
                    </a:p>
                  </a:txBody>
                  <a:tcPr marL="4221" marR="4221" marT="422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5 231 745,41</a:t>
                      </a:r>
                    </a:p>
                  </a:txBody>
                  <a:tcPr marL="4221" marR="4221" marT="422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5 147 015,06</a:t>
                      </a:r>
                    </a:p>
                  </a:txBody>
                  <a:tcPr marL="4221" marR="4221" marT="422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5 191 351,06</a:t>
                      </a:r>
                    </a:p>
                  </a:txBody>
                  <a:tcPr marL="4221" marR="4221" marT="422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CFFFF"/>
                    </a:solidFill>
                  </a:tcPr>
                </a:tc>
              </a:tr>
              <a:tr h="177131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В том числе: </a:t>
                      </a:r>
                    </a:p>
                  </a:txBody>
                  <a:tcPr marL="4221" marR="4221" marT="422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 </a:t>
                      </a:r>
                    </a:p>
                  </a:txBody>
                  <a:tcPr marL="4221" marR="4221" marT="422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 </a:t>
                      </a:r>
                    </a:p>
                  </a:txBody>
                  <a:tcPr marL="4221" marR="4221" marT="422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 </a:t>
                      </a:r>
                    </a:p>
                  </a:txBody>
                  <a:tcPr marL="4221" marR="4221" marT="422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54261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Общегосударственные расходы </a:t>
                      </a:r>
                    </a:p>
                  </a:txBody>
                  <a:tcPr marL="4221" marR="4221" marT="422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latin typeface="Liberation Serif"/>
                        </a:rPr>
                        <a:t>315 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565,35   </a:t>
                      </a:r>
                    </a:p>
                  </a:txBody>
                  <a:tcPr marL="4221" marR="4221" marT="422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         298 419,47   </a:t>
                      </a:r>
                    </a:p>
                  </a:txBody>
                  <a:tcPr marL="4221" marR="4221" marT="422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         301 815,97   </a:t>
                      </a:r>
                    </a:p>
                  </a:txBody>
                  <a:tcPr marL="4221" marR="4221" marT="422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CFFFF"/>
                    </a:solidFill>
                  </a:tcPr>
                </a:tc>
              </a:tr>
              <a:tr h="469532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Национальная безопасность и правоохранительная деятельность </a:t>
                      </a:r>
                    </a:p>
                  </a:txBody>
                  <a:tcPr marL="4221" marR="4221" marT="422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latin typeface="Liberation Serif"/>
                        </a:rPr>
                        <a:t>41 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591,91   </a:t>
                      </a:r>
                    </a:p>
                  </a:txBody>
                  <a:tcPr marL="4221" marR="4221" marT="422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           37 507,80   </a:t>
                      </a:r>
                    </a:p>
                  </a:txBody>
                  <a:tcPr marL="4221" marR="4221" marT="422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           38 792,05   </a:t>
                      </a:r>
                    </a:p>
                  </a:txBody>
                  <a:tcPr marL="4221" marR="4221" marT="422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77131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Национальная экономика </a:t>
                      </a:r>
                    </a:p>
                  </a:txBody>
                  <a:tcPr marL="4221" marR="4221" marT="422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latin typeface="Liberation Serif"/>
                        </a:rPr>
                        <a:t>432 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466,15   </a:t>
                      </a:r>
                    </a:p>
                  </a:txBody>
                  <a:tcPr marL="4221" marR="4221" marT="422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         411 229,50   </a:t>
                      </a:r>
                    </a:p>
                  </a:txBody>
                  <a:tcPr marL="4221" marR="4221" marT="422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         360 685,58   </a:t>
                      </a:r>
                    </a:p>
                  </a:txBody>
                  <a:tcPr marL="4221" marR="4221" marT="422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CFFFF"/>
                    </a:solidFill>
                  </a:tcPr>
                </a:tc>
              </a:tr>
              <a:tr h="304933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Жилищно-коммунальное хозяйство </a:t>
                      </a:r>
                    </a:p>
                  </a:txBody>
                  <a:tcPr marL="4221" marR="4221" marT="422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latin typeface="Liberation Serif"/>
                        </a:rPr>
                        <a:t>523 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728,90   </a:t>
                      </a:r>
                    </a:p>
                  </a:txBody>
                  <a:tcPr marL="4221" marR="4221" marT="422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         393 312,42   </a:t>
                      </a:r>
                    </a:p>
                  </a:txBody>
                  <a:tcPr marL="4221" marR="4221" marT="422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         141 683,07   </a:t>
                      </a:r>
                    </a:p>
                  </a:txBody>
                  <a:tcPr marL="4221" marR="4221" marT="422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77131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Охрана окружающей среды </a:t>
                      </a:r>
                    </a:p>
                  </a:txBody>
                  <a:tcPr marL="4221" marR="4221" marT="422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latin typeface="Liberation Serif"/>
                        </a:rPr>
                        <a:t>15 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815,12   </a:t>
                      </a:r>
                    </a:p>
                  </a:txBody>
                  <a:tcPr marL="4221" marR="4221" marT="422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           16 367,72   </a:t>
                      </a:r>
                    </a:p>
                  </a:txBody>
                  <a:tcPr marL="4221" marR="4221" marT="422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           16 942,43   </a:t>
                      </a:r>
                    </a:p>
                  </a:txBody>
                  <a:tcPr marL="4221" marR="4221" marT="422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CFFFF"/>
                    </a:solidFill>
                  </a:tcPr>
                </a:tc>
              </a:tr>
              <a:tr h="177131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Образование </a:t>
                      </a:r>
                    </a:p>
                  </a:txBody>
                  <a:tcPr marL="4221" marR="4221" marT="422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latin typeface="Liberation Serif"/>
                        </a:rPr>
                        <a:t>2 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881 612,72   </a:t>
                      </a:r>
                    </a:p>
                  </a:txBody>
                  <a:tcPr marL="4221" marR="4221" marT="422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      3 120 059,51   </a:t>
                      </a:r>
                    </a:p>
                  </a:txBody>
                  <a:tcPr marL="4221" marR="4221" marT="422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      3 428 941,25   </a:t>
                      </a:r>
                    </a:p>
                  </a:txBody>
                  <a:tcPr marL="4221" marR="4221" marT="422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77131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Культура, кинематография </a:t>
                      </a:r>
                    </a:p>
                  </a:txBody>
                  <a:tcPr marL="4221" marR="4221" marT="422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latin typeface="Liberation Serif"/>
                        </a:rPr>
                        <a:t>432 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377,49   </a:t>
                      </a:r>
                    </a:p>
                  </a:txBody>
                  <a:tcPr marL="4221" marR="4221" marT="422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         335 238,27   </a:t>
                      </a:r>
                    </a:p>
                  </a:txBody>
                  <a:tcPr marL="4221" marR="4221" marT="422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         355 624,70   </a:t>
                      </a:r>
                    </a:p>
                  </a:txBody>
                  <a:tcPr marL="4221" marR="4221" marT="422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CFFFF"/>
                    </a:solidFill>
                  </a:tcPr>
                </a:tc>
              </a:tr>
              <a:tr h="177131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Социальная политика </a:t>
                      </a:r>
                    </a:p>
                  </a:txBody>
                  <a:tcPr marL="4221" marR="4221" marT="422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latin typeface="Liberation Serif"/>
                        </a:rPr>
                        <a:t>292 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319,66   </a:t>
                      </a:r>
                    </a:p>
                  </a:txBody>
                  <a:tcPr marL="4221" marR="4221" marT="422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         299 029,71   </a:t>
                      </a:r>
                    </a:p>
                  </a:txBody>
                  <a:tcPr marL="4221" marR="4221" marT="422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         307 621,56   </a:t>
                      </a:r>
                    </a:p>
                  </a:txBody>
                  <a:tcPr marL="4221" marR="4221" marT="422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54261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Физическая культура и спорт </a:t>
                      </a:r>
                    </a:p>
                  </a:txBody>
                  <a:tcPr marL="4221" marR="4221" marT="422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latin typeface="Liberation Serif"/>
                        </a:rPr>
                        <a:t>272 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258,59   </a:t>
                      </a:r>
                    </a:p>
                  </a:txBody>
                  <a:tcPr marL="4221" marR="4221" marT="422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         211 925,12   </a:t>
                      </a:r>
                    </a:p>
                  </a:txBody>
                  <a:tcPr marL="4221" marR="4221" marT="422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         215 275,70   </a:t>
                      </a:r>
                    </a:p>
                  </a:txBody>
                  <a:tcPr marL="4221" marR="4221" marT="422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CFFFF"/>
                    </a:solidFill>
                  </a:tcPr>
                </a:tc>
              </a:tr>
              <a:tr h="354261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Средства массовой информации </a:t>
                      </a:r>
                    </a:p>
                  </a:txBody>
                  <a:tcPr marL="4221" marR="4221" marT="422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latin typeface="Liberation Serif"/>
                        </a:rPr>
                        <a:t>13 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009,52   </a:t>
                      </a:r>
                    </a:p>
                  </a:txBody>
                  <a:tcPr marL="4221" marR="4221" marT="422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           12 925,55   </a:t>
                      </a:r>
                    </a:p>
                  </a:txBody>
                  <a:tcPr marL="4221" marR="4221" marT="422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           12 968,75   </a:t>
                      </a:r>
                    </a:p>
                  </a:txBody>
                  <a:tcPr marL="4221" marR="4221" marT="422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31393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Обслуживание государственного и муниципального долга </a:t>
                      </a:r>
                    </a:p>
                  </a:txBody>
                  <a:tcPr marL="4221" marR="4221" marT="422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latin typeface="Liberation Serif"/>
                        </a:rPr>
                        <a:t>11 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000,00   </a:t>
                      </a:r>
                    </a:p>
                  </a:txBody>
                  <a:tcPr marL="4221" marR="4221" marT="422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           11 000,00   </a:t>
                      </a:r>
                    </a:p>
                  </a:txBody>
                  <a:tcPr marL="4221" marR="4221" marT="422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           11 000,00   </a:t>
                      </a:r>
                    </a:p>
                  </a:txBody>
                  <a:tcPr marL="4221" marR="4221" marT="422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CFFF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ctrTitle" sz="quarter"/>
          </p:nvPr>
        </p:nvSpPr>
        <p:spPr>
          <a:xfrm rot="16200000">
            <a:off x="-3215241" y="3215243"/>
            <a:ext cx="6858000" cy="427514"/>
          </a:xfrm>
          <a:noFill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algn="l" eaLnBrk="1" hangingPunct="1">
              <a:defRPr/>
            </a:pPr>
            <a:r>
              <a:rPr lang="ru-RU" sz="1850" b="1" dirty="0" smtClean="0">
                <a:solidFill>
                  <a:schemeClr val="accent4">
                    <a:lumMod val="10000"/>
                  </a:schemeClr>
                </a:solidFill>
                <a:effectLst/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Основные параметры бюджета Серовского городского округа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439689" y="0"/>
          <a:ext cx="9466310" cy="6775451"/>
        </p:xfrm>
        <a:graphic>
          <a:graphicData uri="http://schemas.openxmlformats.org/drawingml/2006/table">
            <a:tbl>
              <a:tblPr/>
              <a:tblGrid>
                <a:gridCol w="3158534"/>
                <a:gridCol w="1816925"/>
                <a:gridCol w="1567543"/>
                <a:gridCol w="1448790"/>
                <a:gridCol w="1474518"/>
              </a:tblGrid>
              <a:tr h="335628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Наименование  </a:t>
                      </a:r>
                    </a:p>
                  </a:txBody>
                  <a:tcPr marL="4474" marR="4474" marT="44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72E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План 2023 год, уточненный бюджет </a:t>
                      </a:r>
                    </a:p>
                  </a:txBody>
                  <a:tcPr marL="4474" marR="4474" marT="44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72E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2024 год </a:t>
                      </a:r>
                    </a:p>
                  </a:txBody>
                  <a:tcPr marL="4474" marR="4474" marT="44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72E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2025 год </a:t>
                      </a:r>
                    </a:p>
                  </a:txBody>
                  <a:tcPr marL="4474" marR="4474" marT="44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72E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2026 год  </a:t>
                      </a:r>
                    </a:p>
                  </a:txBody>
                  <a:tcPr marL="4474" marR="4474" marT="44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72E3"/>
                    </a:solidFill>
                  </a:tcPr>
                </a:tc>
              </a:tr>
              <a:tr h="171260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Доходы - всего  </a:t>
                      </a:r>
                    </a:p>
                  </a:txBody>
                  <a:tcPr marL="4474" marR="4474" marT="447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C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5 281 542,80</a:t>
                      </a:r>
                    </a:p>
                  </a:txBody>
                  <a:tcPr marL="4474" marR="4474" marT="447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C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5 131 467,67</a:t>
                      </a:r>
                    </a:p>
                  </a:txBody>
                  <a:tcPr marL="4474" marR="4474" marT="447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C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5 114 762,94</a:t>
                      </a:r>
                    </a:p>
                  </a:txBody>
                  <a:tcPr marL="4474" marR="4474" marT="447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C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5 219 255,07</a:t>
                      </a:r>
                    </a:p>
                  </a:txBody>
                  <a:tcPr marL="4474" marR="4474" marT="447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CFFFF"/>
                    </a:solidFill>
                  </a:tcPr>
                </a:tc>
              </a:tr>
              <a:tr h="499995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Налоговые и неналоговые доходы: </a:t>
                      </a:r>
                    </a:p>
                  </a:txBody>
                  <a:tcPr marL="4474" marR="4474" marT="44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1 743 530,95</a:t>
                      </a:r>
                    </a:p>
                  </a:txBody>
                  <a:tcPr marL="4474" marR="4474" marT="447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2 005 924,37</a:t>
                      </a:r>
                    </a:p>
                  </a:txBody>
                  <a:tcPr marL="4474" marR="4474" marT="447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2 182 568,74</a:t>
                      </a:r>
                    </a:p>
                  </a:txBody>
                  <a:tcPr marL="4474" marR="4474" marT="447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2 433 640,07</a:t>
                      </a:r>
                    </a:p>
                  </a:txBody>
                  <a:tcPr marL="4474" marR="4474" marT="447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1260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 - налоговые доходы </a:t>
                      </a:r>
                    </a:p>
                  </a:txBody>
                  <a:tcPr marL="4474" marR="4474" marT="44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1 567 611,76</a:t>
                      </a:r>
                    </a:p>
                  </a:txBody>
                  <a:tcPr marL="4474" marR="4474" marT="447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1 833 798,36</a:t>
                      </a:r>
                    </a:p>
                  </a:txBody>
                  <a:tcPr marL="4474" marR="4474" marT="447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2 052 728,44</a:t>
                      </a:r>
                    </a:p>
                  </a:txBody>
                  <a:tcPr marL="4474" marR="4474" marT="447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2 306 579,44</a:t>
                      </a:r>
                    </a:p>
                  </a:txBody>
                  <a:tcPr marL="4474" marR="4474" marT="447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5628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 - неналоговые доходы </a:t>
                      </a:r>
                    </a:p>
                  </a:txBody>
                  <a:tcPr marL="4474" marR="4474" marT="44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175 919,19</a:t>
                      </a:r>
                    </a:p>
                  </a:txBody>
                  <a:tcPr marL="4474" marR="4474" marT="447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172 126,01</a:t>
                      </a:r>
                    </a:p>
                  </a:txBody>
                  <a:tcPr marL="4474" marR="4474" marT="447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129 840,30</a:t>
                      </a:r>
                    </a:p>
                  </a:txBody>
                  <a:tcPr marL="4474" marR="4474" marT="447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127 060,63</a:t>
                      </a:r>
                    </a:p>
                  </a:txBody>
                  <a:tcPr marL="4474" marR="4474" marT="447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5628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 - безвозмездные поступления </a:t>
                      </a:r>
                    </a:p>
                  </a:txBody>
                  <a:tcPr marL="4474" marR="4474" marT="44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3 538 011,85</a:t>
                      </a:r>
                    </a:p>
                  </a:txBody>
                  <a:tcPr marL="4474" marR="4474" marT="447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3 125 543,30</a:t>
                      </a:r>
                    </a:p>
                  </a:txBody>
                  <a:tcPr marL="4474" marR="4474" marT="447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2 932 194,20</a:t>
                      </a:r>
                    </a:p>
                  </a:txBody>
                  <a:tcPr marL="4474" marR="4474" marT="447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2 785 615,00</a:t>
                      </a:r>
                    </a:p>
                  </a:txBody>
                  <a:tcPr marL="4474" marR="4474" marT="447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1260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Расходы - всего,  </a:t>
                      </a:r>
                    </a:p>
                  </a:txBody>
                  <a:tcPr marL="4474" marR="4474" marT="447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C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5 412 999,45</a:t>
                      </a:r>
                    </a:p>
                  </a:txBody>
                  <a:tcPr marL="4474" marR="4474" marT="447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C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5 231 745,41</a:t>
                      </a:r>
                    </a:p>
                  </a:txBody>
                  <a:tcPr marL="4474" marR="4474" marT="447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C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5 147 015,06</a:t>
                      </a:r>
                    </a:p>
                  </a:txBody>
                  <a:tcPr marL="4474" marR="4474" marT="447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C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5 191 351,06</a:t>
                      </a:r>
                    </a:p>
                  </a:txBody>
                  <a:tcPr marL="4474" marR="4474" marT="447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CFFFF"/>
                    </a:solidFill>
                  </a:tcPr>
                </a:tc>
              </a:tr>
              <a:tr h="499995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Расходы за счет собственных доходов </a:t>
                      </a:r>
                    </a:p>
                  </a:txBody>
                  <a:tcPr marL="4474" marR="4474" marT="44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2 410 304,75</a:t>
                      </a:r>
                    </a:p>
                  </a:txBody>
                  <a:tcPr marL="4474" marR="4474" marT="447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3 024 802,11</a:t>
                      </a:r>
                    </a:p>
                  </a:txBody>
                  <a:tcPr marL="4474" marR="4474" marT="447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2 927 043,86</a:t>
                      </a:r>
                    </a:p>
                  </a:txBody>
                  <a:tcPr marL="4474" marR="4474" marT="447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2 877 751,06</a:t>
                      </a:r>
                    </a:p>
                  </a:txBody>
                  <a:tcPr marL="4474" marR="4474" marT="447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66032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Расходы за счет целевых безвозмездных поступлений (субсидии, субвенции, межбюджетные трансферты) </a:t>
                      </a:r>
                    </a:p>
                  </a:txBody>
                  <a:tcPr marL="4474" marR="4474" marT="44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3 002 694,70</a:t>
                      </a:r>
                    </a:p>
                  </a:txBody>
                  <a:tcPr marL="4474" marR="4474" marT="447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2 206 943,30</a:t>
                      </a:r>
                    </a:p>
                  </a:txBody>
                  <a:tcPr marL="4474" marR="4474" marT="447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2 219 971,20</a:t>
                      </a:r>
                    </a:p>
                  </a:txBody>
                  <a:tcPr marL="4474" marR="4474" marT="447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2 313 600,00</a:t>
                      </a:r>
                    </a:p>
                  </a:txBody>
                  <a:tcPr marL="4474" marR="4474" marT="447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5628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Дефицит (-), профицит(+)  </a:t>
                      </a:r>
                    </a:p>
                  </a:txBody>
                  <a:tcPr marL="4474" marR="4474" marT="44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C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-131 456,66</a:t>
                      </a:r>
                    </a:p>
                  </a:txBody>
                  <a:tcPr marL="4474" marR="4474" marT="447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C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-100 277,74</a:t>
                      </a:r>
                    </a:p>
                  </a:txBody>
                  <a:tcPr marL="4474" marR="4474" marT="447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C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-105 428,22</a:t>
                      </a:r>
                    </a:p>
                  </a:txBody>
                  <a:tcPr marL="4474" marR="4474" marT="447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C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-115 983,55</a:t>
                      </a:r>
                    </a:p>
                  </a:txBody>
                  <a:tcPr marL="4474" marR="4474" marT="447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CFFFF"/>
                    </a:solidFill>
                  </a:tcPr>
                </a:tc>
              </a:tr>
              <a:tr h="664362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Источники финансирования дефицита бюджета - всего,  </a:t>
                      </a:r>
                    </a:p>
                  </a:txBody>
                  <a:tcPr marL="4474" marR="4474" marT="44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C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131 456,66</a:t>
                      </a:r>
                    </a:p>
                  </a:txBody>
                  <a:tcPr marL="4474" marR="4474" marT="447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C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100 277,74</a:t>
                      </a:r>
                    </a:p>
                  </a:txBody>
                  <a:tcPr marL="4474" marR="4474" marT="447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C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105 428,22</a:t>
                      </a:r>
                    </a:p>
                  </a:txBody>
                  <a:tcPr marL="4474" marR="4474" marT="447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C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115 983,55</a:t>
                      </a:r>
                    </a:p>
                  </a:txBody>
                  <a:tcPr marL="4474" marR="4474" marT="447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CFFFF"/>
                    </a:solidFill>
                  </a:tcPr>
                </a:tc>
              </a:tr>
              <a:tr h="171260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 - кредиты - всего, </a:t>
                      </a:r>
                    </a:p>
                  </a:txBody>
                  <a:tcPr marL="4474" marR="4474" marT="44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82 226,03</a:t>
                      </a:r>
                    </a:p>
                  </a:txBody>
                  <a:tcPr marL="4474" marR="4474" marT="447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100 277,74</a:t>
                      </a:r>
                    </a:p>
                  </a:txBody>
                  <a:tcPr marL="4474" marR="4474" marT="447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105 428,22</a:t>
                      </a:r>
                    </a:p>
                  </a:txBody>
                  <a:tcPr marL="4474" marR="4474" marT="447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115 983,55</a:t>
                      </a:r>
                    </a:p>
                  </a:txBody>
                  <a:tcPr marL="4474" marR="4474" marT="447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1260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в т.ч. - получение </a:t>
                      </a:r>
                    </a:p>
                  </a:txBody>
                  <a:tcPr marL="4474" marR="4474" marT="44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253 283,41</a:t>
                      </a:r>
                    </a:p>
                  </a:txBody>
                  <a:tcPr marL="4474" marR="4474" marT="447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335 629,07</a:t>
                      </a:r>
                    </a:p>
                  </a:txBody>
                  <a:tcPr marL="4474" marR="4474" marT="447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270 779,56</a:t>
                      </a:r>
                    </a:p>
                  </a:txBody>
                  <a:tcPr marL="4474" marR="4474" marT="447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273 171,38</a:t>
                      </a:r>
                    </a:p>
                  </a:txBody>
                  <a:tcPr marL="4474" marR="4474" marT="447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1260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          - погашение </a:t>
                      </a:r>
                    </a:p>
                  </a:txBody>
                  <a:tcPr marL="4474" marR="4474" marT="44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171 057,38</a:t>
                      </a:r>
                    </a:p>
                  </a:txBody>
                  <a:tcPr marL="4474" marR="4474" marT="447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235 351,33</a:t>
                      </a:r>
                    </a:p>
                  </a:txBody>
                  <a:tcPr marL="4474" marR="4474" marT="447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165 351,33</a:t>
                      </a:r>
                    </a:p>
                  </a:txBody>
                  <a:tcPr marL="4474" marR="4474" marT="447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157 187,83</a:t>
                      </a:r>
                    </a:p>
                  </a:txBody>
                  <a:tcPr marL="4474" marR="4474" marT="447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99995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 - изменение остатков средств бюджета </a:t>
                      </a:r>
                    </a:p>
                  </a:txBody>
                  <a:tcPr marL="4474" marR="4474" marT="44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49 230,62</a:t>
                      </a:r>
                    </a:p>
                  </a:txBody>
                  <a:tcPr marL="4474" marR="4474" marT="447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0,00</a:t>
                      </a:r>
                    </a:p>
                  </a:txBody>
                  <a:tcPr marL="4474" marR="4474" marT="447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0,00</a:t>
                      </a:r>
                    </a:p>
                  </a:txBody>
                  <a:tcPr marL="4474" marR="4474" marT="447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0,00</a:t>
                      </a:r>
                    </a:p>
                  </a:txBody>
                  <a:tcPr marL="4474" marR="4474" marT="447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99995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иные источники финансирования дефицита бюджета </a:t>
                      </a:r>
                    </a:p>
                  </a:txBody>
                  <a:tcPr marL="4474" marR="4474" marT="44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0,00</a:t>
                      </a:r>
                    </a:p>
                  </a:txBody>
                  <a:tcPr marL="4474" marR="4474" marT="447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0,00</a:t>
                      </a:r>
                    </a:p>
                  </a:txBody>
                  <a:tcPr marL="4474" marR="4474" marT="447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0,00</a:t>
                      </a:r>
                    </a:p>
                  </a:txBody>
                  <a:tcPr marL="4474" marR="4474" marT="447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0,00</a:t>
                      </a:r>
                    </a:p>
                  </a:txBody>
                  <a:tcPr marL="4474" marR="4474" marT="447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99995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Отношение дефицита бюджета к доходам, %  </a:t>
                      </a:r>
                    </a:p>
                  </a:txBody>
                  <a:tcPr marL="4474" marR="4474" marT="44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15,45</a:t>
                      </a:r>
                    </a:p>
                  </a:txBody>
                  <a:tcPr marL="4474" marR="4474" marT="447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9,96</a:t>
                      </a:r>
                    </a:p>
                  </a:txBody>
                  <a:tcPr marL="4474" marR="4474" marT="447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9,99</a:t>
                      </a:r>
                    </a:p>
                  </a:txBody>
                  <a:tcPr marL="4474" marR="4474" marT="447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9,99</a:t>
                      </a:r>
                    </a:p>
                  </a:txBody>
                  <a:tcPr marL="4474" marR="4474" marT="447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ctrTitle" sz="quarter" idx="4294967295"/>
          </p:nvPr>
        </p:nvSpPr>
        <p:spPr>
          <a:xfrm>
            <a:off x="0" y="0"/>
            <a:ext cx="9906000" cy="534988"/>
          </a:xfr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eaLnBrk="1" hangingPunct="1">
              <a:defRPr/>
            </a:pPr>
            <a:r>
              <a:rPr lang="ru-RU" sz="2400" b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Доходы бюджета Серовского городского округа</a:t>
            </a:r>
            <a:r>
              <a:rPr lang="ru-RU" sz="2400" b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26626" name="Rectangle 3"/>
          <p:cNvSpPr>
            <a:spLocks noChangeArrowheads="1"/>
          </p:cNvSpPr>
          <p:nvPr/>
        </p:nvSpPr>
        <p:spPr bwMode="auto">
          <a:xfrm>
            <a:off x="0" y="563563"/>
            <a:ext cx="963295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None/>
            </a:pPr>
            <a:r>
              <a:rPr lang="ru-RU" sz="1600" b="1">
                <a:solidFill>
                  <a:srgbClr val="000000"/>
                </a:solidFill>
                <a:cs typeface="Times New Roman" pitchFamily="18" charset="0"/>
              </a:rPr>
              <a:t>Доходы бюджета городского округа образуются за счет налоговых и неналоговых доходов, а также за счет безвозмездных поступлений.</a:t>
            </a:r>
          </a:p>
        </p:txBody>
      </p:sp>
      <p:sp>
        <p:nvSpPr>
          <p:cNvPr id="42001" name="AutoShape 17"/>
          <p:cNvSpPr>
            <a:spLocks noChangeArrowheads="1"/>
          </p:cNvSpPr>
          <p:nvPr/>
        </p:nvSpPr>
        <p:spPr bwMode="auto">
          <a:xfrm>
            <a:off x="732320" y="1147210"/>
            <a:ext cx="9914719" cy="1025164"/>
          </a:xfrm>
          <a:prstGeom prst="ribbon">
            <a:avLst>
              <a:gd name="adj1" fmla="val 12500"/>
              <a:gd name="adj2" fmla="val 50000"/>
            </a:avLst>
          </a:prstGeom>
          <a:solidFill>
            <a:srgbClr val="00CCFF"/>
          </a:solidFill>
          <a:ln w="9525">
            <a:solidFill>
              <a:srgbClr val="000000"/>
            </a:solidFill>
            <a:round/>
            <a:headEnd/>
            <a:tailEnd/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  <a:scene3d>
            <a:camera prst="perspectiveRight"/>
            <a:lightRig rig="threePt" dir="t"/>
          </a:scene3d>
          <a:extLst/>
        </p:spPr>
        <p:txBody>
          <a:bodyPr wrap="none" anchor="ctr"/>
          <a:lstStyle/>
          <a:p>
            <a:pPr algn="ctr">
              <a:defRPr/>
            </a:pPr>
            <a:endParaRPr lang="ru-RU" sz="2400" b="1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cs typeface="+mn-cs"/>
            </a:endParaRPr>
          </a:p>
          <a:p>
            <a:pPr algn="ctr">
              <a:defRPr/>
            </a:pPr>
            <a:r>
              <a:rPr lang="ru-RU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   </a:t>
            </a:r>
            <a:r>
              <a:rPr lang="ru-RU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Доходы – денежные средства </a:t>
            </a:r>
          </a:p>
          <a:p>
            <a:pPr algn="ctr">
              <a:defRPr/>
            </a:pPr>
            <a:r>
              <a:rPr lang="ru-RU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поступающие в бюджет</a:t>
            </a:r>
          </a:p>
          <a:p>
            <a:pPr algn="ctr">
              <a:defRPr/>
            </a:pPr>
            <a:r>
              <a:rPr lang="ru-RU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                           </a:t>
            </a:r>
            <a:endParaRPr lang="ru-RU" sz="2000" b="1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unga" panose="020B0502040204020203" pitchFamily="34" charset="0"/>
              <a:cs typeface="+mn-cs"/>
            </a:endParaRPr>
          </a:p>
        </p:txBody>
      </p:sp>
      <p:pic>
        <p:nvPicPr>
          <p:cNvPr id="26628" name="Picture 8" descr="Снимок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249488"/>
            <a:ext cx="9906000" cy="460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ctrTitle" sz="quarter"/>
          </p:nvPr>
        </p:nvSpPr>
        <p:spPr>
          <a:xfrm rot="16200000">
            <a:off x="-3040062" y="3040062"/>
            <a:ext cx="6858000" cy="777875"/>
          </a:xfrm>
          <a:solidFill>
            <a:srgbClr val="FFC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algn="l" eaLnBrk="1" hangingPunct="1">
              <a:defRPr/>
            </a:pPr>
            <a:r>
              <a:rPr lang="ru-RU" sz="2000" b="1" dirty="0" smtClean="0">
                <a:solidFill>
                  <a:schemeClr val="accent4">
                    <a:lumMod val="10000"/>
                  </a:schemeClr>
                </a:solidFill>
                <a:effectLst/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Сравнительный анализ налоговых доходов,       неналоговых доходов и безвозмездных поступлений в бюджет Серовского городского округа</a:t>
            </a:r>
          </a:p>
        </p:txBody>
      </p:sp>
      <p:pic>
        <p:nvPicPr>
          <p:cNvPr id="6" name="Picture 159" descr="герб города Серова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94190" cy="653143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graphicFrame>
        <p:nvGraphicFramePr>
          <p:cNvPr id="8" name="Диаграмма 7"/>
          <p:cNvGraphicFramePr/>
          <p:nvPr/>
        </p:nvGraphicFramePr>
        <p:xfrm>
          <a:off x="665346" y="0"/>
          <a:ext cx="9240653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WordArt 5"/>
          <p:cNvSpPr>
            <a:spLocks noChangeArrowheads="1" noChangeShapeType="1" noTextEdit="1"/>
          </p:cNvSpPr>
          <p:nvPr/>
        </p:nvSpPr>
        <p:spPr bwMode="auto">
          <a:xfrm>
            <a:off x="1477963" y="312738"/>
            <a:ext cx="7442200" cy="481012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ru-RU" sz="2000" kern="10" dirty="0">
                <a:ln w="9525">
                  <a:noFill/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Основные понятия</a:t>
            </a:r>
          </a:p>
        </p:txBody>
      </p:sp>
      <p:sp>
        <p:nvSpPr>
          <p:cNvPr id="7171" name="Rectangle 6"/>
          <p:cNvSpPr>
            <a:spLocks noChangeArrowheads="1"/>
          </p:cNvSpPr>
          <p:nvPr/>
        </p:nvSpPr>
        <p:spPr bwMode="auto">
          <a:xfrm>
            <a:off x="166627" y="997527"/>
            <a:ext cx="9582150" cy="49552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ru-RU" sz="1900" b="1" u="sng" dirty="0">
                <a:solidFill>
                  <a:srgbClr val="000099"/>
                </a:solidFill>
              </a:rPr>
              <a:t>Бюджет для граждан </a:t>
            </a:r>
            <a:r>
              <a:rPr lang="ru-RU" sz="1900" dirty="0">
                <a:solidFill>
                  <a:srgbClr val="000099"/>
                </a:solidFill>
              </a:rPr>
              <a:t>– документ, содержащий основные положения решения о бюджете в доступной для широкого круга  заинтересованных пользователей форме, разработанной  в целях ознакомления граждан  с основными целями, задачами бюджетной политики, планируемыми и достигнутыми результатами использования бюджетных средств.</a:t>
            </a:r>
          </a:p>
          <a:p>
            <a:endParaRPr lang="ru-RU" sz="1000" b="1" u="sng" dirty="0">
              <a:solidFill>
                <a:srgbClr val="000099"/>
              </a:solidFill>
            </a:endParaRPr>
          </a:p>
          <a:p>
            <a:pPr algn="just"/>
            <a:r>
              <a:rPr lang="ru-RU" sz="1900" b="1" u="sng" dirty="0">
                <a:solidFill>
                  <a:srgbClr val="000099"/>
                </a:solidFill>
              </a:rPr>
              <a:t>Бюджет  –</a:t>
            </a:r>
            <a:r>
              <a:rPr lang="ru-RU" sz="1900" b="1" dirty="0">
                <a:solidFill>
                  <a:srgbClr val="000099"/>
                </a:solidFill>
              </a:rPr>
              <a:t>  </a:t>
            </a:r>
            <a:r>
              <a:rPr lang="ru-RU" sz="1900" dirty="0">
                <a:solidFill>
                  <a:srgbClr val="000099"/>
                </a:solidFill>
              </a:rPr>
              <a:t>форма  образования  и  расходования  денежных  средств,  предназначенных для  финансового  обеспечения  задач  и  функций  государства  и  местного самоуправления.</a:t>
            </a:r>
          </a:p>
          <a:p>
            <a:endParaRPr lang="ru-RU" sz="1000" dirty="0">
              <a:solidFill>
                <a:srgbClr val="000099"/>
              </a:solidFill>
            </a:endParaRPr>
          </a:p>
          <a:p>
            <a:r>
              <a:rPr lang="ru-RU" sz="1900" b="1" u="sng" dirty="0">
                <a:solidFill>
                  <a:srgbClr val="000099"/>
                </a:solidFill>
              </a:rPr>
              <a:t>Доходы  бюджета  –</a:t>
            </a:r>
            <a:r>
              <a:rPr lang="ru-RU" sz="1900" dirty="0">
                <a:solidFill>
                  <a:srgbClr val="000099"/>
                </a:solidFill>
              </a:rPr>
              <a:t>  поступающие  в  бюджет  денежные </a:t>
            </a:r>
            <a:r>
              <a:rPr lang="ru-RU" sz="1900" dirty="0" smtClean="0">
                <a:solidFill>
                  <a:srgbClr val="000099"/>
                </a:solidFill>
              </a:rPr>
              <a:t>                                         </a:t>
            </a:r>
            <a:r>
              <a:rPr lang="ru-RU" sz="1900" dirty="0">
                <a:solidFill>
                  <a:srgbClr val="000099"/>
                </a:solidFill>
              </a:rPr>
              <a:t>средства,  за  исключением источников финансирования </a:t>
            </a:r>
            <a:r>
              <a:rPr lang="ru-RU" sz="1900" dirty="0" smtClean="0">
                <a:solidFill>
                  <a:srgbClr val="000099"/>
                </a:solidFill>
              </a:rPr>
              <a:t>                                            дефицита </a:t>
            </a:r>
            <a:r>
              <a:rPr lang="ru-RU" sz="1900" dirty="0">
                <a:solidFill>
                  <a:srgbClr val="000099"/>
                </a:solidFill>
              </a:rPr>
              <a:t>бюджета.</a:t>
            </a:r>
          </a:p>
          <a:p>
            <a:endParaRPr lang="ru-RU" sz="1000" dirty="0">
              <a:solidFill>
                <a:srgbClr val="000099"/>
              </a:solidFill>
            </a:endParaRPr>
          </a:p>
          <a:p>
            <a:r>
              <a:rPr lang="ru-RU" sz="1900" b="1" u="sng" dirty="0">
                <a:solidFill>
                  <a:srgbClr val="000099"/>
                </a:solidFill>
              </a:rPr>
              <a:t>Расходы  бюджета  –</a:t>
            </a:r>
            <a:r>
              <a:rPr lang="ru-RU" sz="1900" dirty="0">
                <a:solidFill>
                  <a:srgbClr val="000099"/>
                </a:solidFill>
              </a:rPr>
              <a:t>  выплачиваемые  из  бюджета  </a:t>
            </a:r>
            <a:r>
              <a:rPr lang="ru-RU" sz="1900" dirty="0" smtClean="0">
                <a:solidFill>
                  <a:srgbClr val="000099"/>
                </a:solidFill>
              </a:rPr>
              <a:t>                                                          денежные средства</a:t>
            </a:r>
            <a:r>
              <a:rPr lang="ru-RU" sz="1900" dirty="0">
                <a:solidFill>
                  <a:srgbClr val="000099"/>
                </a:solidFill>
              </a:rPr>
              <a:t>,  за исключением источников финансирования дефицита бюджета</a:t>
            </a:r>
            <a:r>
              <a:rPr lang="ru-RU" sz="1900" dirty="0" smtClean="0">
                <a:solidFill>
                  <a:srgbClr val="000099"/>
                </a:solidFill>
              </a:rPr>
              <a:t>.</a:t>
            </a:r>
          </a:p>
          <a:p>
            <a:endParaRPr lang="ru-RU" sz="1000" dirty="0">
              <a:solidFill>
                <a:srgbClr val="000099"/>
              </a:solidFill>
            </a:endParaRPr>
          </a:p>
          <a:p>
            <a:r>
              <a:rPr lang="ru-RU" sz="1900" b="1" u="sng" dirty="0">
                <a:solidFill>
                  <a:srgbClr val="000099"/>
                </a:solidFill>
              </a:rPr>
              <a:t>Дефицит бюджета –</a:t>
            </a:r>
            <a:r>
              <a:rPr lang="ru-RU" sz="1900" dirty="0">
                <a:solidFill>
                  <a:srgbClr val="000099"/>
                </a:solidFill>
              </a:rPr>
              <a:t> превышение расходов  бюджета над его доходами</a:t>
            </a:r>
          </a:p>
          <a:p>
            <a:endParaRPr lang="ru-RU" sz="1000" dirty="0">
              <a:solidFill>
                <a:srgbClr val="000099"/>
              </a:solidFill>
            </a:endParaRPr>
          </a:p>
          <a:p>
            <a:r>
              <a:rPr lang="ru-RU" sz="1900" b="1" u="sng" dirty="0" err="1">
                <a:solidFill>
                  <a:srgbClr val="000099"/>
                </a:solidFill>
              </a:rPr>
              <a:t>Профицит</a:t>
            </a:r>
            <a:r>
              <a:rPr lang="ru-RU" sz="1900" b="1" u="sng" dirty="0">
                <a:solidFill>
                  <a:srgbClr val="000099"/>
                </a:solidFill>
              </a:rPr>
              <a:t> бюджета –</a:t>
            </a:r>
            <a:r>
              <a:rPr lang="ru-RU" sz="1900" dirty="0">
                <a:solidFill>
                  <a:srgbClr val="000099"/>
                </a:solidFill>
              </a:rPr>
              <a:t> превышение доходов бюджета над его </a:t>
            </a:r>
            <a:r>
              <a:rPr lang="ru-RU" sz="1900" dirty="0" smtClean="0">
                <a:solidFill>
                  <a:srgbClr val="000099"/>
                </a:solidFill>
              </a:rPr>
              <a:t>расходами</a:t>
            </a:r>
            <a:endParaRPr lang="ru-RU" sz="1600" dirty="0">
              <a:solidFill>
                <a:srgbClr val="000099"/>
              </a:solidFill>
            </a:endParaRPr>
          </a:p>
        </p:txBody>
      </p:sp>
      <p:pic>
        <p:nvPicPr>
          <p:cNvPr id="14" name="Picture 4" descr="Герб Серова Новый 5 зубцов (300 - цветной)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4824" y="8134"/>
            <a:ext cx="645455" cy="645010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36426" y="2994397"/>
            <a:ext cx="3469574" cy="165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2957" y="0"/>
            <a:ext cx="3835730" cy="38357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одзаголовок 2"/>
          <p:cNvSpPr>
            <a:spLocks noGrp="1"/>
          </p:cNvSpPr>
          <p:nvPr>
            <p:ph type="subTitle" sz="quarter" idx="1"/>
          </p:nvPr>
        </p:nvSpPr>
        <p:spPr>
          <a:xfrm rot="16200000">
            <a:off x="-3102429" y="3102426"/>
            <a:ext cx="6858003" cy="653141"/>
          </a:xfrm>
          <a:solidFill>
            <a:srgbClr val="FFC000"/>
          </a:solidFill>
        </p:spPr>
        <p:txBody>
          <a:bodyPr/>
          <a:lstStyle/>
          <a:p>
            <a:pPr algn="l"/>
            <a:r>
              <a:rPr lang="ru-RU" sz="2000" b="1" dirty="0" smtClean="0">
                <a:solidFill>
                  <a:schemeClr val="accent4">
                    <a:lumMod val="10000"/>
                  </a:schemeClr>
                </a:solidFill>
                <a:effectLst/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Структура доходов бюджета на </a:t>
            </a:r>
            <a:r>
              <a:rPr lang="ru-RU" sz="2000" b="1" dirty="0" smtClean="0">
                <a:solidFill>
                  <a:schemeClr val="accent4">
                    <a:lumMod val="10000"/>
                  </a:schemeClr>
                </a:solidFill>
                <a:effectLst/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2024 </a:t>
            </a:r>
            <a:r>
              <a:rPr lang="ru-RU" sz="2000" b="1" dirty="0" smtClean="0">
                <a:solidFill>
                  <a:schemeClr val="accent4">
                    <a:lumMod val="10000"/>
                  </a:schemeClr>
                </a:solidFill>
                <a:effectLst/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год и плановый период </a:t>
            </a:r>
            <a:r>
              <a:rPr lang="ru-RU" sz="2000" b="1" dirty="0" smtClean="0">
                <a:solidFill>
                  <a:schemeClr val="accent4">
                    <a:lumMod val="10000"/>
                  </a:schemeClr>
                </a:solidFill>
                <a:effectLst/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2025 </a:t>
            </a:r>
            <a:r>
              <a:rPr lang="ru-RU" sz="2000" b="1" dirty="0" smtClean="0">
                <a:solidFill>
                  <a:schemeClr val="accent4">
                    <a:lumMod val="10000"/>
                  </a:schemeClr>
                </a:solidFill>
                <a:effectLst/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и </a:t>
            </a:r>
            <a:r>
              <a:rPr lang="ru-RU" sz="2000" b="1" dirty="0" smtClean="0">
                <a:solidFill>
                  <a:schemeClr val="accent4">
                    <a:lumMod val="10000"/>
                  </a:schemeClr>
                </a:solidFill>
                <a:effectLst/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2026 </a:t>
            </a:r>
            <a:r>
              <a:rPr lang="ru-RU" sz="2000" b="1" dirty="0" smtClean="0">
                <a:solidFill>
                  <a:schemeClr val="accent4">
                    <a:lumMod val="10000"/>
                  </a:schemeClr>
                </a:solidFill>
                <a:effectLst/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годов</a:t>
            </a:r>
            <a:endParaRPr lang="ru-RU" sz="2000" b="1" dirty="0">
              <a:solidFill>
                <a:schemeClr val="accent4">
                  <a:lumMod val="10000"/>
                </a:schemeClr>
              </a:solidFill>
              <a:effectLst/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</p:txBody>
      </p:sp>
      <p:graphicFrame>
        <p:nvGraphicFramePr>
          <p:cNvPr id="6" name="Диаграмма 5"/>
          <p:cNvGraphicFramePr/>
          <p:nvPr/>
        </p:nvGraphicFramePr>
        <p:xfrm>
          <a:off x="5464627" y="0"/>
          <a:ext cx="4441373" cy="31232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7" name="Диаграмма 6"/>
          <p:cNvGraphicFramePr/>
          <p:nvPr/>
        </p:nvGraphicFramePr>
        <p:xfrm>
          <a:off x="5250872" y="3740727"/>
          <a:ext cx="4655128" cy="31172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8" name="Диаграмма 7"/>
          <p:cNvGraphicFramePr/>
          <p:nvPr/>
        </p:nvGraphicFramePr>
        <p:xfrm>
          <a:off x="629392" y="3734790"/>
          <a:ext cx="4847483" cy="31232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1045029" y="1828799"/>
            <a:ext cx="247029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smtClean="0">
                <a:solidFill>
                  <a:srgbClr val="000000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ДОХОДЫ</a:t>
            </a:r>
            <a:endParaRPr lang="ru-RU" sz="4000" b="1" dirty="0">
              <a:solidFill>
                <a:srgbClr val="000000"/>
              </a:solidFill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</p:txBody>
      </p:sp>
      <p:pic>
        <p:nvPicPr>
          <p:cNvPr id="9" name="Picture 159" descr="герб города Серова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486888" cy="486888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</p:spTree>
  </p:cSld>
  <p:clrMapOvr>
    <a:masterClrMapping/>
  </p:clrMapOvr>
  <p:transition spd="slow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59" descr="герб города Серова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3306" y="5581"/>
            <a:ext cx="599645" cy="625304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5" name="Прямоугольник 4"/>
          <p:cNvSpPr/>
          <p:nvPr/>
        </p:nvSpPr>
        <p:spPr>
          <a:xfrm>
            <a:off x="571500" y="129659"/>
            <a:ext cx="9334500" cy="646331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  <p:txBody>
          <a:bodyPr wrap="square">
            <a:spAutoFit/>
          </a:bodyPr>
          <a:lstStyle/>
          <a:p>
            <a:r>
              <a:rPr lang="ru-RU" sz="3600" b="1" dirty="0" smtClean="0">
                <a:solidFill>
                  <a:srgbClr val="92D050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НАЛОГИ НА ПРИБЫЛЬ, ДОХОДЫ   </a:t>
            </a:r>
            <a:r>
              <a:rPr lang="ru-RU" sz="2000" b="1" dirty="0" smtClean="0">
                <a:solidFill>
                  <a:srgbClr val="92D050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(тыс. руб.)</a:t>
            </a:r>
            <a:endParaRPr lang="ru-RU" sz="2000" b="1" dirty="0">
              <a:solidFill>
                <a:srgbClr val="92D050"/>
              </a:solidFill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</p:txBody>
      </p:sp>
      <p:pic>
        <p:nvPicPr>
          <p:cNvPr id="104449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067577"/>
            <a:ext cx="9906000" cy="27904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9" name="Диаграмма 8"/>
          <p:cNvGraphicFramePr/>
          <p:nvPr/>
        </p:nvGraphicFramePr>
        <p:xfrm>
          <a:off x="0" y="275166"/>
          <a:ext cx="9906000" cy="4402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  <p:transition spd="slow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59" descr="герб города Серова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0337" cy="599982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9" name="Прямоугольник 8"/>
          <p:cNvSpPr/>
          <p:nvPr/>
        </p:nvSpPr>
        <p:spPr>
          <a:xfrm>
            <a:off x="0" y="0"/>
            <a:ext cx="9906000" cy="129266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perspectiveFront"/>
              <a:lightRig rig="threePt" dir="t"/>
            </a:scene3d>
          </a:bodyPr>
          <a:lstStyle/>
          <a:p>
            <a:pPr algn="ctr"/>
            <a:r>
              <a:rPr lang="ru-RU" sz="2600" b="1" cap="none" spc="0" dirty="0" smtClean="0">
                <a:ln w="17780" cmpd="sng">
                  <a:noFill/>
                  <a:prstDash val="solid"/>
                  <a:miter lim="800000"/>
                </a:ln>
                <a:gradFill flip="none" rotWithShape="1">
                  <a:gsLst>
                    <a:gs pos="0">
                      <a:srgbClr val="FF0000"/>
                    </a:gs>
                    <a:gs pos="20000">
                      <a:srgbClr val="000040"/>
                    </a:gs>
                    <a:gs pos="50000">
                      <a:srgbClr val="400040"/>
                    </a:gs>
                    <a:gs pos="75000">
                      <a:srgbClr val="8F0040"/>
                    </a:gs>
                    <a:gs pos="89999">
                      <a:srgbClr val="F27300"/>
                    </a:gs>
                    <a:gs pos="100000">
                      <a:srgbClr val="FFBF00"/>
                    </a:gs>
                  </a:gsLst>
                  <a:lin ang="5400000" scaled="0"/>
                  <a:tileRect r="-100000" b="-1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НАЛОГИ НА ТОВАРЫ (РАБОТЫ, УСЛУГИ), </a:t>
            </a:r>
          </a:p>
          <a:p>
            <a:pPr algn="ctr"/>
            <a:r>
              <a:rPr lang="ru-RU" sz="2600" b="1" cap="none" spc="0" dirty="0" smtClean="0">
                <a:ln w="17780" cmpd="sng">
                  <a:noFill/>
                  <a:prstDash val="solid"/>
                  <a:miter lim="800000"/>
                </a:ln>
                <a:gradFill flip="none" rotWithShape="1">
                  <a:gsLst>
                    <a:gs pos="0">
                      <a:srgbClr val="FF0000"/>
                    </a:gs>
                    <a:gs pos="20000">
                      <a:srgbClr val="000040"/>
                    </a:gs>
                    <a:gs pos="50000">
                      <a:srgbClr val="400040"/>
                    </a:gs>
                    <a:gs pos="75000">
                      <a:srgbClr val="8F0040"/>
                    </a:gs>
                    <a:gs pos="89999">
                      <a:srgbClr val="F27300"/>
                    </a:gs>
                    <a:gs pos="100000">
                      <a:srgbClr val="FFBF00"/>
                    </a:gs>
                  </a:gsLst>
                  <a:lin ang="5400000" scaled="0"/>
                  <a:tileRect r="-100000" b="-1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РЕАЛИЗУЕМЫЕ НА ТЕРРИТОРИИ РОССИЙСКОЙ ФЕДЕРАЦИИ</a:t>
            </a:r>
            <a:endParaRPr lang="ru-RU" sz="2600" b="1" cap="none" spc="0" dirty="0">
              <a:ln w="17780" cmpd="sng">
                <a:noFill/>
                <a:prstDash val="solid"/>
                <a:miter lim="800000"/>
              </a:ln>
              <a:gradFill flip="none" rotWithShape="1">
                <a:gsLst>
                  <a:gs pos="0">
                    <a:srgbClr val="FF0000"/>
                  </a:gs>
                  <a:gs pos="20000">
                    <a:srgbClr val="000040"/>
                  </a:gs>
                  <a:gs pos="50000">
                    <a:srgbClr val="400040"/>
                  </a:gs>
                  <a:gs pos="75000">
                    <a:srgbClr val="8F0040"/>
                  </a:gs>
                  <a:gs pos="89999">
                    <a:srgbClr val="F27300"/>
                  </a:gs>
                  <a:gs pos="100000">
                    <a:srgbClr val="FFBF00"/>
                  </a:gs>
                </a:gsLst>
                <a:lin ang="5400000" scaled="0"/>
                <a:tileRect r="-100000" b="-1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graphicFrame>
        <p:nvGraphicFramePr>
          <p:cNvPr id="11" name="Диаграмма 10"/>
          <p:cNvGraphicFramePr/>
          <p:nvPr/>
        </p:nvGraphicFramePr>
        <p:xfrm>
          <a:off x="2771775" y="922866"/>
          <a:ext cx="6772275" cy="46016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1161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8650" y="5029200"/>
            <a:ext cx="27667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1619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" y="942975"/>
            <a:ext cx="2731048" cy="2038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1621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524625" y="4792782"/>
            <a:ext cx="2752725" cy="2065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59" descr="герб города Серова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0337" cy="599982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8" name="Прямоугольник 7"/>
          <p:cNvSpPr/>
          <p:nvPr/>
        </p:nvSpPr>
        <p:spPr>
          <a:xfrm>
            <a:off x="238125" y="0"/>
            <a:ext cx="9667875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000" b="1" dirty="0" smtClean="0">
                <a:ln w="11430">
                  <a:solidFill>
                    <a:schemeClr val="accent4">
                      <a:lumMod val="10000"/>
                    </a:schemeClr>
                  </a:solidFill>
                </a:ln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НАЛОГИ НА СОВОКУПНЫЙ ДОХОД</a:t>
            </a:r>
          </a:p>
          <a:p>
            <a:pPr algn="ctr"/>
            <a:r>
              <a:rPr lang="ru-RU" sz="1600" b="1" cap="none" spc="0" dirty="0" smtClean="0">
                <a:ln w="11430">
                  <a:solidFill>
                    <a:schemeClr val="accent4">
                      <a:lumMod val="10000"/>
                    </a:schemeClr>
                  </a:solidFill>
                </a:ln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(тыс. руб.)</a:t>
            </a:r>
            <a:endParaRPr lang="ru-RU" sz="1600" b="1" cap="none" spc="0" dirty="0">
              <a:ln w="11430">
                <a:solidFill>
                  <a:schemeClr val="accent4">
                    <a:lumMod val="10000"/>
                  </a:schemeClr>
                </a:solidFill>
              </a:ln>
              <a:solidFill>
                <a:srgbClr val="7030A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</p:txBody>
      </p:sp>
      <p:graphicFrame>
        <p:nvGraphicFramePr>
          <p:cNvPr id="9" name="Диаграмма 8"/>
          <p:cNvGraphicFramePr/>
          <p:nvPr/>
        </p:nvGraphicFramePr>
        <p:xfrm>
          <a:off x="0" y="646642"/>
          <a:ext cx="5791200" cy="32967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Прямоугольник 9"/>
          <p:cNvSpPr/>
          <p:nvPr/>
        </p:nvSpPr>
        <p:spPr>
          <a:xfrm>
            <a:off x="0" y="3629710"/>
            <a:ext cx="470262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i="1" dirty="0" smtClean="0">
                <a:solidFill>
                  <a:srgbClr val="000000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Налог, взимаемый в связи с применением упрощенной системы налогообложения</a:t>
            </a:r>
            <a:endParaRPr lang="ru-RU" sz="1600" i="1" dirty="0">
              <a:solidFill>
                <a:srgbClr val="000000"/>
              </a:solidFill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6103917" y="3731717"/>
            <a:ext cx="349332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i="1" dirty="0" smtClean="0">
                <a:solidFill>
                  <a:srgbClr val="000000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Единый сельскохозяйственный налог</a:t>
            </a:r>
            <a:endParaRPr lang="ru-RU" sz="1600" i="1" dirty="0">
              <a:solidFill>
                <a:srgbClr val="000000"/>
              </a:solidFill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</p:txBody>
      </p:sp>
      <p:graphicFrame>
        <p:nvGraphicFramePr>
          <p:cNvPr id="13" name="Диаграмма 12"/>
          <p:cNvGraphicFramePr/>
          <p:nvPr/>
        </p:nvGraphicFramePr>
        <p:xfrm>
          <a:off x="-1" y="4466167"/>
          <a:ext cx="4310743" cy="23918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5" name="Диаграмма 14"/>
          <p:cNvGraphicFramePr/>
          <p:nvPr/>
        </p:nvGraphicFramePr>
        <p:xfrm>
          <a:off x="5272645" y="4162425"/>
          <a:ext cx="4633356" cy="26955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6" name="Прямоугольник 15"/>
          <p:cNvSpPr/>
          <p:nvPr/>
        </p:nvSpPr>
        <p:spPr>
          <a:xfrm>
            <a:off x="6219825" y="619810"/>
            <a:ext cx="368617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i="1" dirty="0" smtClean="0">
                <a:solidFill>
                  <a:srgbClr val="000000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Налог, взимаемый в связи с применением патентной системы налогообложения</a:t>
            </a:r>
            <a:endParaRPr lang="ru-RU" sz="1600" i="1" dirty="0">
              <a:solidFill>
                <a:srgbClr val="000000"/>
              </a:solidFill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</p:txBody>
      </p:sp>
      <p:graphicFrame>
        <p:nvGraphicFramePr>
          <p:cNvPr id="17" name="Диаграмма 16"/>
          <p:cNvGraphicFramePr/>
          <p:nvPr/>
        </p:nvGraphicFramePr>
        <p:xfrm>
          <a:off x="5438899" y="1438274"/>
          <a:ext cx="4467101" cy="22905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59" descr="герб города Серова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0337" cy="599982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8" name="Прямоугольник 7"/>
          <p:cNvSpPr/>
          <p:nvPr/>
        </p:nvSpPr>
        <p:spPr>
          <a:xfrm>
            <a:off x="533400" y="0"/>
            <a:ext cx="9230714" cy="113877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800" b="1" dirty="0" smtClean="0">
                <a:ln w="19050" cmpd="sng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FFC000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Н</a:t>
            </a:r>
            <a:r>
              <a:rPr lang="ru-RU" sz="4800" b="1" cap="none" spc="0" dirty="0" smtClean="0">
                <a:ln w="19050" cmpd="sng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FFC000"/>
                </a:solidFill>
                <a:effectLst/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АЛОГИ НА ИМУЩЕСТВО </a:t>
            </a:r>
            <a:r>
              <a:rPr lang="ru-RU" sz="2000" b="1" cap="none" spc="0" dirty="0" smtClean="0">
                <a:ln w="19050" cmpd="sng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FFC000"/>
                </a:solidFill>
                <a:effectLst/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(ТЫС. РУБ.)</a:t>
            </a:r>
            <a:endParaRPr lang="ru-RU" sz="2000" b="1" cap="none" spc="0" dirty="0">
              <a:ln w="19050" cmpd="sng">
                <a:solidFill>
                  <a:schemeClr val="accent2">
                    <a:lumMod val="50000"/>
                  </a:schemeClr>
                </a:solidFill>
                <a:prstDash val="solid"/>
              </a:ln>
              <a:solidFill>
                <a:srgbClr val="FFC000"/>
              </a:solidFill>
              <a:effectLst/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</p:txBody>
      </p:sp>
      <p:graphicFrame>
        <p:nvGraphicFramePr>
          <p:cNvPr id="10" name="Диаграмма 9"/>
          <p:cNvGraphicFramePr/>
          <p:nvPr/>
        </p:nvGraphicFramePr>
        <p:xfrm>
          <a:off x="-748145" y="1211284"/>
          <a:ext cx="9013370" cy="53498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50827" y="4384068"/>
            <a:ext cx="2555174" cy="24739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407456" y="1600200"/>
            <a:ext cx="2498543" cy="2376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59" descr="герб города Серова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0337" cy="599982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5" name="Прямоугольник 4"/>
          <p:cNvSpPr/>
          <p:nvPr/>
        </p:nvSpPr>
        <p:spPr>
          <a:xfrm>
            <a:off x="0" y="0"/>
            <a:ext cx="5011387" cy="129266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  </a:t>
            </a:r>
            <a:r>
              <a:rPr lang="ru-RU" sz="32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ГОСУДАРСТВЕННАЯ ПОШЛИНА </a:t>
            </a:r>
            <a:endParaRPr lang="ru-RU" sz="3200" b="1" cap="all" spc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reflection blurRad="12700" stA="28000" endPos="45000" dist="1000" dir="5400000" sy="-100000" algn="bl" rotWithShape="0"/>
              </a:effectLst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  <a:p>
            <a:pPr algn="ctr"/>
            <a:r>
              <a:rPr lang="ru-RU" sz="1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4">
                    <a:lumMod val="1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(тыс. руб.)</a:t>
            </a:r>
            <a:endParaRPr lang="ru-RU" sz="1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accent4">
                  <a:lumMod val="10000"/>
                </a:schemeClr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graphicFrame>
        <p:nvGraphicFramePr>
          <p:cNvPr id="6" name="Диаграмма 5"/>
          <p:cNvGraphicFramePr/>
          <p:nvPr/>
        </p:nvGraphicFramePr>
        <p:xfrm>
          <a:off x="0" y="1302506"/>
          <a:ext cx="4963886" cy="47064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Прямоугольник 9"/>
          <p:cNvSpPr/>
          <p:nvPr/>
        </p:nvSpPr>
        <p:spPr>
          <a:xfrm>
            <a:off x="5237018" y="0"/>
            <a:ext cx="4668982" cy="123110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ШТРАФЫ, САНКЦИИ, ВОЗМЕЩЕНИЕ УЩЕРБА</a:t>
            </a:r>
            <a:endParaRPr lang="ru-RU" sz="2800" b="1" cap="all" spc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reflection blurRad="12700" stA="28000" endPos="45000" dist="1000" dir="5400000" sy="-100000" algn="bl" rotWithShape="0"/>
              </a:effectLst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  <a:p>
            <a:pPr algn="ctr"/>
            <a:r>
              <a:rPr lang="ru-RU" sz="1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4">
                    <a:lumMod val="1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(тыс. руб.)</a:t>
            </a:r>
            <a:endParaRPr lang="ru-RU" sz="1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accent4">
                  <a:lumMod val="10000"/>
                </a:schemeClr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graphicFrame>
        <p:nvGraphicFramePr>
          <p:cNvPr id="11" name="Диаграмма 10"/>
          <p:cNvGraphicFramePr/>
          <p:nvPr/>
        </p:nvGraphicFramePr>
        <p:xfrm>
          <a:off x="4488873" y="1223158"/>
          <a:ext cx="5417127" cy="50351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  <p:transition spd="slow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4724400"/>
            <a:ext cx="3196384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371476" y="0"/>
            <a:ext cx="9410700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dirty="0" smtClean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ДОХОДЫ ОТ ИСПОЛЬЗОВАНИЯ ИМУЩЕСТВА, НАХОДЯЩЕГОСЯ В ГОСУДАРСТВЕННОЙ И МУНИЦИПАЛЬНОЙ СОБСТВЕННОСТИ</a:t>
            </a:r>
            <a:endParaRPr lang="ru-RU" sz="2400" b="1" dirty="0">
              <a:ln w="1905"/>
              <a:solidFill>
                <a:srgbClr val="7030A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</p:txBody>
      </p:sp>
      <p:pic>
        <p:nvPicPr>
          <p:cNvPr id="5" name="Picture 159" descr="герб города Серова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0337" cy="599982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graphicFrame>
        <p:nvGraphicFramePr>
          <p:cNvPr id="7" name="Диаграмма 6"/>
          <p:cNvGraphicFramePr/>
          <p:nvPr/>
        </p:nvGraphicFramePr>
        <p:xfrm>
          <a:off x="4600575" y="1475316"/>
          <a:ext cx="5305425" cy="42682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11366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1238250"/>
            <a:ext cx="2637146" cy="1752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1000125" y="2619375"/>
            <a:ext cx="16209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Аренда земли</a:t>
            </a:r>
            <a:endParaRPr lang="ru-RU" b="1" dirty="0">
              <a:solidFill>
                <a:schemeClr val="accent4">
                  <a:lumMod val="10000"/>
                </a:schemeClr>
              </a:solidFill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" y="3653135"/>
            <a:ext cx="331469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Прочие доходы от использования имущества и прав, находящихся в государственной и муниципальной собственности</a:t>
            </a:r>
            <a:endParaRPr lang="ru-RU" sz="1600" b="1" dirty="0">
              <a:solidFill>
                <a:schemeClr val="accent4">
                  <a:lumMod val="10000"/>
                </a:schemeClr>
              </a:solidFill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</p:txBody>
      </p:sp>
      <p:sp>
        <p:nvSpPr>
          <p:cNvPr id="13" name="Стрелка вниз 12"/>
          <p:cNvSpPr/>
          <p:nvPr/>
        </p:nvSpPr>
        <p:spPr>
          <a:xfrm rot="5400000">
            <a:off x="2933700" y="1762125"/>
            <a:ext cx="542925" cy="466725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трелка вниз 13"/>
          <p:cNvSpPr/>
          <p:nvPr/>
        </p:nvSpPr>
        <p:spPr>
          <a:xfrm rot="5400000">
            <a:off x="3209925" y="5429250"/>
            <a:ext cx="542925" cy="466725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Блок-схема: узел 14"/>
          <p:cNvSpPr/>
          <p:nvPr/>
        </p:nvSpPr>
        <p:spPr>
          <a:xfrm>
            <a:off x="3619500" y="1933575"/>
            <a:ext cx="152400" cy="152400"/>
          </a:xfrm>
          <a:prstGeom prst="flowChartConnector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Блок-схема: узел 15"/>
          <p:cNvSpPr/>
          <p:nvPr/>
        </p:nvSpPr>
        <p:spPr>
          <a:xfrm>
            <a:off x="3819525" y="1943100"/>
            <a:ext cx="152400" cy="152400"/>
          </a:xfrm>
          <a:prstGeom prst="flowChartConnector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Блок-схема: узел 16"/>
          <p:cNvSpPr/>
          <p:nvPr/>
        </p:nvSpPr>
        <p:spPr>
          <a:xfrm>
            <a:off x="4019550" y="1962150"/>
            <a:ext cx="152400" cy="152400"/>
          </a:xfrm>
          <a:prstGeom prst="flowChartConnector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Блок-схема: узел 17"/>
          <p:cNvSpPr/>
          <p:nvPr/>
        </p:nvSpPr>
        <p:spPr>
          <a:xfrm>
            <a:off x="4019550" y="2171700"/>
            <a:ext cx="152400" cy="152400"/>
          </a:xfrm>
          <a:prstGeom prst="flowChartConnector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Блок-схема: узел 18"/>
          <p:cNvSpPr/>
          <p:nvPr/>
        </p:nvSpPr>
        <p:spPr>
          <a:xfrm>
            <a:off x="4010025" y="2390775"/>
            <a:ext cx="152400" cy="152400"/>
          </a:xfrm>
          <a:prstGeom prst="flowChartConnector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Блок-схема: узел 19"/>
          <p:cNvSpPr/>
          <p:nvPr/>
        </p:nvSpPr>
        <p:spPr>
          <a:xfrm>
            <a:off x="4010025" y="2609850"/>
            <a:ext cx="152400" cy="152400"/>
          </a:xfrm>
          <a:prstGeom prst="flowChartConnector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Блок-схема: узел 20"/>
          <p:cNvSpPr/>
          <p:nvPr/>
        </p:nvSpPr>
        <p:spPr>
          <a:xfrm>
            <a:off x="4029075" y="3000375"/>
            <a:ext cx="152400" cy="152400"/>
          </a:xfrm>
          <a:prstGeom prst="flowChartConnector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Блок-схема: узел 21"/>
          <p:cNvSpPr/>
          <p:nvPr/>
        </p:nvSpPr>
        <p:spPr>
          <a:xfrm>
            <a:off x="4038600" y="3190875"/>
            <a:ext cx="152400" cy="152400"/>
          </a:xfrm>
          <a:prstGeom prst="flowChartConnector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Блок-схема: узел 26"/>
          <p:cNvSpPr/>
          <p:nvPr/>
        </p:nvSpPr>
        <p:spPr>
          <a:xfrm>
            <a:off x="4048125" y="4114800"/>
            <a:ext cx="152400" cy="152400"/>
          </a:xfrm>
          <a:prstGeom prst="flowChartConnector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Блок-схема: узел 27"/>
          <p:cNvSpPr/>
          <p:nvPr/>
        </p:nvSpPr>
        <p:spPr>
          <a:xfrm>
            <a:off x="4048125" y="4305300"/>
            <a:ext cx="152400" cy="152400"/>
          </a:xfrm>
          <a:prstGeom prst="flowChartConnector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Блок-схема: узел 28"/>
          <p:cNvSpPr/>
          <p:nvPr/>
        </p:nvSpPr>
        <p:spPr>
          <a:xfrm>
            <a:off x="4057650" y="4524375"/>
            <a:ext cx="152400" cy="152400"/>
          </a:xfrm>
          <a:prstGeom prst="flowChartConnector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Блок-схема: узел 29"/>
          <p:cNvSpPr/>
          <p:nvPr/>
        </p:nvSpPr>
        <p:spPr>
          <a:xfrm>
            <a:off x="4048125" y="4714875"/>
            <a:ext cx="152400" cy="152400"/>
          </a:xfrm>
          <a:prstGeom prst="flowChartConnector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Блок-схема: узел 30"/>
          <p:cNvSpPr/>
          <p:nvPr/>
        </p:nvSpPr>
        <p:spPr>
          <a:xfrm>
            <a:off x="4057650" y="4905375"/>
            <a:ext cx="152400" cy="152400"/>
          </a:xfrm>
          <a:prstGeom prst="flowChartConnector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Блок-схема: узел 31"/>
          <p:cNvSpPr/>
          <p:nvPr/>
        </p:nvSpPr>
        <p:spPr>
          <a:xfrm>
            <a:off x="4067175" y="5086350"/>
            <a:ext cx="152400" cy="152400"/>
          </a:xfrm>
          <a:prstGeom prst="flowChartConnector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Блок-схема: узел 32"/>
          <p:cNvSpPr/>
          <p:nvPr/>
        </p:nvSpPr>
        <p:spPr>
          <a:xfrm>
            <a:off x="4067175" y="5267325"/>
            <a:ext cx="152400" cy="152400"/>
          </a:xfrm>
          <a:prstGeom prst="flowChartConnector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Блок-схема: узел 33"/>
          <p:cNvSpPr/>
          <p:nvPr/>
        </p:nvSpPr>
        <p:spPr>
          <a:xfrm>
            <a:off x="3714750" y="5581650"/>
            <a:ext cx="152400" cy="152400"/>
          </a:xfrm>
          <a:prstGeom prst="flowChartConnector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Блок-схема: узел 34"/>
          <p:cNvSpPr/>
          <p:nvPr/>
        </p:nvSpPr>
        <p:spPr>
          <a:xfrm>
            <a:off x="3867150" y="5581650"/>
            <a:ext cx="152400" cy="152400"/>
          </a:xfrm>
          <a:prstGeom prst="flowChartConnector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Блок-схема: узел 35"/>
          <p:cNvSpPr/>
          <p:nvPr/>
        </p:nvSpPr>
        <p:spPr>
          <a:xfrm>
            <a:off x="4010025" y="2819400"/>
            <a:ext cx="152400" cy="152400"/>
          </a:xfrm>
          <a:prstGeom prst="flowChartConnector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Блок-схема: узел 38"/>
          <p:cNvSpPr/>
          <p:nvPr/>
        </p:nvSpPr>
        <p:spPr>
          <a:xfrm>
            <a:off x="4038600" y="5572125"/>
            <a:ext cx="152400" cy="152400"/>
          </a:xfrm>
          <a:prstGeom prst="flowChartConnector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Блок-схема: узел 39"/>
          <p:cNvSpPr/>
          <p:nvPr/>
        </p:nvSpPr>
        <p:spPr>
          <a:xfrm>
            <a:off x="3448050" y="1943100"/>
            <a:ext cx="152400" cy="152400"/>
          </a:xfrm>
          <a:prstGeom prst="flowChartConnector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Блок-схема: узел 40"/>
          <p:cNvSpPr/>
          <p:nvPr/>
        </p:nvSpPr>
        <p:spPr>
          <a:xfrm>
            <a:off x="4067175" y="5429250"/>
            <a:ext cx="152400" cy="152400"/>
          </a:xfrm>
          <a:prstGeom prst="flowChartConnector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Блок-схема: узел 41"/>
          <p:cNvSpPr/>
          <p:nvPr/>
        </p:nvSpPr>
        <p:spPr>
          <a:xfrm>
            <a:off x="4895850" y="3571875"/>
            <a:ext cx="152400" cy="152400"/>
          </a:xfrm>
          <a:prstGeom prst="flowChartConnector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Блок-схема: узел 42"/>
          <p:cNvSpPr/>
          <p:nvPr/>
        </p:nvSpPr>
        <p:spPr>
          <a:xfrm>
            <a:off x="4219575" y="3190875"/>
            <a:ext cx="152400" cy="152400"/>
          </a:xfrm>
          <a:prstGeom prst="flowChartConnector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Блок-схема: узел 43"/>
          <p:cNvSpPr/>
          <p:nvPr/>
        </p:nvSpPr>
        <p:spPr>
          <a:xfrm>
            <a:off x="4381500" y="3267075"/>
            <a:ext cx="152400" cy="152400"/>
          </a:xfrm>
          <a:prstGeom prst="flowChartConnector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5" name="Блок-схема: узел 44"/>
          <p:cNvSpPr/>
          <p:nvPr/>
        </p:nvSpPr>
        <p:spPr>
          <a:xfrm>
            <a:off x="4562475" y="3362325"/>
            <a:ext cx="152400" cy="152400"/>
          </a:xfrm>
          <a:prstGeom prst="flowChartConnector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6" name="Блок-схема: узел 45"/>
          <p:cNvSpPr/>
          <p:nvPr/>
        </p:nvSpPr>
        <p:spPr>
          <a:xfrm>
            <a:off x="4762500" y="3457575"/>
            <a:ext cx="152400" cy="152400"/>
          </a:xfrm>
          <a:prstGeom prst="flowChartConnector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8" name="Блок-схема: узел 47"/>
          <p:cNvSpPr/>
          <p:nvPr/>
        </p:nvSpPr>
        <p:spPr>
          <a:xfrm>
            <a:off x="4210050" y="4067175"/>
            <a:ext cx="152400" cy="152400"/>
          </a:xfrm>
          <a:prstGeom prst="flowChartConnector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9" name="Блок-схема: узел 48"/>
          <p:cNvSpPr/>
          <p:nvPr/>
        </p:nvSpPr>
        <p:spPr>
          <a:xfrm>
            <a:off x="4752975" y="3686175"/>
            <a:ext cx="152400" cy="152400"/>
          </a:xfrm>
          <a:prstGeom prst="flowChartConnector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0" name="Блок-схема: узел 49"/>
          <p:cNvSpPr/>
          <p:nvPr/>
        </p:nvSpPr>
        <p:spPr>
          <a:xfrm>
            <a:off x="4619625" y="3810000"/>
            <a:ext cx="152400" cy="152400"/>
          </a:xfrm>
          <a:prstGeom prst="flowChartConnector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1" name="Блок-схема: узел 50"/>
          <p:cNvSpPr/>
          <p:nvPr/>
        </p:nvSpPr>
        <p:spPr>
          <a:xfrm>
            <a:off x="4486275" y="3905250"/>
            <a:ext cx="152400" cy="152400"/>
          </a:xfrm>
          <a:prstGeom prst="flowChartConnector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2" name="Блок-схема: узел 51"/>
          <p:cNvSpPr/>
          <p:nvPr/>
        </p:nvSpPr>
        <p:spPr>
          <a:xfrm>
            <a:off x="4352925" y="3981450"/>
            <a:ext cx="152400" cy="152400"/>
          </a:xfrm>
          <a:prstGeom prst="flowChartConnector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 spd="slow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59" descr="герб города Серова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0337" cy="599982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5" name="Прямоугольник 4"/>
          <p:cNvSpPr/>
          <p:nvPr/>
        </p:nvSpPr>
        <p:spPr>
          <a:xfrm>
            <a:off x="0" y="0"/>
            <a:ext cx="9911134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dirty="0" smtClean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ПЛАТЕЖИ ПРИ ПОЛЬЗОВАНИИ ПРИРОДНЫМИ РЕСУРСАМИ (тыс. руб.)</a:t>
            </a:r>
            <a:endParaRPr lang="ru-RU" sz="2800" b="1" cap="none" spc="0" dirty="0">
              <a:ln w="1905"/>
              <a:solidFill>
                <a:srgbClr val="7030A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</p:txBody>
      </p:sp>
      <p:graphicFrame>
        <p:nvGraphicFramePr>
          <p:cNvPr id="6" name="Диаграмма 5"/>
          <p:cNvGraphicFramePr/>
          <p:nvPr/>
        </p:nvGraphicFramePr>
        <p:xfrm>
          <a:off x="2552700" y="1227666"/>
          <a:ext cx="5702300" cy="38110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1469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057276"/>
            <a:ext cx="2408362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4691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91375" y="4996609"/>
            <a:ext cx="2714625" cy="18613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4692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1" y="5179243"/>
            <a:ext cx="2962275" cy="1678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Стрелка углом вверх 10"/>
          <p:cNvSpPr/>
          <p:nvPr/>
        </p:nvSpPr>
        <p:spPr>
          <a:xfrm rot="5400000">
            <a:off x="1259680" y="2307436"/>
            <a:ext cx="966789" cy="1638300"/>
          </a:xfrm>
          <a:prstGeom prst="bentUp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трелка углом вверх 11"/>
          <p:cNvSpPr/>
          <p:nvPr/>
        </p:nvSpPr>
        <p:spPr>
          <a:xfrm rot="5400000" flipH="1">
            <a:off x="1289175" y="3902141"/>
            <a:ext cx="908182" cy="1638300"/>
          </a:xfrm>
          <a:prstGeom prst="bentUp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трелка вниз 13"/>
          <p:cNvSpPr/>
          <p:nvPr/>
        </p:nvSpPr>
        <p:spPr>
          <a:xfrm rot="8144438">
            <a:off x="7688390" y="3859032"/>
            <a:ext cx="502408" cy="1270845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 spd="slow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59" descr="герб города Серова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0337" cy="599982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5" name="Прямоугольник 4"/>
          <p:cNvSpPr/>
          <p:nvPr/>
        </p:nvSpPr>
        <p:spPr>
          <a:xfrm>
            <a:off x="0" y="0"/>
            <a:ext cx="4210050" cy="184665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0000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     ДОХОДЫ ОТ ОКАЗАНИЯ ПЛАТНЫХ УСЛУГ И КОМПЕНСАЦИИ ЗАТРАТ ГОСУДАРСТВА</a:t>
            </a:r>
            <a:endParaRPr lang="ru-RU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0000"/>
              </a:solidFill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  <a:p>
            <a:pPr algn="ctr"/>
            <a:r>
              <a:rPr lang="ru-RU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4">
                    <a:lumMod val="10000"/>
                  </a:schemeClr>
                </a:solidFill>
                <a:effectLst/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(тыс. руб.)</a:t>
            </a:r>
            <a:endParaRPr lang="ru-RU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accent4">
                  <a:lumMod val="10000"/>
                </a:schemeClr>
              </a:solidFill>
              <a:effectLst/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695950" y="0"/>
            <a:ext cx="4210050" cy="184665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0000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      ДОХОДЫ ОТ ПРОДАЖИ МАТЕРИАЛЬНЫХ И НЕМАТЕРИАЛЬНЫХ АКТИВОВ</a:t>
            </a:r>
          </a:p>
          <a:p>
            <a:pPr algn="ctr"/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(тыс. руб.)</a:t>
            </a:r>
            <a:endParaRPr lang="ru-RU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0000"/>
              </a:solidFill>
              <a:effectLst/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</p:txBody>
      </p:sp>
      <p:graphicFrame>
        <p:nvGraphicFramePr>
          <p:cNvPr id="7" name="Диаграмма 6"/>
          <p:cNvGraphicFramePr/>
          <p:nvPr/>
        </p:nvGraphicFramePr>
        <p:xfrm>
          <a:off x="0" y="1970616"/>
          <a:ext cx="4781550" cy="40587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8" name="Диаграмма 7"/>
          <p:cNvGraphicFramePr/>
          <p:nvPr/>
        </p:nvGraphicFramePr>
        <p:xfrm>
          <a:off x="5153025" y="1850502"/>
          <a:ext cx="4752975" cy="44301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  <p:transition spd="slow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97" name="AutoShape 13"/>
          <p:cNvGrpSpPr>
            <a:grpSpLocks/>
          </p:cNvGrpSpPr>
          <p:nvPr/>
        </p:nvGrpSpPr>
        <p:grpSpPr bwMode="auto">
          <a:xfrm>
            <a:off x="5797550" y="-142504"/>
            <a:ext cx="4600575" cy="4033467"/>
            <a:chOff x="3886" y="204"/>
            <a:chExt cx="2346" cy="1413"/>
          </a:xfrm>
        </p:grpSpPr>
        <p:pic>
          <p:nvPicPr>
            <p:cNvPr id="90132" name="AutoShape 13"/>
            <p:cNvPicPr>
              <a:picLocks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886" y="204"/>
              <a:ext cx="2346" cy="14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0133" name="Text Box 10"/>
            <p:cNvSpPr txBox="1">
              <a:spLocks noChangeArrowheads="1"/>
            </p:cNvSpPr>
            <p:nvPr/>
          </p:nvSpPr>
          <p:spPr bwMode="auto">
            <a:xfrm>
              <a:off x="4449" y="521"/>
              <a:ext cx="1329" cy="7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 anchor="ctr"/>
            <a:lstStyle/>
            <a:p>
              <a:pPr algn="just"/>
              <a:r>
                <a:rPr lang="ru-RU" sz="900" b="1">
                  <a:solidFill>
                    <a:srgbClr val="000000"/>
                  </a:solidFill>
                </a:rPr>
                <a:t>Проведение работы по принудительному прекращению прав  на земельный участок лиц, не использующих его или использующих не в соответствии с его целевым назначением, с последующим оформлением земельного участка в муниципальную собственность и предоставление иным, более заинтересованным в его надлежащем использовании, а так же проведение мероприятий по привлечению лиц к гражданско-правовой ответственности, самовольно занимающих земельные участки, и взысканию с них сумм неосновательного обогащения </a:t>
              </a:r>
            </a:p>
          </p:txBody>
        </p:sp>
      </p:grpSp>
      <p:sp>
        <p:nvSpPr>
          <p:cNvPr id="16386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0" y="0"/>
            <a:ext cx="9906000" cy="533400"/>
          </a:xfrm>
          <a:noFill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eaLnBrk="1" hangingPunct="1">
              <a:defRPr/>
            </a:pPr>
            <a:r>
              <a:rPr lang="ru-RU" sz="20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         </a:t>
            </a:r>
            <a:r>
              <a:rPr lang="ru-RU" sz="2000" b="1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Основные мероприятия по дополнительной мобилизации доходов бюджета</a:t>
            </a:r>
          </a:p>
        </p:txBody>
      </p:sp>
      <p:pic>
        <p:nvPicPr>
          <p:cNvPr id="16392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70995" y="1237920"/>
            <a:ext cx="2622673" cy="2746303"/>
          </a:xfrm>
          <a:prstGeom prst="rect">
            <a:avLst/>
          </a:prstGeom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  <a:softEdge rad="112500"/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grpSp>
        <p:nvGrpSpPr>
          <p:cNvPr id="16394" name="AutoShape 10"/>
          <p:cNvGrpSpPr>
            <a:grpSpLocks/>
          </p:cNvGrpSpPr>
          <p:nvPr/>
        </p:nvGrpSpPr>
        <p:grpSpPr bwMode="auto">
          <a:xfrm>
            <a:off x="6238875" y="2540000"/>
            <a:ext cx="3971925" cy="4613275"/>
            <a:chOff x="3924" y="1244"/>
            <a:chExt cx="2496" cy="3080"/>
          </a:xfrm>
        </p:grpSpPr>
        <p:pic>
          <p:nvPicPr>
            <p:cNvPr id="90136" name="AutoShape 10"/>
            <p:cNvPicPr>
              <a:picLocks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24" y="1244"/>
              <a:ext cx="2496" cy="30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0137" name="Text Box 4"/>
            <p:cNvSpPr txBox="1">
              <a:spLocks noChangeArrowheads="1"/>
            </p:cNvSpPr>
            <p:nvPr/>
          </p:nvSpPr>
          <p:spPr bwMode="auto">
            <a:xfrm>
              <a:off x="4868" y="1808"/>
              <a:ext cx="1137" cy="20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algn="just"/>
              <a:r>
                <a:rPr lang="ru-RU" sz="900" b="1">
                  <a:solidFill>
                    <a:srgbClr val="000000"/>
                  </a:solidFill>
                </a:rPr>
                <a:t>Организация работы по выявлению резервов поступлений в бюджет округа налога на доходы физических лиц путем проведения работы с руководителями организаций  по вопросам установления заработной платы в размере не ниже величины прожиточного минимума, установленного для трудоспособного населения Свердловской области, или среднего уровня по видам экономической деятельности, а так же своевременности выплаты заработной платы и перечисления налоговыми агентами удержанных сумм налога на доходы физических лиц (в том числе проведение комиссий  по легализации заработной платы). </a:t>
              </a:r>
            </a:p>
          </p:txBody>
        </p:sp>
      </p:grpSp>
      <p:grpSp>
        <p:nvGrpSpPr>
          <p:cNvPr id="16395" name="AutoShape 11"/>
          <p:cNvGrpSpPr>
            <a:grpSpLocks/>
          </p:cNvGrpSpPr>
          <p:nvPr/>
        </p:nvGrpSpPr>
        <p:grpSpPr bwMode="auto">
          <a:xfrm>
            <a:off x="3962400" y="3606800"/>
            <a:ext cx="4076700" cy="3438525"/>
            <a:chOff x="2934" y="2404"/>
            <a:chExt cx="2142" cy="2112"/>
          </a:xfrm>
        </p:grpSpPr>
        <p:pic>
          <p:nvPicPr>
            <p:cNvPr id="90134" name="AutoShape 11"/>
            <p:cNvPicPr>
              <a:picLocks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934" y="2404"/>
              <a:ext cx="2142" cy="21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0135" name="Text Box 7"/>
            <p:cNvSpPr txBox="1">
              <a:spLocks noChangeArrowheads="1"/>
            </p:cNvSpPr>
            <p:nvPr/>
          </p:nvSpPr>
          <p:spPr bwMode="auto">
            <a:xfrm>
              <a:off x="3380" y="3246"/>
              <a:ext cx="1257" cy="8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 anchor="ctr"/>
            <a:lstStyle/>
            <a:p>
              <a:pPr algn="just" eaLnBrk="0" hangingPunct="0">
                <a:spcBef>
                  <a:spcPct val="20000"/>
                </a:spcBef>
                <a:buClr>
                  <a:schemeClr val="hlink"/>
                </a:buClr>
                <a:buSzPct val="65000"/>
                <a:buFont typeface="Wingdings" pitchFamily="2" charset="2"/>
                <a:buNone/>
              </a:pPr>
              <a:r>
                <a:rPr lang="ru-RU" sz="900" b="1">
                  <a:solidFill>
                    <a:srgbClr val="000000"/>
                  </a:solidFill>
                </a:rPr>
                <a:t>Проведение работы с управляющими компаниями по выявлению физических лиц, сдающих в наем или аренду собственные жилые помещения, гаражи, иные объекты недвижимого имущества, в целях вовлечения доходов от сдачи в аренду в налогооблагаемый оборот</a:t>
              </a:r>
              <a:endParaRPr lang="ru-RU" sz="900" b="1">
                <a:solidFill>
                  <a:srgbClr val="000000"/>
                </a:solidFill>
                <a:cs typeface="Times New Roman" pitchFamily="18" charset="0"/>
              </a:endParaRPr>
            </a:p>
          </p:txBody>
        </p:sp>
      </p:grpSp>
      <p:grpSp>
        <p:nvGrpSpPr>
          <p:cNvPr id="16398" name="AutoShape 14"/>
          <p:cNvGrpSpPr>
            <a:grpSpLocks/>
          </p:cNvGrpSpPr>
          <p:nvPr/>
        </p:nvGrpSpPr>
        <p:grpSpPr bwMode="auto">
          <a:xfrm>
            <a:off x="-320675" y="1878013"/>
            <a:ext cx="4754563" cy="3082925"/>
            <a:chOff x="-184" y="1993"/>
            <a:chExt cx="2665" cy="2116"/>
          </a:xfrm>
        </p:grpSpPr>
        <p:pic>
          <p:nvPicPr>
            <p:cNvPr id="90130" name="AutoShape 14"/>
            <p:cNvPicPr>
              <a:picLocks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-184" y="1993"/>
              <a:ext cx="2665" cy="21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0131" name="Text Box 13"/>
            <p:cNvSpPr txBox="1">
              <a:spLocks noChangeArrowheads="1"/>
            </p:cNvSpPr>
            <p:nvPr/>
          </p:nvSpPr>
          <p:spPr bwMode="auto">
            <a:xfrm>
              <a:off x="324" y="2414"/>
              <a:ext cx="1566" cy="12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 anchor="ctr"/>
            <a:lstStyle/>
            <a:p>
              <a:pPr algn="ctr" eaLnBrk="0" hangingPunct="0">
                <a:spcBef>
                  <a:spcPct val="20000"/>
                </a:spcBef>
                <a:buClr>
                  <a:schemeClr val="hlink"/>
                </a:buClr>
                <a:buSzPct val="65000"/>
                <a:buFont typeface="Wingdings" pitchFamily="2" charset="2"/>
                <a:buNone/>
              </a:pPr>
              <a:endParaRPr lang="ru-RU" sz="1000" b="1">
                <a:solidFill>
                  <a:srgbClr val="203F61"/>
                </a:solidFill>
                <a:cs typeface="Times New Roman" pitchFamily="18" charset="0"/>
              </a:endParaRPr>
            </a:p>
            <a:p>
              <a:pPr algn="ctr"/>
              <a:r>
                <a:rPr lang="ru-RU" sz="1000" b="1">
                  <a:solidFill>
                    <a:srgbClr val="000000"/>
                  </a:solidFill>
                  <a:cs typeface="Times New Roman" pitchFamily="18" charset="0"/>
                </a:rPr>
                <a:t>    </a:t>
              </a:r>
              <a:r>
                <a:rPr lang="ru-RU" sz="900" b="1">
                  <a:solidFill>
                    <a:srgbClr val="000000"/>
                  </a:solidFill>
                </a:rPr>
                <a:t>Проведение в отношении организаций и индивидуальных предпринимателей, осуществляющих использование имущества, находящегося в собственности муниципального образования, комплекса мероприятий по осуществлению контроля за своевременностью и полнотой перечисления в бюджет Серовского городского округа средств от использования муниципального имущества:</a:t>
              </a:r>
            </a:p>
            <a:p>
              <a:pPr algn="ctr"/>
              <a:r>
                <a:rPr lang="ru-RU" sz="900" b="1">
                  <a:solidFill>
                    <a:srgbClr val="000000"/>
                  </a:solidFill>
                </a:rPr>
                <a:t>- доходов от сдачи в аренду имущества, находящегося в муниципальной собственности;</a:t>
              </a:r>
            </a:p>
            <a:p>
              <a:pPr algn="ctr"/>
              <a:r>
                <a:rPr lang="ru-RU" sz="900" b="1">
                  <a:solidFill>
                    <a:srgbClr val="000000"/>
                  </a:solidFill>
                </a:rPr>
                <a:t>- доходов от арендной платы  за земельные участки.</a:t>
              </a:r>
            </a:p>
          </p:txBody>
        </p:sp>
      </p:grpSp>
      <p:pic>
        <p:nvPicPr>
          <p:cNvPr id="16399" name="Picture 15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6227662" y="2668429"/>
            <a:ext cx="893842" cy="651197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angle"/>
          </a:sp3d>
          <a:extLst/>
        </p:spPr>
      </p:pic>
      <p:pic>
        <p:nvPicPr>
          <p:cNvPr id="16400" name="Picture 16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2886191" y="892998"/>
            <a:ext cx="886827" cy="650395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angle"/>
          </a:sp3d>
          <a:extLst/>
        </p:spPr>
      </p:pic>
      <p:pic>
        <p:nvPicPr>
          <p:cNvPr id="16401" name="Picture 17"/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4762091" y="4114461"/>
            <a:ext cx="887706" cy="651436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angle"/>
          </a:sp3d>
          <a:extLst/>
        </p:spPr>
      </p:pic>
      <p:sp>
        <p:nvSpPr>
          <p:cNvPr id="22" name="AutoShape 10"/>
          <p:cNvSpPr>
            <a:spLocks noChangeArrowheads="1"/>
          </p:cNvSpPr>
          <p:nvPr/>
        </p:nvSpPr>
        <p:spPr bwMode="auto">
          <a:xfrm>
            <a:off x="17917" y="620015"/>
            <a:ext cx="3024788" cy="1808108"/>
          </a:xfrm>
          <a:prstGeom prst="wedgeEllipseCallout">
            <a:avLst>
              <a:gd name="adj1" fmla="val 69527"/>
              <a:gd name="adj2" fmla="val -12641"/>
            </a:avLst>
          </a:prstGeom>
          <a:solidFill>
            <a:srgbClr val="CCFFCC"/>
          </a:solidFill>
          <a:ln w="9525">
            <a:noFill/>
            <a:miter lim="800000"/>
            <a:headEnd/>
            <a:tailEnd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0" tIns="0" rIns="0" bIns="0">
            <a:spAutoFit/>
          </a:bodyPr>
          <a:lstStyle/>
          <a:p>
            <a:pPr algn="ctr">
              <a:defRPr/>
            </a:pPr>
            <a:endParaRPr lang="ru-RU" sz="1000" b="1">
              <a:solidFill>
                <a:srgbClr val="000000"/>
              </a:solidFill>
              <a:cs typeface="Times New Roman" pitchFamily="18" charset="0"/>
            </a:endParaRPr>
          </a:p>
        </p:txBody>
      </p:sp>
      <p:grpSp>
        <p:nvGrpSpPr>
          <p:cNvPr id="23" name="AutoShape 11"/>
          <p:cNvGrpSpPr>
            <a:grpSpLocks/>
          </p:cNvGrpSpPr>
          <p:nvPr/>
        </p:nvGrpSpPr>
        <p:grpSpPr bwMode="auto">
          <a:xfrm rot="856449">
            <a:off x="996950" y="3297238"/>
            <a:ext cx="3941763" cy="3827462"/>
            <a:chOff x="1505" y="2511"/>
            <a:chExt cx="1982" cy="1855"/>
          </a:xfrm>
        </p:grpSpPr>
        <p:pic>
          <p:nvPicPr>
            <p:cNvPr id="90128" name="AutoShape 11"/>
            <p:cNvPicPr>
              <a:picLocks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1505" y="2511"/>
              <a:ext cx="1982" cy="18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0129" name="Text Box 22"/>
            <p:cNvSpPr txBox="1">
              <a:spLocks noChangeArrowheads="1"/>
            </p:cNvSpPr>
            <p:nvPr/>
          </p:nvSpPr>
          <p:spPr bwMode="auto">
            <a:xfrm>
              <a:off x="1925" y="3352"/>
              <a:ext cx="1144" cy="6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 anchor="ctr"/>
            <a:lstStyle/>
            <a:p>
              <a:pPr algn="just" eaLnBrk="0" hangingPunct="0">
                <a:spcBef>
                  <a:spcPct val="20000"/>
                </a:spcBef>
                <a:buClr>
                  <a:schemeClr val="hlink"/>
                </a:buClr>
                <a:buSzPct val="65000"/>
                <a:buFont typeface="Wingdings" pitchFamily="2" charset="2"/>
                <a:buNone/>
              </a:pPr>
              <a:r>
                <a:rPr lang="ru-RU" sz="900" b="1">
                  <a:solidFill>
                    <a:srgbClr val="000000"/>
                  </a:solidFill>
                </a:rPr>
                <a:t>Осуществление контроля за перечислением налога на доходы физических лиц налоговыми агентами, зарегистрированными за пределами Серовского городского округа, то есть по месту нахождения обособленных подразделений на территории Серовского городского округа </a:t>
              </a:r>
            </a:p>
          </p:txBody>
        </p:sp>
      </p:grpSp>
      <p:sp>
        <p:nvSpPr>
          <p:cNvPr id="90126" name="Rectangle 26"/>
          <p:cNvSpPr>
            <a:spLocks noChangeArrowheads="1"/>
          </p:cNvSpPr>
          <p:nvPr/>
        </p:nvSpPr>
        <p:spPr bwMode="auto">
          <a:xfrm>
            <a:off x="142875" y="793750"/>
            <a:ext cx="2624138" cy="145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ru-RU" sz="900" b="1">
                <a:solidFill>
                  <a:srgbClr val="000000"/>
                </a:solidFill>
              </a:rPr>
              <a:t>Проведение работы с налогоплательшиками по погашению задолженности   по налогам, поступающим в бюджет округа,   путем</a:t>
            </a:r>
          </a:p>
          <a:p>
            <a:pPr algn="ctr"/>
            <a:r>
              <a:rPr lang="ru-RU" sz="900" b="1">
                <a:solidFill>
                  <a:srgbClr val="000000"/>
                </a:solidFill>
              </a:rPr>
              <a:t> заслушивания руководителей и собственников организаций на заседаниях Межведомственной территориальной комиссии при главе Серовского городского округа.</a:t>
            </a:r>
          </a:p>
          <a:p>
            <a:pPr algn="ctr"/>
            <a:endParaRPr lang="ru-RU" sz="900" b="1">
              <a:solidFill>
                <a:srgbClr val="000000"/>
              </a:solidFill>
            </a:endParaRPr>
          </a:p>
        </p:txBody>
      </p:sp>
      <p:pic>
        <p:nvPicPr>
          <p:cNvPr id="6" name="Picture 159" descr="герб города Серова"/>
          <p:cNvPicPr>
            <a:picLocks noChangeAspect="1" noChangeArrowheads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2785" y="5581"/>
            <a:ext cx="505213" cy="625304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</p:spTree>
    <p:custDataLst>
      <p:tags r:id="rId1"/>
    </p:custData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16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0" dur="500"/>
                                        <p:tgtEl>
                                          <p:spTgt spid="164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0" fill="hold"/>
                                        <p:tgtEl>
                                          <p:spTgt spid="163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0" fill="hold"/>
                                        <p:tgtEl>
                                          <p:spTgt spid="163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0" fill="hold"/>
                                        <p:tgtEl>
                                          <p:spTgt spid="163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0" fill="hold"/>
                                        <p:tgtEl>
                                          <p:spTgt spid="163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3" dur="500"/>
                                        <p:tgtEl>
                                          <p:spTgt spid="163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0" fill="hold"/>
                                        <p:tgtEl>
                                          <p:spTgt spid="163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0" fill="hold"/>
                                        <p:tgtEl>
                                          <p:spTgt spid="163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17000"/>
                            </p:stCondLst>
                            <p:childTnLst>
                              <p:par>
                                <p:cTn id="3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0" fill="hold"/>
                                        <p:tgtEl>
                                          <p:spTgt spid="163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0" fill="hold"/>
                                        <p:tgtEl>
                                          <p:spTgt spid="163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6" dur="500"/>
                                        <p:tgtEl>
                                          <p:spTgt spid="164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2000"/>
                            </p:stCondLst>
                            <p:childTnLst>
                              <p:par>
                                <p:cTn id="3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7000"/>
                            </p:stCondLst>
                            <p:childTnLst>
                              <p:par>
                                <p:cTn id="4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WordArt 5"/>
          <p:cNvSpPr>
            <a:spLocks noChangeArrowheads="1" noChangeShapeType="1" noTextEdit="1"/>
          </p:cNvSpPr>
          <p:nvPr/>
        </p:nvSpPr>
        <p:spPr bwMode="auto">
          <a:xfrm>
            <a:off x="1477963" y="312738"/>
            <a:ext cx="7442200" cy="481012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ru-RU" sz="2000" kern="10">
                <a:ln w="9525">
                  <a:noFill/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Основные понятия</a:t>
            </a:r>
          </a:p>
        </p:txBody>
      </p:sp>
      <p:sp>
        <p:nvSpPr>
          <p:cNvPr id="8194" name="Rectangle 5"/>
          <p:cNvSpPr>
            <a:spLocks noChangeArrowheads="1"/>
          </p:cNvSpPr>
          <p:nvPr/>
        </p:nvSpPr>
        <p:spPr bwMode="auto">
          <a:xfrm>
            <a:off x="0" y="902524"/>
            <a:ext cx="9906000" cy="6078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ru-RU" sz="1900" b="1" u="sng" dirty="0" smtClean="0">
                <a:solidFill>
                  <a:srgbClr val="000099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Бюджетный процесс</a:t>
            </a:r>
            <a:r>
              <a:rPr lang="ru-RU" sz="1900" b="1" dirty="0" smtClean="0">
                <a:solidFill>
                  <a:srgbClr val="000099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 </a:t>
            </a:r>
            <a:r>
              <a:rPr lang="ru-RU" sz="1900" dirty="0" smtClean="0">
                <a:solidFill>
                  <a:srgbClr val="000099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– деятельность органов государственной власти, органов местного самоуправления и иных участников бюджетного процесса по составлению и рассмотрению проектов бюджетов, утверждению и исполнению бюджетов, контролю  за их исполнением, осуществлению бюджетного учета, составлению, внешней проверке, рассмотрению и утверждению бюджетной отчетности</a:t>
            </a:r>
          </a:p>
          <a:p>
            <a:endParaRPr lang="ru-RU" sz="1000" b="1" u="sng" dirty="0" smtClean="0">
              <a:solidFill>
                <a:srgbClr val="000099"/>
              </a:solidFill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  <a:p>
            <a:pPr algn="just"/>
            <a:r>
              <a:rPr lang="ru-RU" sz="1900" b="1" u="sng" dirty="0" smtClean="0">
                <a:solidFill>
                  <a:srgbClr val="000099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Сводная </a:t>
            </a:r>
            <a:r>
              <a:rPr lang="ru-RU" sz="1900" b="1" u="sng" dirty="0">
                <a:solidFill>
                  <a:srgbClr val="000099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бюджетная роспись</a:t>
            </a:r>
            <a:r>
              <a:rPr lang="ru-RU" sz="1900" b="1" dirty="0">
                <a:solidFill>
                  <a:srgbClr val="000099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 </a:t>
            </a:r>
            <a:r>
              <a:rPr lang="ru-RU" sz="1900" dirty="0">
                <a:solidFill>
                  <a:srgbClr val="000099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– документ, который составляется и ведется финансовым органом в целях организации исполнения бюджета по доходам, расходам и источникам финансирования дефицита бюджета</a:t>
            </a:r>
          </a:p>
          <a:p>
            <a:endParaRPr lang="ru-RU" sz="1000" dirty="0">
              <a:solidFill>
                <a:srgbClr val="000099"/>
              </a:solidFill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  <a:p>
            <a:pPr algn="just"/>
            <a:r>
              <a:rPr lang="ru-RU" sz="1900" b="1" u="sng" dirty="0">
                <a:solidFill>
                  <a:srgbClr val="000099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Бюджетные обязательства –</a:t>
            </a:r>
            <a:r>
              <a:rPr lang="ru-RU" sz="1900" dirty="0">
                <a:solidFill>
                  <a:srgbClr val="000099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 расходные обязательства, подлежащие исполнению в  соответствующем финансовом году</a:t>
            </a:r>
          </a:p>
          <a:p>
            <a:endParaRPr lang="ru-RU" sz="1000" dirty="0">
              <a:solidFill>
                <a:srgbClr val="000099"/>
              </a:solidFill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  <a:p>
            <a:r>
              <a:rPr lang="ru-RU" sz="1900" b="1" u="sng" dirty="0">
                <a:solidFill>
                  <a:srgbClr val="000099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Расходные обязательства</a:t>
            </a:r>
            <a:r>
              <a:rPr lang="ru-RU" sz="1900" b="1" dirty="0">
                <a:solidFill>
                  <a:srgbClr val="000099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 </a:t>
            </a:r>
            <a:r>
              <a:rPr lang="ru-RU" sz="1900" dirty="0">
                <a:solidFill>
                  <a:srgbClr val="000099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– возникающие на  основе закона, иного нормативного правового акта, договора или соглашения, обязанности публично-правого образования (Российской Федерации, субъекта Российской Федерации, </a:t>
            </a:r>
            <a:r>
              <a:rPr lang="ru-RU" sz="1900" dirty="0" smtClean="0">
                <a:solidFill>
                  <a:srgbClr val="000099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муниципального                                           </a:t>
            </a:r>
            <a:r>
              <a:rPr lang="ru-RU" sz="1900" dirty="0">
                <a:solidFill>
                  <a:srgbClr val="000099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образования)  или действующего от его имени  казенного </a:t>
            </a:r>
            <a:r>
              <a:rPr lang="ru-RU" sz="1900" dirty="0" smtClean="0">
                <a:solidFill>
                  <a:srgbClr val="000099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                                               учреждения</a:t>
            </a:r>
            <a:r>
              <a:rPr lang="ru-RU" sz="1900" dirty="0">
                <a:solidFill>
                  <a:srgbClr val="000099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, </a:t>
            </a:r>
            <a:r>
              <a:rPr lang="ru-RU" sz="1900" dirty="0" smtClean="0">
                <a:solidFill>
                  <a:srgbClr val="000099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предоставить </a:t>
            </a:r>
            <a:r>
              <a:rPr lang="ru-RU" sz="1900" dirty="0">
                <a:solidFill>
                  <a:srgbClr val="000099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физическому или </a:t>
            </a:r>
            <a:r>
              <a:rPr lang="ru-RU" sz="1900" dirty="0" smtClean="0">
                <a:solidFill>
                  <a:srgbClr val="000099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юридическому                                                        </a:t>
            </a:r>
            <a:r>
              <a:rPr lang="ru-RU" sz="1900" dirty="0">
                <a:solidFill>
                  <a:srgbClr val="000099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лицу, иному публично-правовому образованию,  субъекту </a:t>
            </a:r>
            <a:r>
              <a:rPr lang="ru-RU" sz="1900" dirty="0" smtClean="0">
                <a:solidFill>
                  <a:srgbClr val="000099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                                       международного </a:t>
            </a:r>
            <a:r>
              <a:rPr lang="ru-RU" sz="1900" dirty="0">
                <a:solidFill>
                  <a:srgbClr val="000099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права средства из соответствующего бюджета</a:t>
            </a:r>
          </a:p>
          <a:p>
            <a:endParaRPr lang="ru-RU" dirty="0">
              <a:solidFill>
                <a:srgbClr val="000099"/>
              </a:solidFill>
            </a:endParaRPr>
          </a:p>
          <a:p>
            <a:pPr algn="just"/>
            <a:endParaRPr lang="ru-RU" dirty="0">
              <a:solidFill>
                <a:srgbClr val="000099"/>
              </a:solidFill>
            </a:endParaRPr>
          </a:p>
        </p:txBody>
      </p:sp>
      <p:pic>
        <p:nvPicPr>
          <p:cNvPr id="14" name="Picture 4" descr="Герб Серова Новый 5 зубцов (300 - цветной)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4825" y="8133"/>
            <a:ext cx="633572" cy="633135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21505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50183" y="5034278"/>
            <a:ext cx="3255818" cy="1823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9" name="Picture 7" descr="спутниковая карта свердловской области онлайн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89" y="5984"/>
            <a:ext cx="7554874" cy="68587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Заголовок 1"/>
          <p:cNvSpPr txBox="1">
            <a:spLocks/>
          </p:cNvSpPr>
          <p:nvPr/>
        </p:nvSpPr>
        <p:spPr bwMode="auto">
          <a:xfrm rot="5400000">
            <a:off x="6049169" y="3001169"/>
            <a:ext cx="6858000" cy="855662"/>
          </a:xfrm>
          <a:prstGeom prst="rect">
            <a:avLst/>
          </a:prstGeom>
          <a:extLst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eaLnBrk="0" hangingPunct="0">
              <a:defRPr/>
            </a:pPr>
            <a:r>
              <a:rPr lang="ru-RU" sz="20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Межбюджетные отношения</a:t>
            </a:r>
          </a:p>
        </p:txBody>
      </p:sp>
      <p:sp>
        <p:nvSpPr>
          <p:cNvPr id="82947" name="Объект 2"/>
          <p:cNvSpPr>
            <a:spLocks noGrp="1"/>
          </p:cNvSpPr>
          <p:nvPr>
            <p:ph type="subTitle" sz="quarter" idx="1"/>
          </p:nvPr>
        </p:nvSpPr>
        <p:spPr>
          <a:xfrm>
            <a:off x="4167188" y="0"/>
            <a:ext cx="4943475" cy="6858000"/>
          </a:xfrm>
          <a:gradFill rotWithShape="0">
            <a:gsLst>
              <a:gs pos="0">
                <a:srgbClr val="8DA5DD"/>
              </a:gs>
              <a:gs pos="20000">
                <a:srgbClr val="8DA5DD"/>
              </a:gs>
              <a:gs pos="25000">
                <a:srgbClr val="8488C4"/>
              </a:gs>
              <a:gs pos="59000">
                <a:srgbClr val="99CCFF"/>
              </a:gs>
              <a:gs pos="100000">
                <a:srgbClr val="8488C4"/>
              </a:gs>
            </a:gsLst>
            <a:lin ang="5400000" scaled="1"/>
          </a:gradFill>
        </p:spPr>
        <p:txBody>
          <a:bodyPr/>
          <a:lstStyle/>
          <a:p>
            <a:endParaRPr lang="ru-RU" sz="2000" smtClean="0">
              <a:solidFill>
                <a:srgbClr val="00000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Из областного бюджета в бюджет городского округа перечисляются межбюджетные трансферты в форме:</a:t>
            </a:r>
          </a:p>
          <a:p>
            <a:pPr algn="just">
              <a:buFont typeface="Wingdings" panose="05000000000000000000" pitchFamily="2" charset="2"/>
              <a:buChar char="v"/>
            </a:pPr>
            <a:r>
              <a:rPr lang="ru-RU" sz="2000" b="1" u="sng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Дотаций</a:t>
            </a:r>
            <a:r>
              <a:rPr lang="ru-RU" sz="2000" b="1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– без определения конкретной цели их использования</a:t>
            </a:r>
          </a:p>
          <a:p>
            <a:pPr algn="just">
              <a:buFont typeface="Arial" charset="0"/>
              <a:buChar char="•"/>
            </a:pPr>
            <a:endParaRPr lang="ru-RU" sz="2000" smtClean="0">
              <a:solidFill>
                <a:srgbClr val="00000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Wingdings" panose="05000000000000000000" pitchFamily="2" charset="2"/>
              <a:buChar char="v"/>
            </a:pPr>
            <a:r>
              <a:rPr lang="ru-RU" sz="2000" b="1" u="sng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Субсидий</a:t>
            </a:r>
            <a:r>
              <a:rPr lang="ru-RU" sz="2000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 – в целях софинансирования расходных обязательств муниципального образования по вопросам местного значения</a:t>
            </a:r>
          </a:p>
          <a:p>
            <a:pPr algn="just">
              <a:buFont typeface="Arial" charset="0"/>
              <a:buChar char="•"/>
            </a:pPr>
            <a:endParaRPr lang="ru-RU" sz="2000" smtClean="0">
              <a:solidFill>
                <a:srgbClr val="00000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Wingdings" panose="05000000000000000000" pitchFamily="2" charset="2"/>
              <a:buChar char="v"/>
            </a:pPr>
            <a:r>
              <a:rPr lang="ru-RU" sz="2000" b="1" u="sng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Субвенций</a:t>
            </a:r>
            <a:r>
              <a:rPr lang="ru-RU" sz="2000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 – на выполнение переданных государственных полномочий Российской Федерации и Свердловской области</a:t>
            </a:r>
          </a:p>
          <a:p>
            <a:pPr algn="just">
              <a:buFont typeface="Arial" charset="0"/>
              <a:buChar char="•"/>
            </a:pPr>
            <a:endParaRPr lang="ru-RU" sz="2000" smtClean="0">
              <a:solidFill>
                <a:srgbClr val="00000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Wingdings" panose="05000000000000000000" pitchFamily="2" charset="2"/>
              <a:buChar char="v"/>
            </a:pPr>
            <a:r>
              <a:rPr lang="ru-RU" sz="2000" b="1" u="sng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Иных межбюджетных трансфертов</a:t>
            </a:r>
          </a:p>
        </p:txBody>
      </p:sp>
      <p:pic>
        <p:nvPicPr>
          <p:cNvPr id="2" name="Picture 159" descr="герб города Серова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3306" y="5581"/>
            <a:ext cx="599645" cy="625304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1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62725" y="495844"/>
            <a:ext cx="3343275" cy="2914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159" descr="герб города Серова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0337" cy="599982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5" name="Прямоугольник 4"/>
          <p:cNvSpPr/>
          <p:nvPr/>
        </p:nvSpPr>
        <p:spPr>
          <a:xfrm>
            <a:off x="314325" y="0"/>
            <a:ext cx="9591675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000" b="1" dirty="0" smtClean="0">
                <a:ln w="11430"/>
                <a:solidFill>
                  <a:schemeClr val="accent4">
                    <a:lumMod val="2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БЕЗВОЗМЕЗДНЫЕ ПОСТУПЛЕНИЯ</a:t>
            </a:r>
            <a:endParaRPr lang="ru-RU" sz="1600" b="1" cap="none" spc="0" dirty="0">
              <a:ln w="11430"/>
              <a:solidFill>
                <a:schemeClr val="accent4">
                  <a:lumMod val="25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0075" y="857898"/>
            <a:ext cx="2490788" cy="21710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86187" y="886473"/>
            <a:ext cx="2490788" cy="21710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0500" y="4488071"/>
            <a:ext cx="2718955" cy="23699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Прямоугольник 12"/>
          <p:cNvSpPr/>
          <p:nvPr/>
        </p:nvSpPr>
        <p:spPr>
          <a:xfrm>
            <a:off x="7048500" y="1795760"/>
            <a:ext cx="1928710" cy="728365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DeflateTop">
              <a:avLst>
                <a:gd name="adj" fmla="val 38567"/>
              </a:avLst>
            </a:prstTxWarp>
            <a:spAutoFit/>
          </a:bodyPr>
          <a:lstStyle/>
          <a:p>
            <a:pPr algn="ctr"/>
            <a:r>
              <a:rPr lang="ru-RU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Субвенции</a:t>
            </a:r>
            <a:endParaRPr lang="ru-RU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568778" y="5554423"/>
            <a:ext cx="1568780" cy="56644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DeflateTop">
              <a:avLst>
                <a:gd name="adj" fmla="val 8674"/>
              </a:avLst>
            </a:prstTxWarp>
            <a:spAutoFit/>
          </a:bodyPr>
          <a:lstStyle/>
          <a:p>
            <a:pPr algn="ctr"/>
            <a:r>
              <a:rPr lang="ru-RU" sz="5400" b="1" cap="none" spc="0" dirty="0" smtClean="0">
                <a:ln w="1905"/>
                <a:solidFill>
                  <a:schemeClr val="accent4">
                    <a:lumMod val="1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Иные межбюджетные </a:t>
            </a:r>
          </a:p>
          <a:p>
            <a:pPr algn="ctr"/>
            <a:r>
              <a:rPr lang="ru-RU" sz="5400" b="1" cap="none" spc="0" dirty="0" smtClean="0">
                <a:ln w="1905"/>
                <a:solidFill>
                  <a:schemeClr val="accent4">
                    <a:lumMod val="1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трансферты</a:t>
            </a:r>
            <a:endParaRPr lang="ru-RU" sz="5400" b="1" cap="none" spc="0" dirty="0">
              <a:ln w="1905"/>
              <a:solidFill>
                <a:schemeClr val="accent4">
                  <a:lumMod val="1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4133849" y="1919586"/>
            <a:ext cx="1481035" cy="652164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DeflateTop">
              <a:avLst>
                <a:gd name="adj" fmla="val 30721"/>
              </a:avLst>
            </a:prstTxWarp>
            <a:spAutoFit/>
          </a:bodyPr>
          <a:lstStyle/>
          <a:p>
            <a:pPr algn="ctr"/>
            <a:r>
              <a:rPr lang="ru-RU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Субсидии</a:t>
            </a:r>
            <a:endParaRPr lang="ru-RU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904875" y="1900535"/>
            <a:ext cx="1519134" cy="62359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DeflateTop">
              <a:avLst>
                <a:gd name="adj" fmla="val 28105"/>
              </a:avLst>
            </a:prstTxWarp>
            <a:spAutoFit/>
          </a:bodyPr>
          <a:lstStyle/>
          <a:p>
            <a:pPr algn="ctr"/>
            <a:r>
              <a:rPr lang="ru-RU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Дотации</a:t>
            </a:r>
            <a:endParaRPr lang="ru-RU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816693" y="3457575"/>
            <a:ext cx="3089307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2022г</a:t>
            </a:r>
            <a:r>
              <a:rPr lang="ru-RU" b="1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. – </a:t>
            </a:r>
            <a:r>
              <a:rPr lang="ru-RU" b="1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1 427 041,2 тыс</a:t>
            </a:r>
            <a:r>
              <a:rPr lang="ru-RU" b="1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. руб.</a:t>
            </a:r>
          </a:p>
          <a:p>
            <a:r>
              <a:rPr lang="ru-RU" b="1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2023г</a:t>
            </a:r>
            <a:r>
              <a:rPr lang="ru-RU" b="1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. – </a:t>
            </a:r>
            <a:r>
              <a:rPr lang="ru-RU" b="1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1 714 628,5 тыс</a:t>
            </a:r>
            <a:r>
              <a:rPr lang="ru-RU" b="1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. руб.</a:t>
            </a:r>
          </a:p>
          <a:p>
            <a:r>
              <a:rPr lang="ru-RU" b="1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2024г</a:t>
            </a:r>
            <a:r>
              <a:rPr lang="ru-RU" b="1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. – 1 546 050,9 тыс. руб.</a:t>
            </a:r>
          </a:p>
          <a:p>
            <a:r>
              <a:rPr lang="ru-RU" b="1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2025г</a:t>
            </a:r>
            <a:r>
              <a:rPr lang="ru-RU" b="1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. – 1 608 568,1 тыс. руб.</a:t>
            </a:r>
          </a:p>
          <a:p>
            <a:r>
              <a:rPr lang="ru-RU" b="1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2026г</a:t>
            </a:r>
            <a:r>
              <a:rPr lang="ru-RU" b="1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. – 1 670 630,7 тыс. руб.</a:t>
            </a:r>
            <a:endParaRPr lang="ru-RU" b="1" dirty="0">
              <a:solidFill>
                <a:schemeClr val="accent4">
                  <a:lumMod val="10000"/>
                </a:schemeClr>
              </a:solidFill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692493" y="3009900"/>
            <a:ext cx="2916183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2022г</a:t>
            </a:r>
            <a:r>
              <a:rPr lang="ru-RU" b="1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. – </a:t>
            </a:r>
            <a:r>
              <a:rPr lang="ru-RU" b="1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511 989,6 тыс</a:t>
            </a:r>
            <a:r>
              <a:rPr lang="ru-RU" b="1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. руб.</a:t>
            </a:r>
          </a:p>
          <a:p>
            <a:r>
              <a:rPr lang="ru-RU" b="1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2023г</a:t>
            </a:r>
            <a:r>
              <a:rPr lang="ru-RU" b="1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. – </a:t>
            </a:r>
            <a:r>
              <a:rPr lang="ru-RU" b="1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928 796,8 тыс</a:t>
            </a:r>
            <a:r>
              <a:rPr lang="ru-RU" b="1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. руб.</a:t>
            </a:r>
          </a:p>
          <a:p>
            <a:r>
              <a:rPr lang="ru-RU" b="1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2024г</a:t>
            </a:r>
            <a:r>
              <a:rPr lang="ru-RU" b="1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. – 683 387,2 тыс. руб.</a:t>
            </a:r>
          </a:p>
          <a:p>
            <a:r>
              <a:rPr lang="ru-RU" b="1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2025г</a:t>
            </a:r>
            <a:r>
              <a:rPr lang="ru-RU" b="1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. – 247 702,4 тыс. руб.</a:t>
            </a:r>
          </a:p>
          <a:p>
            <a:r>
              <a:rPr lang="ru-RU" b="1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2026г</a:t>
            </a:r>
            <a:r>
              <a:rPr lang="ru-RU" b="1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. – 184 912,9 тыс. руб.</a:t>
            </a:r>
            <a:endParaRPr lang="ru-RU" b="1" dirty="0">
              <a:solidFill>
                <a:schemeClr val="accent4">
                  <a:lumMod val="10000"/>
                </a:schemeClr>
              </a:solidFill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49218" y="2981325"/>
            <a:ext cx="2916183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2022г</a:t>
            </a:r>
            <a:r>
              <a:rPr lang="ru-RU" b="1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. – </a:t>
            </a:r>
            <a:r>
              <a:rPr lang="ru-RU" b="1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725 012,8 тыс</a:t>
            </a:r>
            <a:r>
              <a:rPr lang="ru-RU" b="1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. руб.</a:t>
            </a:r>
          </a:p>
          <a:p>
            <a:r>
              <a:rPr lang="ru-RU" b="1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2023г</a:t>
            </a:r>
            <a:r>
              <a:rPr lang="ru-RU" b="1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. – </a:t>
            </a:r>
            <a:r>
              <a:rPr lang="ru-RU" b="1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611 702,3 </a:t>
            </a:r>
            <a:r>
              <a:rPr lang="ru-RU" b="1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тыс. руб.</a:t>
            </a:r>
          </a:p>
          <a:p>
            <a:r>
              <a:rPr lang="ru-RU" b="1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2024г</a:t>
            </a:r>
            <a:r>
              <a:rPr lang="ru-RU" b="1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. – 609 654,0 тыс. руб.</a:t>
            </a:r>
          </a:p>
          <a:p>
            <a:r>
              <a:rPr lang="ru-RU" b="1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2024г</a:t>
            </a:r>
            <a:r>
              <a:rPr lang="ru-RU" b="1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. – 317 847,0 тыс. руб.</a:t>
            </a:r>
          </a:p>
          <a:p>
            <a:r>
              <a:rPr lang="ru-RU" b="1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2026г</a:t>
            </a:r>
            <a:r>
              <a:rPr lang="ru-RU" b="1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. – 168 338,0 тыс. руб.</a:t>
            </a:r>
            <a:endParaRPr lang="ru-RU" b="1" dirty="0">
              <a:solidFill>
                <a:schemeClr val="accent4">
                  <a:lumMod val="10000"/>
                </a:schemeClr>
              </a:solidFill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850582" y="5628322"/>
            <a:ext cx="291618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2022г</a:t>
            </a:r>
            <a:r>
              <a:rPr lang="ru-RU" b="1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. – </a:t>
            </a:r>
            <a:r>
              <a:rPr lang="ru-RU" b="1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242 675,9 тыс</a:t>
            </a:r>
            <a:r>
              <a:rPr lang="ru-RU" b="1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. руб.</a:t>
            </a:r>
          </a:p>
          <a:p>
            <a:r>
              <a:rPr lang="ru-RU" b="1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2023г</a:t>
            </a:r>
            <a:r>
              <a:rPr lang="ru-RU" b="1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. – </a:t>
            </a:r>
            <a:r>
              <a:rPr lang="ru-RU" b="1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292 444,1 </a:t>
            </a:r>
            <a:r>
              <a:rPr lang="ru-RU" b="1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тыс. руб.</a:t>
            </a:r>
          </a:p>
          <a:p>
            <a:r>
              <a:rPr lang="ru-RU" b="1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2023г. – 106 386,7 тыс. руб.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972103" y="5171122"/>
            <a:ext cx="393389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Прочие безвозмездные поступления</a:t>
            </a:r>
          </a:p>
          <a:p>
            <a:endParaRPr lang="ru-RU" b="1" dirty="0" smtClean="0">
              <a:solidFill>
                <a:schemeClr val="accent4">
                  <a:lumMod val="10000"/>
                </a:schemeClr>
              </a:solidFill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  <a:p>
            <a:r>
              <a:rPr lang="ru-RU" b="1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2022г</a:t>
            </a:r>
            <a:r>
              <a:rPr lang="ru-RU" b="1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. – </a:t>
            </a:r>
            <a:r>
              <a:rPr lang="ru-RU" b="1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6 234,9 </a:t>
            </a:r>
            <a:r>
              <a:rPr lang="ru-RU" b="1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тыс. руб</a:t>
            </a:r>
            <a:r>
              <a:rPr lang="ru-RU" b="1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.</a:t>
            </a:r>
            <a:endParaRPr lang="ru-RU" b="1" dirty="0" smtClean="0">
              <a:solidFill>
                <a:schemeClr val="accent4">
                  <a:lumMod val="10000"/>
                </a:schemeClr>
              </a:solidFill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</p:txBody>
      </p:sp>
    </p:spTree>
  </p:cSld>
  <p:clrMapOvr>
    <a:masterClrMapping/>
  </p:clrMapOvr>
  <p:transition spd="slow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40" name="Picture 4" descr="https://serov-rb.ru/wp-content/uploads/2020/07/Serov-rb_2020-07-03_02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89259" y="1990724"/>
            <a:ext cx="1040266" cy="778595"/>
          </a:xfrm>
          <a:prstGeom prst="rect">
            <a:avLst/>
          </a:prstGeom>
          <a:noFill/>
        </p:spPr>
      </p:pic>
      <p:pic>
        <p:nvPicPr>
          <p:cNvPr id="4" name="Picture 159" descr="герб города Серова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0337" cy="599982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5" name="Прямоугольник 4"/>
          <p:cNvSpPr/>
          <p:nvPr/>
        </p:nvSpPr>
        <p:spPr>
          <a:xfrm>
            <a:off x="506964" y="0"/>
            <a:ext cx="9399036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3200" b="1" cap="none" spc="0" dirty="0" smtClean="0">
                <a:ln w="11430"/>
                <a:solidFill>
                  <a:srgbClr val="92D05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Субсидии бюджету Серовского городского округа из областного бюджета в </a:t>
            </a:r>
            <a:r>
              <a:rPr lang="ru-RU" sz="3200" b="1" cap="none" spc="0" dirty="0" smtClean="0">
                <a:ln w="11430"/>
                <a:solidFill>
                  <a:srgbClr val="92D05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2024 </a:t>
            </a:r>
            <a:r>
              <a:rPr lang="ru-RU" sz="3200" b="1" cap="none" spc="0" dirty="0" smtClean="0">
                <a:ln w="11430"/>
                <a:solidFill>
                  <a:srgbClr val="92D05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году</a:t>
            </a:r>
            <a:endParaRPr lang="ru-RU" sz="3200" b="1" cap="none" spc="0" dirty="0">
              <a:ln w="11430"/>
              <a:solidFill>
                <a:srgbClr val="92D05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3324225" y="2667000"/>
            <a:ext cx="2990850" cy="1743075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336 142,3 тыс</a:t>
            </a:r>
            <a:r>
              <a:rPr lang="ru-RU" sz="3200" b="1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. руб.</a:t>
            </a:r>
            <a:endParaRPr lang="ru-RU" sz="3200" b="1" dirty="0">
              <a:solidFill>
                <a:schemeClr val="accent4">
                  <a:lumMod val="10000"/>
                </a:schemeClr>
              </a:solidFill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686051" y="1038911"/>
            <a:ext cx="222884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i="1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Субсидии на строительство </a:t>
            </a:r>
            <a:r>
              <a:rPr lang="ru-RU" sz="1200" b="1" i="1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и реконструкцию систем и (или) объектов коммунальной инфраструктуры </a:t>
            </a:r>
            <a:r>
              <a:rPr lang="ru-RU" sz="1200" b="1" i="1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70 610,4 тыс</a:t>
            </a:r>
            <a:r>
              <a:rPr lang="ru-RU" sz="1200" b="1" i="1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. руб</a:t>
            </a:r>
            <a:r>
              <a:rPr lang="ru-RU" sz="1200" b="1" i="1" dirty="0" smtClean="0">
                <a:solidFill>
                  <a:srgbClr val="FF0000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.</a:t>
            </a:r>
            <a:endParaRPr lang="ru-RU" sz="1200" b="1" i="1" dirty="0">
              <a:solidFill>
                <a:srgbClr val="FF0000"/>
              </a:solidFill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029200" y="989737"/>
            <a:ext cx="269557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i="1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Субсидии бюджетам городских округов на государственную поддержку организаций, входящих в систему спортивной подготовки </a:t>
            </a:r>
            <a:r>
              <a:rPr lang="ru-RU" sz="1200" b="1" i="1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111,9</a:t>
            </a:r>
            <a:r>
              <a:rPr lang="ru-RU" sz="1200" b="1" i="1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 </a:t>
            </a:r>
            <a:r>
              <a:rPr lang="ru-RU" sz="1200" b="1" i="1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тыс. руб.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7581900" y="949859"/>
            <a:ext cx="23241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i="1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Субсидии бюджетам городских округов на поддержку творческой деятельности и укрепление материально-технической базы муниципальных театров в населенных пунктах с численностью населения до 300 тысяч человек </a:t>
            </a:r>
            <a:r>
              <a:rPr lang="ru-RU" sz="1200" b="1" i="1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739,9 тыс</a:t>
            </a:r>
            <a:r>
              <a:rPr lang="ru-RU" sz="1200" b="1" i="1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. руб.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8105775" y="2748260"/>
            <a:ext cx="1800225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 </a:t>
            </a:r>
            <a:r>
              <a:rPr lang="ru-RU" sz="1200" b="1" i="1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Субсидии бюджетам городских округов на реализацию программ формирования современной городской среды </a:t>
            </a:r>
            <a:r>
              <a:rPr lang="ru-RU" sz="1200" b="1" i="1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40 000,0 </a:t>
            </a:r>
            <a:r>
              <a:rPr lang="ru-RU" sz="1200" b="1" i="1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тыс.руб</a:t>
            </a:r>
            <a:r>
              <a:rPr lang="ru-RU" sz="1200" b="1" i="1" dirty="0" smtClean="0">
                <a:solidFill>
                  <a:srgbClr val="FF0000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.</a:t>
            </a:r>
          </a:p>
        </p:txBody>
      </p:sp>
      <p:pic>
        <p:nvPicPr>
          <p:cNvPr id="103425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87306" y="2966605"/>
            <a:ext cx="1335232" cy="89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Прямоугольник 12"/>
          <p:cNvSpPr/>
          <p:nvPr/>
        </p:nvSpPr>
        <p:spPr>
          <a:xfrm>
            <a:off x="7648575" y="4171861"/>
            <a:ext cx="225742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i="1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Субсидии на осуществление мероприятий по обеспечению питанием обучающихся в муниципальных общеобразовательных организациях в размере</a:t>
            </a:r>
          </a:p>
          <a:p>
            <a:r>
              <a:rPr lang="ru-RU" sz="1200" b="1" i="1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 </a:t>
            </a:r>
            <a:r>
              <a:rPr lang="ru-RU" sz="1200" b="1" i="1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119 736,0 тыс</a:t>
            </a:r>
            <a:r>
              <a:rPr lang="ru-RU" sz="1200" b="1" i="1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. руб.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6905625" y="5473005"/>
            <a:ext cx="264794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i="1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Субсидии на  осуществление мероприятий по обеспечению организации отдыха детей в каникулярное время, включая мероприятия по обеспечению безопасности их жизни и здоровья в размере 38 </a:t>
            </a:r>
            <a:r>
              <a:rPr lang="ru-RU" sz="1200" b="1" i="1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403,3 </a:t>
            </a:r>
            <a:r>
              <a:rPr lang="ru-RU" sz="1200" b="1" i="1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тыс. руб. 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5021284" y="4624518"/>
            <a:ext cx="198515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i="1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Субсидии на создание безопасных условий пребывания в муниципальных организациях отдыха </a:t>
            </a:r>
            <a:r>
              <a:rPr lang="ru-RU" sz="1200" b="1" i="1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детей</a:t>
            </a:r>
            <a:r>
              <a:rPr lang="ru-RU" sz="1200" b="1" i="1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 и их оздоровления в </a:t>
            </a:r>
            <a:r>
              <a:rPr lang="ru-RU" sz="1200" b="1" i="1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размере 5 502,6 тыс</a:t>
            </a:r>
            <a:r>
              <a:rPr lang="ru-RU" sz="1200" b="1" i="1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. руб.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2781300" y="4725438"/>
            <a:ext cx="202041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i="1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Субсидии на организацию военно-патриотического воспитания и допризывной подготовки молодых граждан в размере 403,7  тыс. руб.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0" y="4990921"/>
            <a:ext cx="22098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i="1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Субсидии на реализацию проектов по приоритетным направлениям работы с молодежью на территории Свердловской области в размере  149,7 тыс. руб.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0" y="3667036"/>
            <a:ext cx="275272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i="1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Субсидии на создание в муниципальных общеобразовательных организациях условий для организации горячего питания обучающихся в размере </a:t>
            </a:r>
          </a:p>
          <a:p>
            <a:r>
              <a:rPr lang="ru-RU" sz="1200" b="1" i="1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3 160,7 тыс. руб.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0" y="2390686"/>
            <a:ext cx="282892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i="1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Субсидии на реализацию мероприятий по поэтапному внедрению Всероссийского физкультурно-спортивного комплекса "Готов к труду и обороне" (ГТО) в размере 122,4 тыс. руб.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0" y="1100435"/>
            <a:ext cx="24384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i="1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Субсидии на создание спортивных площадок (оснащение спортивным оборудованием) для занятий уличной гимнастикой в размере 200,0 тыс. руб.</a:t>
            </a:r>
          </a:p>
        </p:txBody>
      </p:sp>
      <p:sp>
        <p:nvSpPr>
          <p:cNvPr id="24" name="Стрелка вниз 23"/>
          <p:cNvSpPr/>
          <p:nvPr/>
        </p:nvSpPr>
        <p:spPr>
          <a:xfrm rot="10026982">
            <a:off x="5447321" y="4344631"/>
            <a:ext cx="404406" cy="304874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Стрелка вниз 24"/>
          <p:cNvSpPr/>
          <p:nvPr/>
        </p:nvSpPr>
        <p:spPr>
          <a:xfrm rot="12055940">
            <a:off x="3879994" y="4363072"/>
            <a:ext cx="310392" cy="307197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Стрелка вниз 25"/>
          <p:cNvSpPr/>
          <p:nvPr/>
        </p:nvSpPr>
        <p:spPr>
          <a:xfrm rot="14244578">
            <a:off x="2705716" y="3819566"/>
            <a:ext cx="266700" cy="1715190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Стрелка вниз 26"/>
          <p:cNvSpPr/>
          <p:nvPr/>
        </p:nvSpPr>
        <p:spPr>
          <a:xfrm rot="15087821">
            <a:off x="2863958" y="3601920"/>
            <a:ext cx="266700" cy="837167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Стрелка вниз 27"/>
          <p:cNvSpPr/>
          <p:nvPr/>
        </p:nvSpPr>
        <p:spPr>
          <a:xfrm rot="16200000">
            <a:off x="2790512" y="2940822"/>
            <a:ext cx="266700" cy="740594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Стрелка вниз 28"/>
          <p:cNvSpPr/>
          <p:nvPr/>
        </p:nvSpPr>
        <p:spPr>
          <a:xfrm rot="18133809">
            <a:off x="2841772" y="1656690"/>
            <a:ext cx="266700" cy="1633408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Стрелка вниз 29"/>
          <p:cNvSpPr/>
          <p:nvPr/>
        </p:nvSpPr>
        <p:spPr>
          <a:xfrm rot="20075094">
            <a:off x="3871165" y="1892190"/>
            <a:ext cx="266700" cy="943883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Стрелка вниз 30"/>
          <p:cNvSpPr/>
          <p:nvPr/>
        </p:nvSpPr>
        <p:spPr>
          <a:xfrm rot="4594789">
            <a:off x="6415076" y="3059620"/>
            <a:ext cx="266700" cy="455996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Стрелка вниз 31"/>
          <p:cNvSpPr/>
          <p:nvPr/>
        </p:nvSpPr>
        <p:spPr>
          <a:xfrm rot="3294222">
            <a:off x="6124263" y="2321697"/>
            <a:ext cx="266700" cy="740594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Стрелка вниз 32"/>
          <p:cNvSpPr/>
          <p:nvPr/>
        </p:nvSpPr>
        <p:spPr>
          <a:xfrm rot="1229340">
            <a:off x="5292057" y="2137444"/>
            <a:ext cx="266700" cy="543070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Стрелка вниз 33"/>
          <p:cNvSpPr/>
          <p:nvPr/>
        </p:nvSpPr>
        <p:spPr>
          <a:xfrm rot="8013631">
            <a:off x="6708127" y="3782440"/>
            <a:ext cx="266700" cy="2003130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Стрелка вниз 34"/>
          <p:cNvSpPr/>
          <p:nvPr/>
        </p:nvSpPr>
        <p:spPr>
          <a:xfrm rot="6653405">
            <a:off x="6849783" y="3373507"/>
            <a:ext cx="266700" cy="1450790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Прямоугольник 35"/>
          <p:cNvSpPr/>
          <p:nvPr/>
        </p:nvSpPr>
        <p:spPr>
          <a:xfrm>
            <a:off x="2000250" y="6030694"/>
            <a:ext cx="487556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i="1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Субсидии </a:t>
            </a:r>
            <a:r>
              <a:rPr lang="ru-RU" sz="1200" b="1" i="1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на осуществление мероприятий  по обеспечению условий реализации муниципальными общеобразовательными организациями образовательных программ естественно-научного цикла и профориентационной работы в размере </a:t>
            </a:r>
            <a:r>
              <a:rPr lang="ru-RU" sz="1200" b="1" i="1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2 250,0 </a:t>
            </a:r>
            <a:r>
              <a:rPr lang="ru-RU" sz="1200" b="1" i="1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тыс</a:t>
            </a:r>
            <a:r>
              <a:rPr lang="ru-RU" sz="1200" b="1" i="1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. руб.</a:t>
            </a:r>
          </a:p>
        </p:txBody>
      </p:sp>
      <p:sp>
        <p:nvSpPr>
          <p:cNvPr id="37" name="Стрелка вниз 36"/>
          <p:cNvSpPr/>
          <p:nvPr/>
        </p:nvSpPr>
        <p:spPr>
          <a:xfrm rot="10800000">
            <a:off x="4714833" y="4438580"/>
            <a:ext cx="322585" cy="1562170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 spd="slow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59" descr="герб города Серова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0337" cy="599982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5" name="Прямоугольник 4"/>
          <p:cNvSpPr/>
          <p:nvPr/>
        </p:nvSpPr>
        <p:spPr>
          <a:xfrm>
            <a:off x="506964" y="0"/>
            <a:ext cx="9399036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3200" b="1" cap="none" spc="0" dirty="0" smtClean="0">
                <a:ln w="11430"/>
                <a:solidFill>
                  <a:srgbClr val="92D05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Субвенции бюджету Серовского городского округа из областного бюджета в </a:t>
            </a:r>
            <a:r>
              <a:rPr lang="ru-RU" sz="3200" b="1" cap="none" spc="0" dirty="0" smtClean="0">
                <a:ln w="11430"/>
                <a:solidFill>
                  <a:srgbClr val="92D05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2024 </a:t>
            </a:r>
            <a:r>
              <a:rPr lang="ru-RU" sz="3200" b="1" cap="none" spc="0" dirty="0" smtClean="0">
                <a:ln w="11430"/>
                <a:solidFill>
                  <a:srgbClr val="92D05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году</a:t>
            </a:r>
            <a:endParaRPr lang="ru-RU" sz="3200" b="1" cap="none" spc="0" dirty="0">
              <a:ln w="11430"/>
              <a:solidFill>
                <a:srgbClr val="92D05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989737"/>
            <a:ext cx="251459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i="1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Субвенции по хранению, комплектованию, учету и использованию архивных документов, относящихся к государственной собственности Свердловской области в размере </a:t>
            </a:r>
          </a:p>
          <a:p>
            <a:r>
              <a:rPr lang="ru-RU" sz="1200" b="1" i="1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2 024,0 </a:t>
            </a:r>
            <a:r>
              <a:rPr lang="ru-RU" sz="1200" b="1" i="1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тыс. руб.</a:t>
            </a:r>
            <a:endParaRPr lang="ru-RU" sz="1200" b="1" i="1" dirty="0">
              <a:solidFill>
                <a:schemeClr val="accent4">
                  <a:lumMod val="10000"/>
                </a:schemeClr>
              </a:solidFill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466974" y="994886"/>
            <a:ext cx="223837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i="1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Субвенции по предоставлению отдельным категориям граждан компенсаций расходов на оплату жилого помещения и коммунальных услуг в размере </a:t>
            </a:r>
            <a:r>
              <a:rPr lang="ru-RU" sz="1200" b="1" i="1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136 914,8 </a:t>
            </a:r>
            <a:r>
              <a:rPr lang="ru-RU" sz="1200" b="1" i="1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тыс. руб.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7981950" y="967085"/>
            <a:ext cx="192405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i="1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Субвенции по созданию административных комиссий в размере</a:t>
            </a:r>
          </a:p>
          <a:p>
            <a:r>
              <a:rPr lang="ru-RU" sz="1200" b="1" i="1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 </a:t>
            </a:r>
            <a:r>
              <a:rPr lang="ru-RU" sz="1200" b="1" i="1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171,5 </a:t>
            </a:r>
            <a:r>
              <a:rPr lang="ru-RU" sz="1200" b="1" i="1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тыс. руб.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914902" y="961162"/>
            <a:ext cx="292417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i="1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Субвенции по предоставлению гражданам, проживающим на территории Свердловской области, меры социальной поддержки по частичному освобождению от платы за коммунальные услуги в размере </a:t>
            </a:r>
          </a:p>
          <a:p>
            <a:r>
              <a:rPr lang="ru-RU" sz="1200" b="1" i="1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6 349,0 </a:t>
            </a:r>
            <a:r>
              <a:rPr lang="ru-RU" sz="1200" b="1" i="1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тыс. руб.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7467600" y="2337911"/>
            <a:ext cx="24384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i="1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Субвенции на организацию мероприятий при осуществлении деятельности по обращению с животными без владельцев в размере</a:t>
            </a:r>
          </a:p>
          <a:p>
            <a:r>
              <a:rPr lang="ru-RU" sz="1200" b="1" i="1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 2 </a:t>
            </a:r>
            <a:r>
              <a:rPr lang="ru-RU" sz="1200" b="1" i="1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830,1 </a:t>
            </a:r>
            <a:r>
              <a:rPr lang="ru-RU" sz="1200" b="1" i="1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тыс. руб.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6667499" y="5103674"/>
            <a:ext cx="323850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i="1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Субвенции на организацию и обеспечение отдыха и оздоровления детей (за исключением детей-сирот и детей, оставшихся без попечения родителей, детей, находящихся в трудной жизненной ситуации) в учебное время, включая мероприятия по обеспечению безопасности их жизни и здоровья в размере </a:t>
            </a:r>
          </a:p>
          <a:p>
            <a:r>
              <a:rPr lang="ru-RU" sz="1200" b="1" i="1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4 </a:t>
            </a:r>
            <a:r>
              <a:rPr lang="ru-RU" sz="1200" b="1" i="1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602,0 </a:t>
            </a:r>
            <a:r>
              <a:rPr lang="ru-RU" sz="1200" b="1" i="1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тыс. руб. 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6905625" y="3680936"/>
            <a:ext cx="300037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i="1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Субвенции на осуществление государственного полномочия Свердловской области по организации проведения на территории Свердловской области мероприятий по предупреждению и ликвидации болезней животных в размере 147,9 тыс. руб.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2724150" y="5355015"/>
            <a:ext cx="389572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i="1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Субвенции получение общедоступного и бесплатного дошкольного, начального общего, основного общего, среднего общего образования в муниципальных общеобразовательных организациях и финансовое обеспечение дополнительного образования детей в муниципальных общеобразовательных организациях в размере            779 048,0 тыс. руб.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114300" y="5171212"/>
            <a:ext cx="220027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i="1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Субвенции получение общедоступного и бесплатного дошкольного образования в муниципальных дошкольных образовательных организациях в размере </a:t>
            </a:r>
          </a:p>
          <a:p>
            <a:r>
              <a:rPr lang="ru-RU" sz="1200" b="1" i="1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1 574 129,0 тыс</a:t>
            </a:r>
            <a:r>
              <a:rPr lang="ru-RU" sz="1200" b="1" i="1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. руб.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0" y="4186535"/>
            <a:ext cx="267652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i="1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Субвенции на предоставление гражданам субсидий на оплату жилого помещения и коммунальных услуг </a:t>
            </a:r>
            <a:r>
              <a:rPr lang="ru-RU" sz="1200" b="1" i="1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52 475,9 </a:t>
            </a:r>
            <a:r>
              <a:rPr lang="ru-RU" sz="1200" b="1" i="1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тыс. руб.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0" y="2771686"/>
            <a:ext cx="239077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i="1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Субвенции на компенсацию отдельным категориям граждан оплаты взноса на капитальный ремонт общего имущества в многоквартирном доме 477,0 тыс. руб.</a:t>
            </a:r>
          </a:p>
        </p:txBody>
      </p:sp>
      <p:sp>
        <p:nvSpPr>
          <p:cNvPr id="17" name="Овал 16"/>
          <p:cNvSpPr/>
          <p:nvPr/>
        </p:nvSpPr>
        <p:spPr>
          <a:xfrm>
            <a:off x="3086100" y="2867025"/>
            <a:ext cx="3095625" cy="182880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1 </a:t>
            </a:r>
            <a:r>
              <a:rPr lang="ru-RU" sz="3200" b="1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826 919,0 тыс</a:t>
            </a:r>
            <a:r>
              <a:rPr lang="ru-RU" sz="3200" b="1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. руб.</a:t>
            </a:r>
            <a:endParaRPr lang="ru-RU" sz="3200" b="1" dirty="0">
              <a:solidFill>
                <a:schemeClr val="accent4">
                  <a:lumMod val="10000"/>
                </a:schemeClr>
              </a:solidFill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</p:txBody>
      </p:sp>
      <p:cxnSp>
        <p:nvCxnSpPr>
          <p:cNvPr id="19" name="Прямая со стрелкой 18"/>
          <p:cNvCxnSpPr/>
          <p:nvPr/>
        </p:nvCxnSpPr>
        <p:spPr>
          <a:xfrm>
            <a:off x="1790700" y="2228850"/>
            <a:ext cx="1552575" cy="904875"/>
          </a:xfrm>
          <a:prstGeom prst="straightConnector1">
            <a:avLst/>
          </a:prstGeom>
          <a:ln w="53975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 стрелкой 30"/>
          <p:cNvCxnSpPr/>
          <p:nvPr/>
        </p:nvCxnSpPr>
        <p:spPr>
          <a:xfrm>
            <a:off x="2076450" y="3324225"/>
            <a:ext cx="990600" cy="190500"/>
          </a:xfrm>
          <a:prstGeom prst="straightConnector1">
            <a:avLst/>
          </a:prstGeom>
          <a:ln w="53975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 стрелкой 32"/>
          <p:cNvCxnSpPr/>
          <p:nvPr/>
        </p:nvCxnSpPr>
        <p:spPr>
          <a:xfrm flipV="1">
            <a:off x="2362200" y="4229100"/>
            <a:ext cx="838200" cy="219075"/>
          </a:xfrm>
          <a:prstGeom prst="straightConnector1">
            <a:avLst/>
          </a:prstGeom>
          <a:ln w="53975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 стрелкой 34"/>
          <p:cNvCxnSpPr/>
          <p:nvPr/>
        </p:nvCxnSpPr>
        <p:spPr>
          <a:xfrm flipV="1">
            <a:off x="1952625" y="4495800"/>
            <a:ext cx="1476375" cy="1095375"/>
          </a:xfrm>
          <a:prstGeom prst="straightConnector1">
            <a:avLst/>
          </a:prstGeom>
          <a:ln w="53975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 стрелкой 36"/>
          <p:cNvCxnSpPr/>
          <p:nvPr/>
        </p:nvCxnSpPr>
        <p:spPr>
          <a:xfrm flipV="1">
            <a:off x="4600576" y="4752975"/>
            <a:ext cx="9524" cy="676275"/>
          </a:xfrm>
          <a:prstGeom prst="straightConnector1">
            <a:avLst/>
          </a:prstGeom>
          <a:ln w="53975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я со стрелкой 40"/>
          <p:cNvCxnSpPr/>
          <p:nvPr/>
        </p:nvCxnSpPr>
        <p:spPr>
          <a:xfrm flipH="1" flipV="1">
            <a:off x="5857875" y="4495800"/>
            <a:ext cx="895350" cy="733425"/>
          </a:xfrm>
          <a:prstGeom prst="straightConnector1">
            <a:avLst/>
          </a:prstGeom>
          <a:ln w="53975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Прямая со стрелкой 42"/>
          <p:cNvCxnSpPr/>
          <p:nvPr/>
        </p:nvCxnSpPr>
        <p:spPr>
          <a:xfrm flipH="1" flipV="1">
            <a:off x="6238875" y="3990975"/>
            <a:ext cx="762000" cy="200025"/>
          </a:xfrm>
          <a:prstGeom prst="straightConnector1">
            <a:avLst/>
          </a:prstGeom>
          <a:ln w="53975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Прямая со стрелкой 44"/>
          <p:cNvCxnSpPr>
            <a:stCxn id="10" idx="1"/>
          </p:cNvCxnSpPr>
          <p:nvPr/>
        </p:nvCxnSpPr>
        <p:spPr>
          <a:xfrm flipH="1">
            <a:off x="6086475" y="2938076"/>
            <a:ext cx="1381125" cy="443299"/>
          </a:xfrm>
          <a:prstGeom prst="straightConnector1">
            <a:avLst/>
          </a:prstGeom>
          <a:ln w="53975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Прямая со стрелкой 46"/>
          <p:cNvCxnSpPr/>
          <p:nvPr/>
        </p:nvCxnSpPr>
        <p:spPr>
          <a:xfrm flipH="1">
            <a:off x="5810250" y="1685925"/>
            <a:ext cx="2228850" cy="1419225"/>
          </a:xfrm>
          <a:prstGeom prst="straightConnector1">
            <a:avLst/>
          </a:prstGeom>
          <a:ln w="53975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Прямая со стрелкой 48"/>
          <p:cNvCxnSpPr/>
          <p:nvPr/>
        </p:nvCxnSpPr>
        <p:spPr>
          <a:xfrm flipH="1">
            <a:off x="4886325" y="2286000"/>
            <a:ext cx="304800" cy="552450"/>
          </a:xfrm>
          <a:prstGeom prst="straightConnector1">
            <a:avLst/>
          </a:prstGeom>
          <a:ln w="53975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 стрелкой 25"/>
          <p:cNvCxnSpPr/>
          <p:nvPr/>
        </p:nvCxnSpPr>
        <p:spPr>
          <a:xfrm>
            <a:off x="3876675" y="2305050"/>
            <a:ext cx="333375" cy="581026"/>
          </a:xfrm>
          <a:prstGeom prst="straightConnector1">
            <a:avLst/>
          </a:prstGeom>
          <a:ln w="53975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0" y="0"/>
            <a:ext cx="9906000" cy="485775"/>
          </a:xfrm>
          <a:noFill/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eaLnBrk="1" hangingPunct="1">
              <a:defRPr/>
            </a:pPr>
            <a:r>
              <a:rPr lang="ru-RU" sz="2400" b="1" dirty="0" smtClean="0">
                <a:solidFill>
                  <a:schemeClr val="accent4">
                    <a:lumMod val="10000"/>
                  </a:schemeClr>
                </a:solidFill>
                <a:effectLst/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Расходы бюджета Серовского городского округа</a:t>
            </a:r>
          </a:p>
        </p:txBody>
      </p:sp>
      <p:sp>
        <p:nvSpPr>
          <p:cNvPr id="91138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0" y="447675"/>
            <a:ext cx="9905999" cy="771525"/>
          </a:xfrm>
        </p:spPr>
        <p:txBody>
          <a:bodyPr/>
          <a:lstStyle/>
          <a:p>
            <a:pPr indent="176213" algn="just" eaLnBrk="1" hangingPunct="1"/>
            <a:r>
              <a:rPr lang="ru-RU" sz="1900" b="1" dirty="0" smtClean="0">
                <a:solidFill>
                  <a:srgbClr val="002060"/>
                </a:solidFill>
                <a:effectLst/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Расходы бюджета – выплачиваемые из бюджета денежные средства, за исключением средств, являющихся  источниками финансирования дефицита бюджета</a:t>
            </a:r>
            <a:r>
              <a:rPr lang="ru-RU" sz="1900" b="1" dirty="0" smtClean="0">
                <a:solidFill>
                  <a:schemeClr val="accent2"/>
                </a:solidFill>
                <a:effectLst/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.</a:t>
            </a:r>
            <a:r>
              <a:rPr lang="ru-RU" sz="1900" b="1" dirty="0" smtClean="0">
                <a:effectLst/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 </a:t>
            </a:r>
          </a:p>
        </p:txBody>
      </p:sp>
      <p:sp>
        <p:nvSpPr>
          <p:cNvPr id="91139" name="AutoShape 11"/>
          <p:cNvSpPr>
            <a:spLocks noChangeArrowheads="1"/>
          </p:cNvSpPr>
          <p:nvPr/>
        </p:nvSpPr>
        <p:spPr bwMode="auto">
          <a:xfrm>
            <a:off x="201613" y="1306513"/>
            <a:ext cx="5033962" cy="782637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Расходы бюджета Серовского </a:t>
            </a:r>
          </a:p>
          <a:p>
            <a:pPr algn="ctr"/>
            <a:r>
              <a:rPr lang="ru-RU" b="1" dirty="0">
                <a:solidFill>
                  <a:schemeClr val="bg1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городского округа  распределены по:</a:t>
            </a:r>
            <a:endParaRPr lang="ru-RU" dirty="0">
              <a:solidFill>
                <a:schemeClr val="bg1"/>
              </a:solidFill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79388" y="2335213"/>
            <a:ext cx="1649412" cy="969962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13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300" b="1" dirty="0"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разделам бюджетной классификации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828800" y="2344738"/>
            <a:ext cx="1592263" cy="969962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>
                <a:solidFill>
                  <a:schemeClr val="bg1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9 </a:t>
            </a:r>
          </a:p>
          <a:p>
            <a:pPr algn="ctr">
              <a:defRPr/>
            </a:pPr>
            <a:r>
              <a:rPr lang="ru-RU" sz="1300" b="1" dirty="0">
                <a:solidFill>
                  <a:schemeClr val="bg1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главным распорядителям бюджетных средств</a:t>
            </a:r>
          </a:p>
        </p:txBody>
      </p:sp>
      <p:graphicFrame>
        <p:nvGraphicFramePr>
          <p:cNvPr id="12" name="Схема 11"/>
          <p:cNvGraphicFramePr/>
          <p:nvPr/>
        </p:nvGraphicFramePr>
        <p:xfrm>
          <a:off x="5952280" y="1131779"/>
          <a:ext cx="3594821" cy="57200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0" name="Блок-схема: внутренняя память 9"/>
          <p:cNvSpPr/>
          <p:nvPr/>
        </p:nvSpPr>
        <p:spPr>
          <a:xfrm>
            <a:off x="180927" y="3591801"/>
            <a:ext cx="2576062" cy="2902922"/>
          </a:xfrm>
          <a:prstGeom prst="flowChartInternalStorage">
            <a:avLst/>
          </a:prstGeom>
          <a:ln w="9525"/>
          <a:effectLst>
            <a:innerShdw blurRad="63500" dist="50800" dir="81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dirty="0">
                <a:solidFill>
                  <a:srgbClr val="000000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Расходы бюджета Серовского городского округа ориентированы на выполнение действующих расходных обязательств  и обеспечение объема и качества предоставления муниципальных услуг  отраслей социально -  культурной сферы.</a:t>
            </a:r>
          </a:p>
        </p:txBody>
      </p:sp>
      <p:sp>
        <p:nvSpPr>
          <p:cNvPr id="11" name="Блок-схема: внутренняя память 10"/>
          <p:cNvSpPr/>
          <p:nvPr/>
        </p:nvSpPr>
        <p:spPr>
          <a:xfrm>
            <a:off x="2834768" y="3626134"/>
            <a:ext cx="2401030" cy="2823055"/>
          </a:xfrm>
          <a:prstGeom prst="flowChartInternalStorage">
            <a:avLst/>
          </a:prstGeom>
          <a:ln>
            <a:solidFill>
              <a:schemeClr val="bg1"/>
            </a:solidFill>
          </a:ln>
          <a:effectLst>
            <a:innerShdw blurRad="63500" dist="50800" dir="10800000">
              <a:prstClr val="black">
                <a:alpha val="50000"/>
              </a:prstClr>
            </a:inn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angle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dirty="0">
                <a:solidFill>
                  <a:srgbClr val="000000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Мероприятия муниципальных программ Серовского городского округа направлены на  достижение конкретных показателей и на повышение  эффективности расходования бюджетных средств.</a:t>
            </a:r>
          </a:p>
        </p:txBody>
      </p:sp>
      <p:grpSp>
        <p:nvGrpSpPr>
          <p:cNvPr id="91149" name="Скругленный прямоугольник 7"/>
          <p:cNvGrpSpPr>
            <a:grpSpLocks/>
          </p:cNvGrpSpPr>
          <p:nvPr/>
        </p:nvGrpSpPr>
        <p:grpSpPr bwMode="auto">
          <a:xfrm>
            <a:off x="3371850" y="2216150"/>
            <a:ext cx="2041525" cy="1206500"/>
            <a:chOff x="1075" y="1402"/>
            <a:chExt cx="1152" cy="760"/>
          </a:xfrm>
        </p:grpSpPr>
        <p:pic>
          <p:nvPicPr>
            <p:cNvPr id="91151" name="Скругленный прямоугольник 7"/>
            <p:cNvPicPr>
              <a:picLocks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1075" y="1402"/>
              <a:ext cx="1152" cy="7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1152" name="Text Box 31"/>
            <p:cNvSpPr txBox="1">
              <a:spLocks noChangeArrowheads="1"/>
            </p:cNvSpPr>
            <p:nvPr/>
          </p:nvSpPr>
          <p:spPr bwMode="auto">
            <a:xfrm>
              <a:off x="1182" y="1507"/>
              <a:ext cx="943" cy="551"/>
            </a:xfrm>
            <a:prstGeom prst="rect">
              <a:avLst/>
            </a:prstGeom>
            <a:solidFill>
              <a:srgbClr val="66FF99"/>
            </a:solidFill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ru-RU" sz="1400" b="1" dirty="0" smtClean="0">
                  <a:solidFill>
                    <a:schemeClr val="bg1"/>
                  </a:solidFill>
                  <a:latin typeface="Liberation Serif" pitchFamily="18" charset="0"/>
                  <a:ea typeface="Liberation Serif" pitchFamily="18" charset="0"/>
                  <a:cs typeface="Liberation Serif" pitchFamily="18" charset="0"/>
                </a:rPr>
                <a:t>16 </a:t>
              </a:r>
              <a:endParaRPr lang="ru-RU" sz="1400" b="1" dirty="0">
                <a:solidFill>
                  <a:schemeClr val="bg1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endParaRPr>
            </a:p>
            <a:p>
              <a:pPr algn="ctr"/>
              <a:r>
                <a:rPr lang="ru-RU" sz="1300" b="1" dirty="0">
                  <a:solidFill>
                    <a:schemeClr val="bg1"/>
                  </a:solidFill>
                  <a:latin typeface="Liberation Serif" pitchFamily="18" charset="0"/>
                  <a:ea typeface="Liberation Serif" pitchFamily="18" charset="0"/>
                  <a:cs typeface="Liberation Serif" pitchFamily="18" charset="0"/>
                </a:rPr>
                <a:t>муниципальным программам СГО</a:t>
              </a:r>
            </a:p>
          </p:txBody>
        </p:sp>
      </p:grpSp>
      <p:pic>
        <p:nvPicPr>
          <p:cNvPr id="6" name="Picture 159" descr="герб города Серова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2785" y="5581"/>
            <a:ext cx="505213" cy="625304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</p:spTree>
    <p:custDataLst>
      <p:tags r:id="rId1"/>
    </p:custData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Стрелка вправо 54"/>
          <p:cNvSpPr/>
          <p:nvPr/>
        </p:nvSpPr>
        <p:spPr>
          <a:xfrm rot="21066457">
            <a:off x="6324266" y="2994310"/>
            <a:ext cx="2078801" cy="1087028"/>
          </a:xfrm>
          <a:prstGeom prst="rightArrow">
            <a:avLst/>
          </a:prstGeom>
          <a:gradFill>
            <a:gsLst>
              <a:gs pos="0">
                <a:srgbClr val="996600"/>
              </a:gs>
              <a:gs pos="39999">
                <a:srgbClr val="CC9900"/>
              </a:gs>
              <a:gs pos="70000">
                <a:srgbClr val="CC9900"/>
              </a:gs>
              <a:gs pos="100000">
                <a:srgbClr val="CC99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6631" name="Picture 7" descr="C:\Users\Nelubina\Pictures\бюджет 2022\kisspng-money-bag-computer-icons-clip-art-bag-5abb0e8fb06f92.7542170415222083997227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01742" y="1314306"/>
            <a:ext cx="2740025" cy="3730625"/>
          </a:xfrm>
          <a:prstGeom prst="rect">
            <a:avLst/>
          </a:prstGeom>
          <a:noFill/>
        </p:spPr>
      </p:pic>
      <p:sp>
        <p:nvSpPr>
          <p:cNvPr id="35" name="Стрелка вправо 34"/>
          <p:cNvSpPr/>
          <p:nvPr/>
        </p:nvSpPr>
        <p:spPr>
          <a:xfrm rot="11186992">
            <a:off x="2000693" y="2518605"/>
            <a:ext cx="1863692" cy="993709"/>
          </a:xfrm>
          <a:prstGeom prst="rightArrow">
            <a:avLst/>
          </a:prstGeom>
          <a:gradFill>
            <a:gsLst>
              <a:gs pos="0">
                <a:srgbClr val="996600"/>
              </a:gs>
              <a:gs pos="39999">
                <a:srgbClr val="CC9900"/>
              </a:gs>
              <a:gs pos="70000">
                <a:srgbClr val="CC9900"/>
              </a:gs>
              <a:gs pos="100000">
                <a:srgbClr val="CC99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6633" name="Pict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2897" y="967036"/>
            <a:ext cx="1035861" cy="11705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Стрелка вправо 27"/>
          <p:cNvSpPr/>
          <p:nvPr/>
        </p:nvSpPr>
        <p:spPr>
          <a:xfrm rot="11722251">
            <a:off x="1579129" y="1305848"/>
            <a:ext cx="2675249" cy="1330046"/>
          </a:xfrm>
          <a:prstGeom prst="rightArrow">
            <a:avLst/>
          </a:prstGeom>
          <a:gradFill>
            <a:gsLst>
              <a:gs pos="0">
                <a:srgbClr val="996600"/>
              </a:gs>
              <a:gs pos="39999">
                <a:srgbClr val="CC9900"/>
              </a:gs>
              <a:gs pos="70000">
                <a:srgbClr val="CC9900"/>
              </a:gs>
              <a:gs pos="100000">
                <a:srgbClr val="CC99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6634" name="Picture 1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7784" y="2576944"/>
            <a:ext cx="1392634" cy="7125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ctrTitle" sz="quarter"/>
          </p:nvPr>
        </p:nvSpPr>
        <p:spPr>
          <a:xfrm rot="16200000">
            <a:off x="-3127375" y="3127375"/>
            <a:ext cx="6858000" cy="603250"/>
          </a:xfrm>
          <a:solidFill>
            <a:srgbClr val="FFC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algn="l">
              <a:defRPr/>
            </a:pPr>
            <a:r>
              <a:rPr lang="ru-RU" sz="2000" b="1" dirty="0" smtClean="0">
                <a:solidFill>
                  <a:schemeClr val="accent4">
                    <a:lumMod val="10000"/>
                  </a:schemeClr>
                </a:solidFill>
                <a:effectLst/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Структура расходов бюджета Серовского городского округа на </a:t>
            </a:r>
            <a:r>
              <a:rPr lang="ru-RU" sz="2000" b="1" dirty="0" smtClean="0">
                <a:solidFill>
                  <a:schemeClr val="accent4">
                    <a:lumMod val="10000"/>
                  </a:schemeClr>
                </a:solidFill>
                <a:effectLst/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2024 </a:t>
            </a:r>
            <a:r>
              <a:rPr lang="ru-RU" sz="2000" b="1" dirty="0" smtClean="0">
                <a:solidFill>
                  <a:schemeClr val="accent4">
                    <a:lumMod val="10000"/>
                  </a:schemeClr>
                </a:solidFill>
                <a:effectLst/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год </a:t>
            </a:r>
            <a:r>
              <a:rPr lang="ru-RU" sz="1400" b="1" dirty="0" smtClean="0">
                <a:solidFill>
                  <a:schemeClr val="accent4">
                    <a:lumMod val="10000"/>
                  </a:schemeClr>
                </a:solidFill>
                <a:effectLst/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(ТЫС. РУБ.)</a:t>
            </a:r>
          </a:p>
        </p:txBody>
      </p:sp>
      <p:pic>
        <p:nvPicPr>
          <p:cNvPr id="6" name="Picture 159" descr="герб города Серова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2785" y="5581"/>
            <a:ext cx="505213" cy="625304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12" name="Прямоугольник 11"/>
          <p:cNvSpPr/>
          <p:nvPr/>
        </p:nvSpPr>
        <p:spPr>
          <a:xfrm>
            <a:off x="4052852" y="3315586"/>
            <a:ext cx="1952586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rgbClr val="000000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РАСХОДЫ</a:t>
            </a:r>
          </a:p>
          <a:p>
            <a:r>
              <a:rPr lang="ru-RU" sz="2800" b="1" dirty="0" smtClean="0">
                <a:solidFill>
                  <a:srgbClr val="000000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4 807 438,9</a:t>
            </a:r>
            <a:endParaRPr lang="ru-RU" sz="2800" b="1" dirty="0">
              <a:solidFill>
                <a:srgbClr val="000000"/>
              </a:solidFill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</p:txBody>
      </p:sp>
      <p:pic>
        <p:nvPicPr>
          <p:cNvPr id="26632" name="Picture 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66998" y="0"/>
            <a:ext cx="1198111" cy="90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Стрелка вправо 13"/>
          <p:cNvSpPr/>
          <p:nvPr/>
        </p:nvSpPr>
        <p:spPr>
          <a:xfrm rot="11996449">
            <a:off x="1888456" y="411985"/>
            <a:ext cx="2590675" cy="993709"/>
          </a:xfrm>
          <a:prstGeom prst="rightArrow">
            <a:avLst/>
          </a:prstGeom>
          <a:gradFill>
            <a:gsLst>
              <a:gs pos="0">
                <a:srgbClr val="996600"/>
              </a:gs>
              <a:gs pos="39999">
                <a:srgbClr val="CC9900"/>
              </a:gs>
              <a:gs pos="70000">
                <a:srgbClr val="CC9900"/>
              </a:gs>
              <a:gs pos="100000">
                <a:srgbClr val="CC99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TextBox 14"/>
          <p:cNvSpPr txBox="1"/>
          <p:nvPr/>
        </p:nvSpPr>
        <p:spPr>
          <a:xfrm rot="1199199">
            <a:off x="2127393" y="533549"/>
            <a:ext cx="216835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>
                <a:solidFill>
                  <a:srgbClr val="000000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Общегосударственные</a:t>
            </a:r>
          </a:p>
          <a:p>
            <a:r>
              <a:rPr lang="ru-RU" sz="1600" dirty="0" smtClean="0">
                <a:solidFill>
                  <a:srgbClr val="000000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 вопросы</a:t>
            </a:r>
            <a:endParaRPr lang="ru-RU" sz="1600" dirty="0">
              <a:solidFill>
                <a:srgbClr val="000000"/>
              </a:solidFill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 rot="1175512">
            <a:off x="3253840" y="463138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000000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315 565,4</a:t>
            </a:r>
            <a:endParaRPr lang="ru-RU" b="1" dirty="0">
              <a:solidFill>
                <a:srgbClr val="000000"/>
              </a:solidFill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 rot="926448">
            <a:off x="1864948" y="1615484"/>
            <a:ext cx="26588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500" dirty="0" smtClean="0">
                <a:solidFill>
                  <a:srgbClr val="000000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Национальная безопасность</a:t>
            </a:r>
          </a:p>
          <a:p>
            <a:r>
              <a:rPr lang="ru-RU" sz="1500" dirty="0" smtClean="0">
                <a:solidFill>
                  <a:srgbClr val="000000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и правоохранительная </a:t>
            </a:r>
          </a:p>
          <a:p>
            <a:r>
              <a:rPr lang="ru-RU" sz="1500" dirty="0" smtClean="0">
                <a:solidFill>
                  <a:srgbClr val="000000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деятельность</a:t>
            </a:r>
            <a:r>
              <a:rPr lang="ru-RU" sz="1600" dirty="0" smtClean="0">
                <a:solidFill>
                  <a:srgbClr val="000000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 </a:t>
            </a:r>
            <a:endParaRPr lang="ru-RU" sz="1600" dirty="0">
              <a:solidFill>
                <a:srgbClr val="000000"/>
              </a:solidFill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 rot="956861">
            <a:off x="2917683" y="1375558"/>
            <a:ext cx="9925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000000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41 591,9</a:t>
            </a:r>
            <a:endParaRPr lang="ru-RU" b="1" dirty="0">
              <a:solidFill>
                <a:srgbClr val="000000"/>
              </a:solidFill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 rot="432563">
            <a:off x="2315690" y="2719448"/>
            <a:ext cx="149451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>
                <a:solidFill>
                  <a:srgbClr val="000000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Национальная </a:t>
            </a:r>
          </a:p>
          <a:p>
            <a:r>
              <a:rPr lang="ru-RU" sz="1600" dirty="0" smtClean="0">
                <a:solidFill>
                  <a:srgbClr val="000000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экономика </a:t>
            </a:r>
            <a:endParaRPr lang="ru-RU" sz="1600" dirty="0">
              <a:solidFill>
                <a:srgbClr val="000000"/>
              </a:solidFill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 rot="467222">
            <a:off x="2572988" y="2430485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000000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432 466,1</a:t>
            </a:r>
            <a:endParaRPr lang="ru-RU" b="1" dirty="0">
              <a:solidFill>
                <a:srgbClr val="000000"/>
              </a:solidFill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</p:txBody>
      </p:sp>
      <p:pic>
        <p:nvPicPr>
          <p:cNvPr id="26635" name="Picture 1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24568" y="3681351"/>
            <a:ext cx="1700365" cy="1113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" name="Стрелка вправо 28"/>
          <p:cNvSpPr/>
          <p:nvPr/>
        </p:nvSpPr>
        <p:spPr>
          <a:xfrm rot="20944779">
            <a:off x="5455814" y="271324"/>
            <a:ext cx="2965931" cy="1061974"/>
          </a:xfrm>
          <a:prstGeom prst="rightArrow">
            <a:avLst/>
          </a:prstGeom>
          <a:gradFill>
            <a:gsLst>
              <a:gs pos="0">
                <a:srgbClr val="996600"/>
              </a:gs>
              <a:gs pos="39999">
                <a:srgbClr val="CC9900"/>
              </a:gs>
              <a:gs pos="70000">
                <a:srgbClr val="CC9900"/>
              </a:gs>
              <a:gs pos="100000">
                <a:srgbClr val="CC99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Стрелка вправо 29"/>
          <p:cNvSpPr/>
          <p:nvPr/>
        </p:nvSpPr>
        <p:spPr>
          <a:xfrm rot="908935">
            <a:off x="6284417" y="4242514"/>
            <a:ext cx="2122019" cy="839759"/>
          </a:xfrm>
          <a:prstGeom prst="rightArrow">
            <a:avLst/>
          </a:prstGeom>
          <a:gradFill>
            <a:gsLst>
              <a:gs pos="0">
                <a:srgbClr val="996600"/>
              </a:gs>
              <a:gs pos="39999">
                <a:srgbClr val="CC9900"/>
              </a:gs>
              <a:gs pos="70000">
                <a:srgbClr val="CC9900"/>
              </a:gs>
              <a:gs pos="100000">
                <a:srgbClr val="CC99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Стрелка вправо 30"/>
          <p:cNvSpPr/>
          <p:nvPr/>
        </p:nvSpPr>
        <p:spPr>
          <a:xfrm rot="1933218">
            <a:off x="5919923" y="5131421"/>
            <a:ext cx="2163423" cy="1053871"/>
          </a:xfrm>
          <a:prstGeom prst="rightArrow">
            <a:avLst/>
          </a:prstGeom>
          <a:gradFill>
            <a:gsLst>
              <a:gs pos="0">
                <a:srgbClr val="996600"/>
              </a:gs>
              <a:gs pos="39999">
                <a:srgbClr val="CC9900"/>
              </a:gs>
              <a:gs pos="70000">
                <a:srgbClr val="CC9900"/>
              </a:gs>
              <a:gs pos="100000">
                <a:srgbClr val="CC99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Стрелка вправо 31"/>
          <p:cNvSpPr/>
          <p:nvPr/>
        </p:nvSpPr>
        <p:spPr>
          <a:xfrm rot="2666941">
            <a:off x="4707352" y="5058448"/>
            <a:ext cx="1462632" cy="800190"/>
          </a:xfrm>
          <a:prstGeom prst="rightArrow">
            <a:avLst/>
          </a:prstGeom>
          <a:gradFill>
            <a:gsLst>
              <a:gs pos="0">
                <a:srgbClr val="996600"/>
              </a:gs>
              <a:gs pos="39999">
                <a:srgbClr val="CC9900"/>
              </a:gs>
              <a:gs pos="70000">
                <a:srgbClr val="CC9900"/>
              </a:gs>
              <a:gs pos="100000">
                <a:srgbClr val="CC99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Стрелка вправо 32"/>
          <p:cNvSpPr/>
          <p:nvPr/>
        </p:nvSpPr>
        <p:spPr>
          <a:xfrm rot="9256073">
            <a:off x="2212263" y="5227514"/>
            <a:ext cx="2189119" cy="993709"/>
          </a:xfrm>
          <a:prstGeom prst="rightArrow">
            <a:avLst/>
          </a:prstGeom>
          <a:gradFill>
            <a:gsLst>
              <a:gs pos="0">
                <a:srgbClr val="996600"/>
              </a:gs>
              <a:gs pos="39999">
                <a:srgbClr val="CC9900"/>
              </a:gs>
              <a:gs pos="70000">
                <a:srgbClr val="CC9900"/>
              </a:gs>
              <a:gs pos="100000">
                <a:srgbClr val="CC99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Стрелка вправо 33"/>
          <p:cNvSpPr/>
          <p:nvPr/>
        </p:nvSpPr>
        <p:spPr>
          <a:xfrm rot="11134672">
            <a:off x="2253067" y="3810413"/>
            <a:ext cx="1399500" cy="739152"/>
          </a:xfrm>
          <a:prstGeom prst="rightArrow">
            <a:avLst/>
          </a:prstGeom>
          <a:gradFill>
            <a:gsLst>
              <a:gs pos="0">
                <a:srgbClr val="996600"/>
              </a:gs>
              <a:gs pos="39999">
                <a:srgbClr val="CC9900"/>
              </a:gs>
              <a:gs pos="70000">
                <a:srgbClr val="CC9900"/>
              </a:gs>
              <a:gs pos="100000">
                <a:srgbClr val="CC99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TextBox 35"/>
          <p:cNvSpPr txBox="1"/>
          <p:nvPr/>
        </p:nvSpPr>
        <p:spPr>
          <a:xfrm rot="315702">
            <a:off x="2731325" y="4013861"/>
            <a:ext cx="7120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000000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ЖКХ</a:t>
            </a:r>
            <a:endParaRPr lang="ru-RU" dirty="0">
              <a:solidFill>
                <a:srgbClr val="000000"/>
              </a:solidFill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 rot="298117">
            <a:off x="2582885" y="3592287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000000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523 728,9</a:t>
            </a:r>
            <a:endParaRPr lang="ru-RU" b="1" dirty="0">
              <a:solidFill>
                <a:srgbClr val="000000"/>
              </a:solidFill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</p:txBody>
      </p:sp>
      <p:pic>
        <p:nvPicPr>
          <p:cNvPr id="26636" name="Picture 1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24568" y="5533900"/>
            <a:ext cx="1727893" cy="10628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" name="TextBox 38"/>
          <p:cNvSpPr txBox="1"/>
          <p:nvPr/>
        </p:nvSpPr>
        <p:spPr>
          <a:xfrm rot="20109963">
            <a:off x="2382394" y="5345813"/>
            <a:ext cx="22493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rgbClr val="000000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Охрана окружающей </a:t>
            </a:r>
          </a:p>
          <a:p>
            <a:r>
              <a:rPr lang="ru-RU" sz="1600" dirty="0" smtClean="0">
                <a:solidFill>
                  <a:srgbClr val="000000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среды</a:t>
            </a:r>
            <a:endParaRPr lang="ru-RU" sz="1600" dirty="0">
              <a:solidFill>
                <a:srgbClr val="000000"/>
              </a:solidFill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 rot="20102280">
            <a:off x="2697989" y="5015347"/>
            <a:ext cx="9925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000000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15 815,1</a:t>
            </a:r>
            <a:endParaRPr lang="ru-RU" b="1" dirty="0">
              <a:solidFill>
                <a:srgbClr val="000000"/>
              </a:solidFill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</p:txBody>
      </p:sp>
      <p:pic>
        <p:nvPicPr>
          <p:cNvPr id="26637" name="Picture 13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714504" y="5925786"/>
            <a:ext cx="1601750" cy="93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8" name="Picture 14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993381" y="5771408"/>
            <a:ext cx="1473232" cy="10865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9" name="Picture 15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8353119" y="4405746"/>
            <a:ext cx="1552881" cy="1063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40" name="Picture 16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8366123" y="2695699"/>
            <a:ext cx="1539877" cy="1023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41" name="Picture 17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8431481" y="1233567"/>
            <a:ext cx="1474519" cy="12667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42" name="Picture 18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8388865" y="0"/>
            <a:ext cx="1517135" cy="1028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" name="TextBox 46"/>
          <p:cNvSpPr txBox="1"/>
          <p:nvPr/>
        </p:nvSpPr>
        <p:spPr>
          <a:xfrm rot="2665311">
            <a:off x="4762007" y="5225141"/>
            <a:ext cx="13108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>
                <a:solidFill>
                  <a:srgbClr val="000000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Образование</a:t>
            </a:r>
            <a:endParaRPr lang="ru-RU" sz="1600" dirty="0">
              <a:solidFill>
                <a:srgbClr val="000000"/>
              </a:solidFill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 rot="2651271">
            <a:off x="5287023" y="5290459"/>
            <a:ext cx="12811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000000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2 881 612,7</a:t>
            </a:r>
            <a:endParaRPr lang="ru-RU" b="1" dirty="0">
              <a:solidFill>
                <a:srgbClr val="000000"/>
              </a:solidFill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 rot="1859890">
            <a:off x="6274947" y="5387040"/>
            <a:ext cx="166924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>
                <a:solidFill>
                  <a:srgbClr val="000000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Культура, </a:t>
            </a:r>
          </a:p>
          <a:p>
            <a:r>
              <a:rPr lang="ru-RU" sz="1600" dirty="0" smtClean="0">
                <a:solidFill>
                  <a:srgbClr val="000000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кинематография </a:t>
            </a:r>
            <a:endParaRPr lang="ru-RU" sz="1600" dirty="0">
              <a:solidFill>
                <a:srgbClr val="000000"/>
              </a:solidFill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 rot="1807357">
            <a:off x="6511639" y="4979721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000000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432 377,5</a:t>
            </a:r>
            <a:endParaRPr lang="ru-RU" b="1" dirty="0">
              <a:solidFill>
                <a:srgbClr val="000000"/>
              </a:solidFill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 rot="884436">
            <a:off x="6282045" y="4500748"/>
            <a:ext cx="20930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>
                <a:solidFill>
                  <a:srgbClr val="000000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Социальная политика</a:t>
            </a:r>
            <a:endParaRPr lang="ru-RU" sz="1600" dirty="0">
              <a:solidFill>
                <a:srgbClr val="000000"/>
              </a:solidFill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 rot="984319">
            <a:off x="6723415" y="4134594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000000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292 319,6</a:t>
            </a:r>
            <a:endParaRPr lang="ru-RU" b="1" dirty="0">
              <a:solidFill>
                <a:srgbClr val="000000"/>
              </a:solidFill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 rot="21137299">
            <a:off x="6353299" y="3253840"/>
            <a:ext cx="20544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rgbClr val="000000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Физическая культура</a:t>
            </a:r>
          </a:p>
          <a:p>
            <a:r>
              <a:rPr lang="ru-RU" sz="1600" dirty="0" smtClean="0">
                <a:solidFill>
                  <a:srgbClr val="000000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 и спорт</a:t>
            </a:r>
            <a:endParaRPr lang="ru-RU" sz="1600" dirty="0">
              <a:solidFill>
                <a:srgbClr val="000000"/>
              </a:solidFill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</p:txBody>
      </p:sp>
      <p:sp>
        <p:nvSpPr>
          <p:cNvPr id="54" name="Стрелка вправо 53"/>
          <p:cNvSpPr/>
          <p:nvPr/>
        </p:nvSpPr>
        <p:spPr>
          <a:xfrm rot="21232153">
            <a:off x="5884178" y="1536579"/>
            <a:ext cx="2229321" cy="1114795"/>
          </a:xfrm>
          <a:prstGeom prst="rightArrow">
            <a:avLst/>
          </a:prstGeom>
          <a:gradFill>
            <a:gsLst>
              <a:gs pos="0">
                <a:srgbClr val="996600"/>
              </a:gs>
              <a:gs pos="39999">
                <a:srgbClr val="CC9900"/>
              </a:gs>
              <a:gs pos="70000">
                <a:srgbClr val="CC9900"/>
              </a:gs>
              <a:gs pos="100000">
                <a:srgbClr val="CC99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6" name="TextBox 55"/>
          <p:cNvSpPr txBox="1"/>
          <p:nvPr/>
        </p:nvSpPr>
        <p:spPr>
          <a:xfrm rot="21084223">
            <a:off x="6628414" y="2887685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000000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272 258,6</a:t>
            </a:r>
            <a:endParaRPr lang="ru-RU" b="1" dirty="0">
              <a:solidFill>
                <a:srgbClr val="000000"/>
              </a:solidFill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 rot="21182977">
            <a:off x="5992553" y="1843914"/>
            <a:ext cx="18980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rgbClr val="000000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Средства массовой </a:t>
            </a:r>
          </a:p>
          <a:p>
            <a:r>
              <a:rPr lang="ru-RU" sz="1600" dirty="0" smtClean="0">
                <a:solidFill>
                  <a:srgbClr val="000000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информации</a:t>
            </a:r>
            <a:endParaRPr lang="ru-RU" sz="1600" dirty="0">
              <a:solidFill>
                <a:srgbClr val="000000"/>
              </a:solidFill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</p:txBody>
      </p:sp>
      <p:sp>
        <p:nvSpPr>
          <p:cNvPr id="58" name="TextBox 57"/>
          <p:cNvSpPr txBox="1"/>
          <p:nvPr/>
        </p:nvSpPr>
        <p:spPr>
          <a:xfrm rot="21139862">
            <a:off x="6316007" y="1389415"/>
            <a:ext cx="9925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000000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13 009,5</a:t>
            </a:r>
            <a:endParaRPr lang="ru-RU" b="1" dirty="0">
              <a:solidFill>
                <a:srgbClr val="000000"/>
              </a:solidFill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 rot="20907428">
            <a:off x="5367647" y="546264"/>
            <a:ext cx="292727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500" dirty="0" smtClean="0">
                <a:solidFill>
                  <a:srgbClr val="000000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Обслуживание государственного </a:t>
            </a:r>
          </a:p>
          <a:p>
            <a:r>
              <a:rPr lang="ru-RU" sz="1500" dirty="0" smtClean="0">
                <a:solidFill>
                  <a:srgbClr val="000000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и муниципального долга</a:t>
            </a:r>
            <a:endParaRPr lang="ru-RU" sz="1500" dirty="0">
              <a:solidFill>
                <a:srgbClr val="000000"/>
              </a:solidFill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</p:txBody>
      </p:sp>
      <p:sp>
        <p:nvSpPr>
          <p:cNvPr id="60" name="TextBox 59"/>
          <p:cNvSpPr txBox="1"/>
          <p:nvPr/>
        </p:nvSpPr>
        <p:spPr>
          <a:xfrm rot="20892435">
            <a:off x="5809767" y="247405"/>
            <a:ext cx="9798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000000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11 000,0</a:t>
            </a:r>
            <a:endParaRPr lang="ru-RU" b="1" dirty="0">
              <a:solidFill>
                <a:srgbClr val="000000"/>
              </a:solidFill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Прямоугольник 4"/>
          <p:cNvSpPr>
            <a:spLocks noChangeArrowheads="1"/>
          </p:cNvSpPr>
          <p:nvPr/>
        </p:nvSpPr>
        <p:spPr bwMode="auto">
          <a:xfrm>
            <a:off x="9288463" y="6488113"/>
            <a:ext cx="4127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fld id="{A95D18DB-0F1A-4E0B-BA73-A9DC76F420B1}" type="slidenum">
              <a:rPr lang="ru-RU"/>
              <a:pPr/>
              <a:t>36</a:t>
            </a:fld>
            <a:endParaRPr lang="ru-RU"/>
          </a:p>
        </p:txBody>
      </p:sp>
      <p:sp>
        <p:nvSpPr>
          <p:cNvPr id="7" name="Заголовок 1"/>
          <p:cNvSpPr txBox="1">
            <a:spLocks/>
          </p:cNvSpPr>
          <p:nvPr/>
        </p:nvSpPr>
        <p:spPr bwMode="auto">
          <a:xfrm rot="16200000">
            <a:off x="-3127375" y="3127375"/>
            <a:ext cx="6858000" cy="603250"/>
          </a:xfrm>
          <a:prstGeom prst="rect">
            <a:avLst/>
          </a:prstGeom>
          <a:solidFill>
            <a:srgbClr val="FFC000"/>
          </a:solidFill>
          <a:ln w="12700" algn="ctr">
            <a:solidFill>
              <a:srgbClr val="23496F"/>
            </a:solidFill>
            <a:miter lim="800000"/>
            <a:headEnd/>
            <a:tailEnd/>
          </a:ln>
        </p:spPr>
        <p:txBody>
          <a:bodyPr anchor="ctr"/>
          <a:lstStyle/>
          <a:p>
            <a:pPr eaLnBrk="0" hangingPunct="0">
              <a:defRPr/>
            </a:pPr>
            <a:r>
              <a:rPr lang="ru-RU" sz="2000" b="1" dirty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Динамика распределения расходов бюджета Серовского городского округа</a:t>
            </a:r>
          </a:p>
        </p:txBody>
      </p:sp>
      <p:pic>
        <p:nvPicPr>
          <p:cNvPr id="6" name="Picture 159" descr="герб города Серова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2785" y="5581"/>
            <a:ext cx="505213" cy="625304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graphicFrame>
        <p:nvGraphicFramePr>
          <p:cNvPr id="8" name="Таблица 7"/>
          <p:cNvGraphicFramePr>
            <a:graphicFrameLocks noGrp="1"/>
          </p:cNvGraphicFramePr>
          <p:nvPr/>
        </p:nvGraphicFramePr>
        <p:xfrm>
          <a:off x="603250" y="0"/>
          <a:ext cx="9302750" cy="6731262"/>
        </p:xfrm>
        <a:graphic>
          <a:graphicData uri="http://schemas.openxmlformats.org/drawingml/2006/table">
            <a:tbl>
              <a:tblPr/>
              <a:tblGrid>
                <a:gridCol w="2556141"/>
                <a:gridCol w="1344869"/>
                <a:gridCol w="1344869"/>
                <a:gridCol w="1344869"/>
                <a:gridCol w="1356001"/>
                <a:gridCol w="1356001"/>
              </a:tblGrid>
              <a:tr h="781050"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Наименование</a:t>
                      </a:r>
                    </a:p>
                  </a:txBody>
                  <a:tcPr marL="4744" marR="4744" marT="474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C4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2022 год факт  (тыс.руб.)</a:t>
                      </a:r>
                    </a:p>
                  </a:txBody>
                  <a:tcPr marL="4744" marR="4744" marT="474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C4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2023 год (ожидаемое) тыс. руб.</a:t>
                      </a:r>
                    </a:p>
                  </a:txBody>
                  <a:tcPr marL="4744" marR="4744" marT="474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C4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2024 год план тыс. руб. </a:t>
                      </a:r>
                    </a:p>
                  </a:txBody>
                  <a:tcPr marL="4744" marR="4744" marT="474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C4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2025 год план тыс. руб.</a:t>
                      </a:r>
                    </a:p>
                  </a:txBody>
                  <a:tcPr marL="4744" marR="4744" marT="474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C4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2026 год план тыс. руб.</a:t>
                      </a:r>
                    </a:p>
                  </a:txBody>
                  <a:tcPr marL="4744" marR="4744" marT="474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C4C4"/>
                    </a:solidFil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algn="just" rtl="0" fontAlgn="t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Общегосударственные вопросы</a:t>
                      </a:r>
                    </a:p>
                  </a:txBody>
                  <a:tcPr marL="4744" marR="4744" marT="474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253 830,96</a:t>
                      </a:r>
                    </a:p>
                  </a:txBody>
                  <a:tcPr marL="4744" marR="4744" marT="474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279 613,95</a:t>
                      </a:r>
                    </a:p>
                  </a:txBody>
                  <a:tcPr marL="4744" marR="4744" marT="474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315 565,35</a:t>
                      </a:r>
                    </a:p>
                  </a:txBody>
                  <a:tcPr marL="4744" marR="4744" marT="474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298 419,47</a:t>
                      </a:r>
                    </a:p>
                  </a:txBody>
                  <a:tcPr marL="4744" marR="4744" marT="474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301 815,97</a:t>
                      </a:r>
                    </a:p>
                  </a:txBody>
                  <a:tcPr marL="4744" marR="4744" marT="474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FFFF"/>
                    </a:solidFill>
                  </a:tcPr>
                </a:tc>
              </a:tr>
              <a:tr h="726776">
                <a:tc>
                  <a:txBody>
                    <a:bodyPr/>
                    <a:lstStyle/>
                    <a:p>
                      <a:pPr algn="just" rtl="0" fontAlgn="t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Национальная безопасность и правоохранительная деятельность</a:t>
                      </a:r>
                    </a:p>
                  </a:txBody>
                  <a:tcPr marL="4744" marR="4744" marT="474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C4C4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28 198,84</a:t>
                      </a:r>
                    </a:p>
                  </a:txBody>
                  <a:tcPr marL="4744" marR="4744" marT="474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C4C4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29 330,46</a:t>
                      </a:r>
                    </a:p>
                  </a:txBody>
                  <a:tcPr marL="4744" marR="4744" marT="474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C4C4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41 591,91</a:t>
                      </a:r>
                    </a:p>
                  </a:txBody>
                  <a:tcPr marL="4744" marR="4744" marT="474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C4C4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37 507,80</a:t>
                      </a:r>
                    </a:p>
                  </a:txBody>
                  <a:tcPr marL="4744" marR="4744" marT="474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C4C4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38 792,05</a:t>
                      </a:r>
                    </a:p>
                  </a:txBody>
                  <a:tcPr marL="4744" marR="4744" marT="474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C4C4"/>
                    </a:solidFill>
                  </a:tcPr>
                </a:tc>
              </a:tr>
              <a:tr h="307676">
                <a:tc>
                  <a:txBody>
                    <a:bodyPr/>
                    <a:lstStyle/>
                    <a:p>
                      <a:pPr algn="just" rtl="0" fontAlgn="t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Национальная экономика</a:t>
                      </a:r>
                    </a:p>
                  </a:txBody>
                  <a:tcPr marL="4744" marR="4744" marT="474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410 351,17</a:t>
                      </a:r>
                    </a:p>
                  </a:txBody>
                  <a:tcPr marL="4744" marR="4744" marT="474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501 977,97</a:t>
                      </a:r>
                    </a:p>
                  </a:txBody>
                  <a:tcPr marL="4744" marR="4744" marT="474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432 466,15</a:t>
                      </a:r>
                    </a:p>
                  </a:txBody>
                  <a:tcPr marL="4744" marR="4744" marT="474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411 229,50</a:t>
                      </a:r>
                    </a:p>
                  </a:txBody>
                  <a:tcPr marL="4744" marR="4744" marT="474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360 685,58</a:t>
                      </a:r>
                    </a:p>
                  </a:txBody>
                  <a:tcPr marL="4744" marR="4744" marT="474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FFFF"/>
                    </a:solidFil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algn="just" rtl="0" fontAlgn="t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Жилищно-коммунальное хозяйство</a:t>
                      </a:r>
                    </a:p>
                  </a:txBody>
                  <a:tcPr marL="4744" marR="4744" marT="474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C4C4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422 201,78</a:t>
                      </a:r>
                    </a:p>
                  </a:txBody>
                  <a:tcPr marL="4744" marR="4744" marT="474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C4C4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728 371,96</a:t>
                      </a:r>
                    </a:p>
                  </a:txBody>
                  <a:tcPr marL="4744" marR="4744" marT="474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C4C4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523 728,90</a:t>
                      </a:r>
                    </a:p>
                  </a:txBody>
                  <a:tcPr marL="4744" marR="4744" marT="474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C4C4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393 312,42</a:t>
                      </a:r>
                    </a:p>
                  </a:txBody>
                  <a:tcPr marL="4744" marR="4744" marT="474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C4C4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141 683,07</a:t>
                      </a:r>
                    </a:p>
                  </a:txBody>
                  <a:tcPr marL="4744" marR="4744" marT="474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C4C4"/>
                    </a:solidFill>
                  </a:tcPr>
                </a:tc>
              </a:tr>
              <a:tr h="762000">
                <a:tc>
                  <a:txBody>
                    <a:bodyPr/>
                    <a:lstStyle/>
                    <a:p>
                      <a:pPr algn="just" rtl="0" fontAlgn="t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Охрана окружающей среды и природных ресурсов</a:t>
                      </a:r>
                    </a:p>
                  </a:txBody>
                  <a:tcPr marL="4744" marR="4744" marT="474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9 596,46</a:t>
                      </a:r>
                    </a:p>
                  </a:txBody>
                  <a:tcPr marL="4744" marR="4744" marT="474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12 162,18</a:t>
                      </a:r>
                    </a:p>
                  </a:txBody>
                  <a:tcPr marL="4744" marR="4744" marT="474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15 815,12</a:t>
                      </a:r>
                    </a:p>
                  </a:txBody>
                  <a:tcPr marL="4744" marR="4744" marT="474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16 367,72</a:t>
                      </a:r>
                    </a:p>
                  </a:txBody>
                  <a:tcPr marL="4744" marR="4744" marT="474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16 942,43</a:t>
                      </a:r>
                    </a:p>
                  </a:txBody>
                  <a:tcPr marL="4744" marR="4744" marT="474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FFFF"/>
                    </a:solidFil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algn="just" rtl="0" fontAlgn="t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Образование</a:t>
                      </a:r>
                    </a:p>
                  </a:txBody>
                  <a:tcPr marL="4744" marR="4744" marT="474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C4C4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2 609 048,86</a:t>
                      </a:r>
                    </a:p>
                  </a:txBody>
                  <a:tcPr marL="4744" marR="4744" marT="474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C4C4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3 079 552,54</a:t>
                      </a:r>
                    </a:p>
                  </a:txBody>
                  <a:tcPr marL="4744" marR="4744" marT="474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C4C4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2 881 612,72</a:t>
                      </a:r>
                    </a:p>
                  </a:txBody>
                  <a:tcPr marL="4744" marR="4744" marT="474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C4C4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3 120 059,51</a:t>
                      </a:r>
                    </a:p>
                  </a:txBody>
                  <a:tcPr marL="4744" marR="4744" marT="474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C4C4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3 428 941,25</a:t>
                      </a:r>
                    </a:p>
                  </a:txBody>
                  <a:tcPr marL="4744" marR="4744" marT="474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C4C4"/>
                    </a:solidFil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algn="just" rtl="0" fontAlgn="t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Культура, кинематография   </a:t>
                      </a:r>
                    </a:p>
                  </a:txBody>
                  <a:tcPr marL="4744" marR="4744" marT="474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250 173,33</a:t>
                      </a:r>
                    </a:p>
                  </a:txBody>
                  <a:tcPr marL="4744" marR="4744" marT="474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293 385,36</a:t>
                      </a:r>
                    </a:p>
                  </a:txBody>
                  <a:tcPr marL="4744" marR="4744" marT="474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432 377,49</a:t>
                      </a:r>
                    </a:p>
                  </a:txBody>
                  <a:tcPr marL="4744" marR="4744" marT="474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335 238,27</a:t>
                      </a:r>
                    </a:p>
                  </a:txBody>
                  <a:tcPr marL="4744" marR="4744" marT="474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355 624,70</a:t>
                      </a:r>
                    </a:p>
                  </a:txBody>
                  <a:tcPr marL="4744" marR="4744" marT="474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FFFF"/>
                    </a:solidFil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algn="just" rtl="0" fontAlgn="t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Социальная политика</a:t>
                      </a:r>
                    </a:p>
                  </a:txBody>
                  <a:tcPr marL="4744" marR="4744" marT="474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259 217,14</a:t>
                      </a:r>
                    </a:p>
                  </a:txBody>
                  <a:tcPr marL="4744" marR="4744" marT="474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293 794,97</a:t>
                      </a:r>
                    </a:p>
                  </a:txBody>
                  <a:tcPr marL="4744" marR="4744" marT="474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292 319,66</a:t>
                      </a:r>
                    </a:p>
                  </a:txBody>
                  <a:tcPr marL="4744" marR="4744" marT="474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299 029,71</a:t>
                      </a:r>
                    </a:p>
                  </a:txBody>
                  <a:tcPr marL="4744" marR="4744" marT="474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307 621,56</a:t>
                      </a:r>
                    </a:p>
                  </a:txBody>
                  <a:tcPr marL="4744" marR="4744" marT="474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FFFF"/>
                    </a:solidFil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algn="just" rtl="0" fontAlgn="t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Физическая культура и спорт</a:t>
                      </a:r>
                    </a:p>
                  </a:txBody>
                  <a:tcPr marL="4744" marR="4744" marT="474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C4C4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157 032,35</a:t>
                      </a:r>
                    </a:p>
                  </a:txBody>
                  <a:tcPr marL="4744" marR="4744" marT="474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C4C4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180 174,85</a:t>
                      </a:r>
                    </a:p>
                  </a:txBody>
                  <a:tcPr marL="4744" marR="4744" marT="474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C4C4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272 258,59</a:t>
                      </a:r>
                    </a:p>
                  </a:txBody>
                  <a:tcPr marL="4744" marR="4744" marT="474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C4C4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211 925,12</a:t>
                      </a:r>
                    </a:p>
                  </a:txBody>
                  <a:tcPr marL="4744" marR="4744" marT="474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C4C4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215 275,70</a:t>
                      </a:r>
                    </a:p>
                  </a:txBody>
                  <a:tcPr marL="4744" marR="4744" marT="474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C4C4"/>
                    </a:solidFil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algn="just" rtl="0" fontAlgn="t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Средства массовой информации</a:t>
                      </a:r>
                    </a:p>
                  </a:txBody>
                  <a:tcPr marL="4744" marR="4744" marT="474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5 337,81</a:t>
                      </a:r>
                    </a:p>
                  </a:txBody>
                  <a:tcPr marL="4744" marR="4744" marT="474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13 194,97</a:t>
                      </a:r>
                    </a:p>
                  </a:txBody>
                  <a:tcPr marL="4744" marR="4744" marT="474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13 009,52</a:t>
                      </a:r>
                    </a:p>
                  </a:txBody>
                  <a:tcPr marL="4744" marR="4744" marT="474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12 925,55</a:t>
                      </a:r>
                    </a:p>
                  </a:txBody>
                  <a:tcPr marL="4744" marR="4744" marT="474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12 968,75</a:t>
                      </a:r>
                    </a:p>
                  </a:txBody>
                  <a:tcPr marL="4744" marR="4744" marT="474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FFFF"/>
                    </a:solidFill>
                  </a:tcPr>
                </a:tc>
              </a:tr>
              <a:tr h="762000">
                <a:tc>
                  <a:txBody>
                    <a:bodyPr/>
                    <a:lstStyle/>
                    <a:p>
                      <a:pPr algn="just" rtl="0" fontAlgn="t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Обслуживание государственного и муниципального долга</a:t>
                      </a:r>
                    </a:p>
                  </a:txBody>
                  <a:tcPr marL="4744" marR="4744" marT="474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C4C4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5 979,93</a:t>
                      </a:r>
                    </a:p>
                  </a:txBody>
                  <a:tcPr marL="4744" marR="4744" marT="474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C4C4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1 440,23</a:t>
                      </a:r>
                    </a:p>
                  </a:txBody>
                  <a:tcPr marL="4744" marR="4744" marT="474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C4C4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11 000,00</a:t>
                      </a:r>
                    </a:p>
                  </a:txBody>
                  <a:tcPr marL="4744" marR="4744" marT="474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C4C4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11 000,00</a:t>
                      </a:r>
                    </a:p>
                  </a:txBody>
                  <a:tcPr marL="4744" marR="4744" marT="474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C4C4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11 000,00</a:t>
                      </a:r>
                    </a:p>
                  </a:txBody>
                  <a:tcPr marL="4744" marR="4744" marT="474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C4C4"/>
                    </a:solidFil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algn="just" rtl="0" fontAlgn="t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ВСЕГО</a:t>
                      </a:r>
                    </a:p>
                  </a:txBody>
                  <a:tcPr marL="4744" marR="4744" marT="474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4 410 968,62</a:t>
                      </a:r>
                    </a:p>
                  </a:txBody>
                  <a:tcPr marL="4744" marR="4744" marT="474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5 412 999,45</a:t>
                      </a:r>
                    </a:p>
                  </a:txBody>
                  <a:tcPr marL="4744" marR="4744" marT="474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5 231 745,41</a:t>
                      </a:r>
                    </a:p>
                  </a:txBody>
                  <a:tcPr marL="4744" marR="4744" marT="474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5 147 015,06</a:t>
                      </a:r>
                    </a:p>
                  </a:txBody>
                  <a:tcPr marL="4744" marR="4744" marT="474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5 191 351,06</a:t>
                      </a:r>
                    </a:p>
                  </a:txBody>
                  <a:tcPr marL="4744" marR="4744" marT="474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FFF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 bwMode="auto">
          <a:xfrm rot="16200000">
            <a:off x="-3073400" y="3073400"/>
            <a:ext cx="6858000" cy="711200"/>
          </a:xfrm>
          <a:prstGeom prst="rect">
            <a:avLst/>
          </a:prstGeom>
          <a:solidFill>
            <a:srgbClr val="FFC000"/>
          </a:solidFill>
          <a:ln w="12700" algn="ctr">
            <a:solidFill>
              <a:srgbClr val="23496F"/>
            </a:solidFill>
            <a:miter lim="800000"/>
            <a:headEnd/>
            <a:tailEnd/>
          </a:ln>
        </p:spPr>
        <p:txBody>
          <a:bodyPr anchor="ctr"/>
          <a:lstStyle/>
          <a:p>
            <a:pPr algn="just" eaLnBrk="0" hangingPunct="0">
              <a:defRPr/>
            </a:pPr>
            <a:r>
              <a:rPr lang="ru-RU" sz="2000" b="1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Структура расходов бюджета на </a:t>
            </a:r>
            <a:r>
              <a:rPr lang="ru-RU" sz="2000" b="1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2024 </a:t>
            </a:r>
            <a:r>
              <a:rPr lang="ru-RU" sz="2000" b="1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год и плановый период </a:t>
            </a:r>
            <a:r>
              <a:rPr lang="ru-RU" sz="2000" b="1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2025 </a:t>
            </a:r>
            <a:r>
              <a:rPr lang="ru-RU" sz="2000" b="1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и </a:t>
            </a:r>
            <a:r>
              <a:rPr lang="ru-RU" sz="2000" b="1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2026 </a:t>
            </a:r>
            <a:r>
              <a:rPr lang="ru-RU" sz="2000" b="1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годов (млн. руб.) </a:t>
            </a:r>
            <a:endParaRPr lang="ru-RU" sz="2000" b="1" dirty="0">
              <a:solidFill>
                <a:schemeClr val="accent4">
                  <a:lumMod val="1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cs typeface="Times New Roman" pitchFamily="18" charset="0"/>
            </a:endParaRPr>
          </a:p>
        </p:txBody>
      </p:sp>
      <p:graphicFrame>
        <p:nvGraphicFramePr>
          <p:cNvPr id="3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2903419782"/>
              </p:ext>
            </p:extLst>
          </p:nvPr>
        </p:nvGraphicFramePr>
        <p:xfrm>
          <a:off x="711201" y="0"/>
          <a:ext cx="9194799" cy="6807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ransition spd="slow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704850" y="0"/>
            <a:ext cx="16256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dirty="0" smtClean="0">
                <a:solidFill>
                  <a:srgbClr val="000000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2025 </a:t>
            </a:r>
            <a:r>
              <a:rPr lang="ru-RU" sz="2200" b="1" dirty="0" smtClean="0">
                <a:solidFill>
                  <a:srgbClr val="000000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год</a:t>
            </a:r>
            <a:endParaRPr lang="ru-RU" sz="2200" b="1" dirty="0">
              <a:solidFill>
                <a:srgbClr val="000000"/>
              </a:solidFill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 bwMode="auto">
          <a:xfrm rot="16200000">
            <a:off x="-3073400" y="3073400"/>
            <a:ext cx="6858000" cy="711200"/>
          </a:xfrm>
          <a:prstGeom prst="rect">
            <a:avLst/>
          </a:prstGeom>
          <a:solidFill>
            <a:srgbClr val="FFC000"/>
          </a:solidFill>
          <a:ln w="12700" algn="ctr">
            <a:solidFill>
              <a:srgbClr val="23496F"/>
            </a:solidFill>
            <a:miter lim="800000"/>
            <a:headEnd/>
            <a:tailEnd/>
          </a:ln>
        </p:spPr>
        <p:txBody>
          <a:bodyPr anchor="ctr"/>
          <a:lstStyle/>
          <a:p>
            <a:pPr algn="just" eaLnBrk="0" hangingPunct="0">
              <a:defRPr/>
            </a:pPr>
            <a:r>
              <a:rPr lang="ru-RU" sz="2000" b="1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Структура расходов бюджета на 2024 год и плановый период 2025 и 2026 годов (млн. руб.) </a:t>
            </a:r>
            <a:endParaRPr lang="ru-RU" sz="2000" b="1" dirty="0">
              <a:solidFill>
                <a:schemeClr val="accent4">
                  <a:lumMod val="1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cs typeface="Times New Roman" pitchFamily="18" charset="0"/>
            </a:endParaRPr>
          </a:p>
        </p:txBody>
      </p:sp>
      <p:graphicFrame>
        <p:nvGraphicFramePr>
          <p:cNvPr id="13" name="Диаграмма 12"/>
          <p:cNvGraphicFramePr/>
          <p:nvPr/>
        </p:nvGraphicFramePr>
        <p:xfrm>
          <a:off x="514349" y="361950"/>
          <a:ext cx="9220201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ransition spd="slow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727075" y="0"/>
            <a:ext cx="172720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dirty="0" smtClean="0">
                <a:solidFill>
                  <a:srgbClr val="000000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2026 </a:t>
            </a:r>
            <a:r>
              <a:rPr lang="ru-RU" sz="2200" b="1" dirty="0" smtClean="0">
                <a:solidFill>
                  <a:srgbClr val="000000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год</a:t>
            </a:r>
            <a:endParaRPr lang="ru-RU" sz="2200" b="1" dirty="0">
              <a:solidFill>
                <a:srgbClr val="000000"/>
              </a:solidFill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 bwMode="auto">
          <a:xfrm rot="16200000">
            <a:off x="-3073400" y="3073400"/>
            <a:ext cx="6858000" cy="711200"/>
          </a:xfrm>
          <a:prstGeom prst="rect">
            <a:avLst/>
          </a:prstGeom>
          <a:solidFill>
            <a:srgbClr val="FFC000"/>
          </a:solidFill>
          <a:ln w="12700" algn="ctr">
            <a:solidFill>
              <a:srgbClr val="23496F"/>
            </a:solidFill>
            <a:miter lim="800000"/>
            <a:headEnd/>
            <a:tailEnd/>
          </a:ln>
        </p:spPr>
        <p:txBody>
          <a:bodyPr anchor="ctr"/>
          <a:lstStyle/>
          <a:p>
            <a:pPr algn="just" eaLnBrk="0" hangingPunct="0">
              <a:defRPr/>
            </a:pPr>
            <a:r>
              <a:rPr lang="ru-RU" sz="2000" b="1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Структура расходов бюджета на 2024 год и плановый период 2025 и 2026 годов (млн. руб.) </a:t>
            </a:r>
            <a:endParaRPr lang="ru-RU" sz="2000" b="1" dirty="0">
              <a:solidFill>
                <a:schemeClr val="accent4">
                  <a:lumMod val="1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cs typeface="Times New Roman" pitchFamily="18" charset="0"/>
            </a:endParaRPr>
          </a:p>
        </p:txBody>
      </p:sp>
      <p:graphicFrame>
        <p:nvGraphicFramePr>
          <p:cNvPr id="10" name="Диаграмма 9"/>
          <p:cNvGraphicFramePr/>
          <p:nvPr/>
        </p:nvGraphicFramePr>
        <p:xfrm>
          <a:off x="723900" y="0"/>
          <a:ext cx="9182100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ransition spd="slow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WordArt 5"/>
          <p:cNvSpPr>
            <a:spLocks noChangeArrowheads="1" noChangeShapeType="1" noTextEdit="1"/>
          </p:cNvSpPr>
          <p:nvPr/>
        </p:nvSpPr>
        <p:spPr bwMode="auto">
          <a:xfrm>
            <a:off x="1477963" y="312738"/>
            <a:ext cx="7442200" cy="481012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ru-RU" sz="2000" kern="10">
                <a:ln w="9525">
                  <a:noFill/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Основные понятия</a:t>
            </a:r>
          </a:p>
        </p:txBody>
      </p:sp>
      <p:sp>
        <p:nvSpPr>
          <p:cNvPr id="10242" name="Rectangle 6"/>
          <p:cNvSpPr>
            <a:spLocks noChangeArrowheads="1"/>
          </p:cNvSpPr>
          <p:nvPr/>
        </p:nvSpPr>
        <p:spPr bwMode="auto">
          <a:xfrm>
            <a:off x="133350" y="1075423"/>
            <a:ext cx="9601200" cy="55707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/>
            <a:r>
              <a:rPr lang="ru-RU" sz="1900" b="1" u="sng" dirty="0" smtClean="0">
                <a:solidFill>
                  <a:srgbClr val="000099"/>
                </a:solidFill>
              </a:rPr>
              <a:t>Публичные обязательства</a:t>
            </a:r>
            <a:r>
              <a:rPr lang="ru-RU" sz="1900" b="1" dirty="0" smtClean="0">
                <a:solidFill>
                  <a:srgbClr val="000099"/>
                </a:solidFill>
              </a:rPr>
              <a:t> </a:t>
            </a:r>
            <a:r>
              <a:rPr lang="ru-RU" sz="1900" dirty="0" smtClean="0">
                <a:solidFill>
                  <a:srgbClr val="000099"/>
                </a:solidFill>
              </a:rPr>
              <a:t>– возникающие на  основе закона расходные обязательства публично-правового образования перед физическим или юридическим лицом, иным публично-правовым образованием, подлежащие исполнению в установленном соответствующим законом, иным НПА размере или установленный указанным законом, актом порядок его определения (расчета, индексации).</a:t>
            </a:r>
          </a:p>
          <a:p>
            <a:pPr algn="just"/>
            <a:endParaRPr lang="ru-RU" sz="1900" b="1" u="sng" dirty="0" smtClean="0">
              <a:solidFill>
                <a:srgbClr val="000099"/>
              </a:solidFill>
            </a:endParaRPr>
          </a:p>
          <a:p>
            <a:pPr algn="just"/>
            <a:r>
              <a:rPr lang="ru-RU" sz="1900" b="1" u="sng" dirty="0" smtClean="0">
                <a:solidFill>
                  <a:srgbClr val="000099"/>
                </a:solidFill>
              </a:rPr>
              <a:t>Публичные нормативные обязательства</a:t>
            </a:r>
            <a:r>
              <a:rPr lang="ru-RU" sz="1900" dirty="0" smtClean="0">
                <a:solidFill>
                  <a:srgbClr val="000099"/>
                </a:solidFill>
              </a:rPr>
              <a:t> – это публичные обязательства  перед физическим лицом, подлежащие исполнению в денежной форме  в установленном соответствующим законом, иным НПА размере или имеющие  установленный порядок его индексации</a:t>
            </a:r>
          </a:p>
          <a:p>
            <a:pPr algn="just"/>
            <a:endParaRPr lang="ru-RU" sz="1900" b="1" u="sng" dirty="0" smtClean="0">
              <a:solidFill>
                <a:srgbClr val="000099"/>
              </a:solidFill>
            </a:endParaRPr>
          </a:p>
          <a:p>
            <a:pPr algn="just"/>
            <a:r>
              <a:rPr lang="ru-RU" sz="1900" b="1" u="sng" dirty="0" smtClean="0">
                <a:solidFill>
                  <a:srgbClr val="000099"/>
                </a:solidFill>
              </a:rPr>
              <a:t>Межбюджетные  </a:t>
            </a:r>
            <a:r>
              <a:rPr lang="ru-RU" sz="1900" b="1" u="sng" dirty="0">
                <a:solidFill>
                  <a:srgbClr val="000099"/>
                </a:solidFill>
              </a:rPr>
              <a:t>трансферты  –</a:t>
            </a:r>
            <a:r>
              <a:rPr lang="ru-RU" sz="1900" dirty="0">
                <a:solidFill>
                  <a:srgbClr val="000099"/>
                </a:solidFill>
              </a:rPr>
              <a:t>  денежные  средства,  направляемые  из  одного уровня бюджетной системы в другой</a:t>
            </a:r>
          </a:p>
          <a:p>
            <a:pPr algn="just"/>
            <a:endParaRPr lang="ru-RU" sz="1900" dirty="0">
              <a:solidFill>
                <a:srgbClr val="000099"/>
              </a:solidFill>
            </a:endParaRPr>
          </a:p>
          <a:p>
            <a:pPr algn="just"/>
            <a:r>
              <a:rPr lang="ru-RU" sz="1900" b="1" u="sng" dirty="0">
                <a:solidFill>
                  <a:srgbClr val="000099"/>
                </a:solidFill>
              </a:rPr>
              <a:t>Дотации -</a:t>
            </a:r>
            <a:r>
              <a:rPr lang="ru-RU" sz="1900" dirty="0">
                <a:solidFill>
                  <a:srgbClr val="000099"/>
                </a:solidFill>
              </a:rPr>
              <a:t> межбюджетные трансферты, предоставляемые на безвозмездной и безвозвратной основе без установления направлений и (или) условий их использования</a:t>
            </a:r>
          </a:p>
          <a:p>
            <a:endParaRPr lang="ru-RU" dirty="0">
              <a:solidFill>
                <a:srgbClr val="000099"/>
              </a:solidFill>
            </a:endParaRPr>
          </a:p>
          <a:p>
            <a:endParaRPr lang="ru-RU" dirty="0">
              <a:solidFill>
                <a:srgbClr val="000099"/>
              </a:solidFill>
            </a:endParaRPr>
          </a:p>
          <a:p>
            <a:endParaRPr lang="ru-RU" sz="1600" dirty="0">
              <a:solidFill>
                <a:srgbClr val="000099"/>
              </a:solidFill>
            </a:endParaRPr>
          </a:p>
        </p:txBody>
      </p:sp>
      <p:pic>
        <p:nvPicPr>
          <p:cNvPr id="14" name="Picture 4" descr="Герб Серова Новый 5 зубцов (300 - цветной)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4824" y="8134"/>
            <a:ext cx="648319" cy="647872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</p:spTree>
  </p:cSld>
  <p:clrMapOvr>
    <a:masterClrMapping/>
  </p:clrMapOvr>
  <p:transition spd="slow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60375" y="0"/>
            <a:ext cx="9445625" cy="504825"/>
          </a:xfrm>
          <a:noFill/>
        </p:spPr>
        <p:txBody>
          <a:bodyPr/>
          <a:lstStyle/>
          <a:p>
            <a:r>
              <a:rPr lang="ru-RU" sz="3200" b="1" dirty="0" smtClean="0">
                <a:solidFill>
                  <a:srgbClr val="000000"/>
                </a:solidFill>
                <a:effectLst/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Общегосударственные вопросы</a:t>
            </a:r>
            <a:r>
              <a:rPr lang="ru-RU" sz="4000" b="1" dirty="0" smtClean="0">
                <a:solidFill>
                  <a:srgbClr val="000000"/>
                </a:solidFill>
                <a:effectLst/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 </a:t>
            </a:r>
          </a:p>
        </p:txBody>
      </p:sp>
      <p:sp>
        <p:nvSpPr>
          <p:cNvPr id="4" name="Заголовок 1"/>
          <p:cNvSpPr txBox="1">
            <a:spLocks/>
          </p:cNvSpPr>
          <p:nvPr/>
        </p:nvSpPr>
        <p:spPr bwMode="auto">
          <a:xfrm rot="16200000">
            <a:off x="-3209925" y="3209925"/>
            <a:ext cx="6858000" cy="438150"/>
          </a:xfrm>
          <a:prstGeom prst="rect">
            <a:avLst/>
          </a:prstGeom>
          <a:solidFill>
            <a:srgbClr val="FF9900"/>
          </a:solidFill>
          <a:ln w="12700" algn="ctr">
            <a:solidFill>
              <a:srgbClr val="23496F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ru-RU" sz="2000" b="1" dirty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Расходы бюджета (объемы финансирования)</a:t>
            </a:r>
          </a:p>
        </p:txBody>
      </p:sp>
      <p:pic>
        <p:nvPicPr>
          <p:cNvPr id="6" name="Picture 159" descr="герб города Серова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2785" y="5581"/>
            <a:ext cx="505213" cy="625304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795034281"/>
              </p:ext>
            </p:extLst>
          </p:nvPr>
        </p:nvGraphicFramePr>
        <p:xfrm>
          <a:off x="475343" y="657225"/>
          <a:ext cx="9430657" cy="6200775"/>
        </p:xfrm>
        <a:graphic>
          <a:graphicData uri="http://schemas.openxmlformats.org/drawingml/2006/table">
            <a:tbl>
              <a:tblPr/>
              <a:tblGrid>
                <a:gridCol w="3768274"/>
                <a:gridCol w="1212226"/>
                <a:gridCol w="1184315"/>
                <a:gridCol w="1088614"/>
                <a:gridCol w="1088614"/>
                <a:gridCol w="1088614"/>
              </a:tblGrid>
              <a:tr h="553599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550" b="1" i="0" u="none" strike="noStrike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Наименование </a:t>
                      </a:r>
                    </a:p>
                  </a:txBody>
                  <a:tcPr marL="7527" marR="7527" marT="752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550" b="1" i="0" u="none" strike="noStrike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2022 </a:t>
                      </a:r>
                      <a:r>
                        <a:rPr lang="ru-RU" sz="1550" b="1" i="0" u="none" strike="noStrike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факт </a:t>
                      </a:r>
                      <a:r>
                        <a:rPr lang="ru-RU" sz="1550" b="1" i="0" u="none" strike="noStrike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(тыс.руб.)</a:t>
                      </a:r>
                    </a:p>
                  </a:txBody>
                  <a:tcPr marL="7527" marR="7527" marT="752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550" b="1" i="0" u="none" strike="noStrike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2023 </a:t>
                      </a:r>
                      <a:r>
                        <a:rPr lang="ru-RU" sz="1550" b="1" i="0" u="none" strike="noStrike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прогноз</a:t>
                      </a:r>
                    </a:p>
                    <a:p>
                      <a:pPr algn="ctr" rtl="0" fontAlgn="t"/>
                      <a:r>
                        <a:rPr lang="ru-RU" sz="1550" b="1" i="0" u="none" strike="noStrike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(тыс.руб</a:t>
                      </a:r>
                      <a:r>
                        <a:rPr lang="ru-RU" sz="1550" b="1" i="0" u="none" strike="noStrike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.)</a:t>
                      </a:r>
                    </a:p>
                  </a:txBody>
                  <a:tcPr marL="7527" marR="7527" marT="752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550" b="1" i="0" u="none" strike="noStrike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2024 </a:t>
                      </a:r>
                      <a:r>
                        <a:rPr lang="ru-RU" sz="1550" b="1" i="0" u="none" strike="noStrike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план (тыс.руб.)</a:t>
                      </a:r>
                    </a:p>
                  </a:txBody>
                  <a:tcPr marL="7527" marR="7527" marT="752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550" b="1" i="0" u="none" strike="noStrike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2025 </a:t>
                      </a:r>
                      <a:r>
                        <a:rPr lang="ru-RU" sz="1550" b="1" i="0" u="none" strike="noStrike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план (тыс.руб.)</a:t>
                      </a:r>
                    </a:p>
                  </a:txBody>
                  <a:tcPr marL="7527" marR="7527" marT="752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550" b="1" i="0" u="none" strike="noStrike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2026 </a:t>
                      </a:r>
                      <a:r>
                        <a:rPr lang="ru-RU" sz="1550" b="1" i="0" u="none" strike="noStrike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план (тыс.руб.)</a:t>
                      </a:r>
                    </a:p>
                  </a:txBody>
                  <a:tcPr marL="7527" marR="7527" marT="752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</a:tr>
              <a:tr h="734893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550" b="0" i="0" u="none" strike="noStrike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Функционирование высшего должностного лица субъекта Российской Федерации и муниципального образования</a:t>
                      </a:r>
                    </a:p>
                  </a:txBody>
                  <a:tcPr marL="7527" marR="7527" marT="752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550" b="0" i="0" u="none" strike="noStrike" kern="1200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3 </a:t>
                      </a:r>
                      <a:r>
                        <a:rPr lang="ru-RU" sz="1550" b="0" i="0" u="none" strike="noStrike" kern="1200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973,2  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550" b="0" i="0" u="none" strike="noStrike" kern="1200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4 </a:t>
                      </a:r>
                      <a:r>
                        <a:rPr lang="ru-RU" sz="1550" b="0" i="0" u="none" strike="noStrike" kern="1200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709,3  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endParaRPr lang="ru-RU" sz="1550" b="0" i="0" u="none" strike="noStrike" kern="1200" dirty="0" smtClean="0">
                        <a:solidFill>
                          <a:srgbClr val="000000"/>
                        </a:solidFill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  <a:p>
                      <a:pPr marL="0" algn="r" defTabSz="914400" rtl="0" eaLnBrk="1" fontAlgn="t" latinLnBrk="0" hangingPunct="1"/>
                      <a:endParaRPr lang="ru-RU" sz="1550" b="0" i="0" u="none" strike="noStrike" kern="1200" dirty="0" smtClean="0">
                        <a:solidFill>
                          <a:srgbClr val="000000"/>
                        </a:solidFill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  <a:p>
                      <a:pPr marL="0" algn="r" defTabSz="914400" rtl="0" eaLnBrk="1" fontAlgn="t" latinLnBrk="0" hangingPunct="1"/>
                      <a:r>
                        <a:rPr lang="ru-RU" sz="1550" b="0" i="0" u="none" strike="noStrike" kern="1200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 </a:t>
                      </a:r>
                      <a:r>
                        <a:rPr lang="ru-RU" sz="1550" b="0" i="0" u="none" strike="noStrike" kern="1200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5 488,5   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endParaRPr lang="ru-RU" sz="1550" b="0" i="0" u="none" strike="noStrike" kern="1200" dirty="0" smtClean="0">
                        <a:solidFill>
                          <a:srgbClr val="000000"/>
                        </a:solidFill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  <a:p>
                      <a:pPr marL="0" algn="r" defTabSz="914400" rtl="0" eaLnBrk="1" fontAlgn="t" latinLnBrk="0" hangingPunct="1"/>
                      <a:endParaRPr lang="ru-RU" sz="1550" b="0" i="0" u="none" strike="noStrike" kern="1200" dirty="0" smtClean="0">
                        <a:solidFill>
                          <a:srgbClr val="000000"/>
                        </a:solidFill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  <a:p>
                      <a:pPr marL="0" algn="r" defTabSz="914400" rtl="0" eaLnBrk="1" fontAlgn="t" latinLnBrk="0" hangingPunct="1"/>
                      <a:r>
                        <a:rPr lang="ru-RU" sz="1550" b="0" i="0" u="none" strike="noStrike" kern="1200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 </a:t>
                      </a:r>
                      <a:r>
                        <a:rPr lang="ru-RU" sz="1550" b="0" i="0" u="none" strike="noStrike" kern="1200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5 708,0   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550" b="0" i="0" u="none" strike="noStrike" kern="1200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                                5 936,4  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FFFF"/>
                    </a:solidFill>
                  </a:tcPr>
                </a:tc>
              </a:tr>
              <a:tr h="1218324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550" b="0" i="0" u="none" strike="noStrike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Функционирование законодательных (представительных) органов  государственной власти  и представительных органов  муниципальных образований</a:t>
                      </a:r>
                    </a:p>
                  </a:txBody>
                  <a:tcPr marL="7527" marR="7527" marT="752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550" b="0" i="0" u="none" strike="noStrike" kern="1200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                         7 911,8  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550" b="0" i="0" u="none" strike="noStrike" kern="1200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10 </a:t>
                      </a:r>
                      <a:r>
                        <a:rPr lang="ru-RU" sz="1550" b="0" i="0" u="none" strike="noStrike" kern="1200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179,7  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550" b="0" i="0" u="none" strike="noStrike" kern="1200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 </a:t>
                      </a:r>
                      <a:endParaRPr lang="ru-RU" sz="1550" b="0" i="0" u="none" strike="noStrike" kern="1200" dirty="0" smtClean="0">
                        <a:solidFill>
                          <a:srgbClr val="000000"/>
                        </a:solidFill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  <a:p>
                      <a:pPr marL="0" algn="r" defTabSz="914400" rtl="0" eaLnBrk="1" fontAlgn="t" latinLnBrk="0" hangingPunct="1"/>
                      <a:endParaRPr lang="ru-RU" sz="1550" b="0" i="0" u="none" strike="noStrike" kern="1200" dirty="0" smtClean="0">
                        <a:solidFill>
                          <a:srgbClr val="000000"/>
                        </a:solidFill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  <a:p>
                      <a:pPr marL="0" algn="r" defTabSz="914400" rtl="0" eaLnBrk="1" fontAlgn="t" latinLnBrk="0" hangingPunct="1"/>
                      <a:endParaRPr lang="ru-RU" sz="1550" b="0" i="0" u="none" strike="noStrike" kern="1200" dirty="0" smtClean="0">
                        <a:solidFill>
                          <a:srgbClr val="000000"/>
                        </a:solidFill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  <a:p>
                      <a:pPr marL="0" algn="r" defTabSz="914400" rtl="0" eaLnBrk="1" fontAlgn="t" latinLnBrk="0" hangingPunct="1"/>
                      <a:endParaRPr lang="ru-RU" sz="1550" b="0" i="0" u="none" strike="noStrike" kern="1200" dirty="0" smtClean="0">
                        <a:solidFill>
                          <a:srgbClr val="000000"/>
                        </a:solidFill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  <a:p>
                      <a:pPr marL="0" algn="r" defTabSz="914400" rtl="0" eaLnBrk="1" fontAlgn="t" latinLnBrk="0" hangingPunct="1"/>
                      <a:r>
                        <a:rPr lang="ru-RU" sz="1550" b="0" i="0" u="none" strike="noStrike" kern="1200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14 </a:t>
                      </a:r>
                      <a:r>
                        <a:rPr lang="ru-RU" sz="1550" b="0" i="0" u="none" strike="noStrike" kern="1200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354,8   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endParaRPr lang="ru-RU" sz="1550" b="0" i="0" u="none" strike="noStrike" kern="1200" dirty="0" smtClean="0">
                        <a:solidFill>
                          <a:srgbClr val="000000"/>
                        </a:solidFill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  <a:p>
                      <a:pPr marL="0" algn="r" defTabSz="914400" rtl="0" eaLnBrk="1" fontAlgn="t" latinLnBrk="0" hangingPunct="1"/>
                      <a:endParaRPr lang="ru-RU" sz="1550" b="0" i="0" u="none" strike="noStrike" kern="1200" dirty="0" smtClean="0">
                        <a:solidFill>
                          <a:srgbClr val="000000"/>
                        </a:solidFill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  <a:p>
                      <a:pPr marL="0" algn="r" defTabSz="914400" rtl="0" eaLnBrk="1" fontAlgn="t" latinLnBrk="0" hangingPunct="1"/>
                      <a:endParaRPr lang="ru-RU" sz="1550" b="0" i="0" u="none" strike="noStrike" kern="1200" dirty="0" smtClean="0">
                        <a:solidFill>
                          <a:srgbClr val="000000"/>
                        </a:solidFill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  <a:p>
                      <a:pPr marL="0" algn="r" defTabSz="914400" rtl="0" eaLnBrk="1" fontAlgn="t" latinLnBrk="0" hangingPunct="1"/>
                      <a:endParaRPr lang="ru-RU" sz="1550" b="0" i="0" u="none" strike="noStrike" kern="1200" dirty="0" smtClean="0">
                        <a:solidFill>
                          <a:srgbClr val="000000"/>
                        </a:solidFill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  <a:p>
                      <a:pPr marL="0" algn="r" defTabSz="914400" rtl="0" eaLnBrk="1" fontAlgn="t" latinLnBrk="0" hangingPunct="1"/>
                      <a:r>
                        <a:rPr lang="ru-RU" sz="1550" b="0" i="0" u="none" strike="noStrike" kern="1200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 </a:t>
                      </a:r>
                      <a:r>
                        <a:rPr lang="ru-RU" sz="1550" b="0" i="0" u="none" strike="noStrike" kern="1200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14 703,5   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550" b="0" i="0" u="none" strike="noStrike" kern="1200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                             15 246,7  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</a:tr>
              <a:tr h="1218324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550" b="0" i="0" u="none" strike="noStrike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Функционирование Правительства Российской Федерации, высших  исполнительных органов государственной власти субъектов Российской Федерации, местных администраций</a:t>
                      </a:r>
                    </a:p>
                  </a:txBody>
                  <a:tcPr marL="7527" marR="7527" marT="752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550" b="0" i="0" u="none" strike="noStrike" kern="1200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                    135 476,0  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550" b="0" i="0" u="none" strike="noStrike" kern="1200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151 </a:t>
                      </a:r>
                      <a:r>
                        <a:rPr lang="ru-RU" sz="1550" b="0" i="0" u="none" strike="noStrike" kern="1200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104,8  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endParaRPr lang="ru-RU" sz="1550" b="0" i="0" u="none" strike="noStrike" kern="1200" dirty="0" smtClean="0">
                        <a:solidFill>
                          <a:srgbClr val="000000"/>
                        </a:solidFill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  <a:p>
                      <a:pPr marL="0" algn="r" defTabSz="914400" rtl="0" eaLnBrk="1" fontAlgn="t" latinLnBrk="0" hangingPunct="1"/>
                      <a:endParaRPr lang="ru-RU" sz="1550" b="0" i="0" u="none" strike="noStrike" kern="1200" dirty="0" smtClean="0">
                        <a:solidFill>
                          <a:srgbClr val="000000"/>
                        </a:solidFill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  <a:p>
                      <a:pPr marL="0" algn="r" defTabSz="914400" rtl="0" eaLnBrk="1" fontAlgn="t" latinLnBrk="0" hangingPunct="1"/>
                      <a:endParaRPr lang="ru-RU" sz="1550" b="0" i="0" u="none" strike="noStrike" kern="1200" dirty="0" smtClean="0">
                        <a:solidFill>
                          <a:srgbClr val="000000"/>
                        </a:solidFill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  <a:p>
                      <a:pPr marL="0" algn="r" defTabSz="914400" rtl="0" eaLnBrk="1" fontAlgn="t" latinLnBrk="0" hangingPunct="1"/>
                      <a:endParaRPr lang="ru-RU" sz="1550" b="0" i="0" u="none" strike="noStrike" kern="1200" dirty="0" smtClean="0">
                        <a:solidFill>
                          <a:srgbClr val="000000"/>
                        </a:solidFill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  <a:p>
                      <a:pPr marL="0" algn="r" defTabSz="914400" rtl="0" eaLnBrk="1" fontAlgn="t" latinLnBrk="0" hangingPunct="1"/>
                      <a:r>
                        <a:rPr lang="ru-RU" sz="1550" b="0" i="0" u="none" strike="noStrike" kern="1200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 </a:t>
                      </a:r>
                      <a:r>
                        <a:rPr lang="ru-RU" sz="1550" b="0" i="0" u="none" strike="noStrike" kern="1200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175 003,6   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550" b="0" i="0" u="none" strike="noStrike" kern="1200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 </a:t>
                      </a:r>
                      <a:endParaRPr lang="ru-RU" sz="1550" b="0" i="0" u="none" strike="noStrike" kern="1200" dirty="0" smtClean="0">
                        <a:solidFill>
                          <a:srgbClr val="000000"/>
                        </a:solidFill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  <a:p>
                      <a:pPr marL="0" algn="r" defTabSz="914400" rtl="0" eaLnBrk="1" fontAlgn="t" latinLnBrk="0" hangingPunct="1"/>
                      <a:endParaRPr lang="ru-RU" sz="1550" b="0" i="0" u="none" strike="noStrike" kern="1200" dirty="0" smtClean="0">
                        <a:solidFill>
                          <a:srgbClr val="000000"/>
                        </a:solidFill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  <a:p>
                      <a:pPr marL="0" algn="r" defTabSz="914400" rtl="0" eaLnBrk="1" fontAlgn="t" latinLnBrk="0" hangingPunct="1"/>
                      <a:endParaRPr lang="ru-RU" sz="1550" b="0" i="0" u="none" strike="noStrike" kern="1200" dirty="0" smtClean="0">
                        <a:solidFill>
                          <a:srgbClr val="000000"/>
                        </a:solidFill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  <a:p>
                      <a:pPr marL="0" algn="r" defTabSz="914400" rtl="0" eaLnBrk="1" fontAlgn="t" latinLnBrk="0" hangingPunct="1"/>
                      <a:endParaRPr lang="ru-RU" sz="1550" b="0" i="0" u="none" strike="noStrike" kern="1200" dirty="0" smtClean="0">
                        <a:solidFill>
                          <a:srgbClr val="000000"/>
                        </a:solidFill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  <a:p>
                      <a:pPr marL="0" algn="r" defTabSz="914400" rtl="0" eaLnBrk="1" fontAlgn="t" latinLnBrk="0" hangingPunct="1"/>
                      <a:r>
                        <a:rPr lang="ru-RU" sz="1550" b="0" i="0" u="none" strike="noStrike" kern="1200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181 </a:t>
                      </a:r>
                      <a:r>
                        <a:rPr lang="ru-RU" sz="1550" b="0" i="0" u="none" strike="noStrike" kern="1200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115,2   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550" b="0" i="0" u="none" strike="noStrike" kern="1200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                           188 045,4  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FFFF"/>
                    </a:solidFill>
                  </a:tcPr>
                </a:tc>
              </a:tr>
              <a:tr h="251462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550" b="0" i="0" u="none" strike="noStrike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Судебная система</a:t>
                      </a:r>
                    </a:p>
                  </a:txBody>
                  <a:tcPr marL="7527" marR="7527" marT="752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550" b="0" i="0" u="none" strike="noStrike" kern="1200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               </a:t>
                      </a:r>
                      <a:r>
                        <a:rPr lang="ru-RU" sz="1550" b="0" i="0" u="none" strike="noStrike" kern="1200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189,3  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550" b="0" i="0" u="none" strike="noStrike" kern="1200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11,4   </a:t>
                      </a:r>
                      <a:endParaRPr lang="ru-RU" sz="1550" b="0" i="0" u="none" strike="noStrike" kern="1200" dirty="0">
                        <a:solidFill>
                          <a:srgbClr val="000000"/>
                        </a:solidFill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550" b="0" i="0" u="none" strike="noStrike" kern="1200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 </a:t>
                      </a:r>
                      <a:r>
                        <a:rPr lang="ru-RU" sz="1550" b="0" i="0" u="none" strike="noStrike" kern="1200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41,3   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550" b="0" i="0" u="none" strike="noStrike" kern="1200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 </a:t>
                      </a:r>
                      <a:r>
                        <a:rPr lang="ru-RU" sz="1550" b="0" i="0" u="none" strike="noStrike" kern="1200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42,2   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550" b="0" i="0" u="none" strike="noStrike" kern="1200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 </a:t>
                      </a:r>
                      <a:r>
                        <a:rPr lang="ru-RU" sz="1550" b="0" i="0" u="none" strike="noStrike" kern="1200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525,1  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</a:tr>
              <a:tr h="976609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550" b="0" i="0" u="none" strike="noStrike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Обеспечение деятельности  финансовых, налоговых и таможенных органов и органов финансового (финансово-бюджетного) надзора</a:t>
                      </a:r>
                    </a:p>
                  </a:txBody>
                  <a:tcPr marL="7527" marR="7527" marT="752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550" b="0" i="0" u="none" strike="noStrike" kern="1200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                      17 255,0  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550" b="0" i="0" u="none" strike="noStrike" kern="1200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16 </a:t>
                      </a:r>
                      <a:r>
                        <a:rPr lang="ru-RU" sz="1550" b="0" i="0" u="none" strike="noStrike" kern="1200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967,4  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endParaRPr lang="ru-RU" sz="1550" b="0" i="0" u="none" strike="noStrike" kern="1200" dirty="0" smtClean="0">
                        <a:solidFill>
                          <a:srgbClr val="000000"/>
                        </a:solidFill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  <a:p>
                      <a:pPr marL="0" algn="r" defTabSz="914400" rtl="0" eaLnBrk="1" fontAlgn="t" latinLnBrk="0" hangingPunct="1"/>
                      <a:endParaRPr lang="ru-RU" sz="1550" b="0" i="0" u="none" strike="noStrike" kern="1200" dirty="0" smtClean="0">
                        <a:solidFill>
                          <a:srgbClr val="000000"/>
                        </a:solidFill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  <a:p>
                      <a:pPr marL="0" algn="r" defTabSz="914400" rtl="0" eaLnBrk="1" fontAlgn="t" latinLnBrk="0" hangingPunct="1"/>
                      <a:endParaRPr lang="ru-RU" sz="1550" b="0" i="0" u="none" strike="noStrike" kern="1200" dirty="0" smtClean="0">
                        <a:solidFill>
                          <a:srgbClr val="000000"/>
                        </a:solidFill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  <a:p>
                      <a:pPr marL="0" algn="r" defTabSz="914400" rtl="0" eaLnBrk="1" fontAlgn="t" latinLnBrk="0" hangingPunct="1"/>
                      <a:r>
                        <a:rPr lang="ru-RU" sz="1550" b="0" i="0" u="none" strike="noStrike" kern="1200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 </a:t>
                      </a:r>
                      <a:r>
                        <a:rPr lang="ru-RU" sz="1550" b="0" i="0" u="none" strike="noStrike" kern="1200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22 077,9   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endParaRPr lang="ru-RU" sz="1550" b="0" i="0" u="none" strike="noStrike" kern="1200" dirty="0" smtClean="0">
                        <a:solidFill>
                          <a:srgbClr val="000000"/>
                        </a:solidFill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  <a:p>
                      <a:pPr marL="0" algn="r" defTabSz="914400" rtl="0" eaLnBrk="1" fontAlgn="t" latinLnBrk="0" hangingPunct="1"/>
                      <a:endParaRPr lang="ru-RU" sz="1550" b="0" i="0" u="none" strike="noStrike" kern="1200" dirty="0" smtClean="0">
                        <a:solidFill>
                          <a:srgbClr val="000000"/>
                        </a:solidFill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  <a:p>
                      <a:pPr marL="0" algn="r" defTabSz="914400" rtl="0" eaLnBrk="1" fontAlgn="t" latinLnBrk="0" hangingPunct="1"/>
                      <a:endParaRPr lang="ru-RU" sz="1550" b="0" i="0" u="none" strike="noStrike" kern="1200" dirty="0" smtClean="0">
                        <a:solidFill>
                          <a:srgbClr val="000000"/>
                        </a:solidFill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  <a:p>
                      <a:pPr marL="0" algn="r" defTabSz="914400" rtl="0" eaLnBrk="1" fontAlgn="t" latinLnBrk="0" hangingPunct="1"/>
                      <a:r>
                        <a:rPr lang="ru-RU" sz="1550" b="0" i="0" u="none" strike="noStrike" kern="1200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 </a:t>
                      </a:r>
                      <a:r>
                        <a:rPr lang="ru-RU" sz="1550" b="0" i="0" u="none" strike="noStrike" kern="1200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23 038,4   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550" b="0" i="0" u="none" strike="noStrike" kern="1200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                             23 852,7  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</a:tr>
              <a:tr h="493178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550" b="0" i="0" u="none" strike="noStrike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Обеспечение проведения выборов и референдумов</a:t>
                      </a:r>
                    </a:p>
                  </a:txBody>
                  <a:tcPr marL="7527" marR="7527" marT="752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550" b="0" i="0" u="none" strike="noStrike" kern="1200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                         6 733,5  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550" b="0" i="0" u="none" strike="noStrike" kern="1200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0,0</a:t>
                      </a:r>
                      <a:endParaRPr lang="ru-RU" sz="1550" b="0" i="0" u="none" strike="noStrike" kern="1200" dirty="0">
                        <a:solidFill>
                          <a:srgbClr val="000000"/>
                        </a:solidFill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endParaRPr lang="ru-RU" sz="1550" b="0" i="0" u="none" strike="noStrike" kern="1200" dirty="0" smtClean="0">
                        <a:solidFill>
                          <a:srgbClr val="000000"/>
                        </a:solidFill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  <a:p>
                      <a:pPr marL="0" algn="r" defTabSz="914400" rtl="0" eaLnBrk="1" fontAlgn="t" latinLnBrk="0" hangingPunct="1"/>
                      <a:r>
                        <a:rPr lang="ru-RU" sz="1550" b="0" i="0" u="none" strike="noStrike" kern="1200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0,0</a:t>
                      </a:r>
                      <a:endParaRPr lang="ru-RU" sz="1550" b="0" i="0" u="none" strike="noStrike" kern="1200" dirty="0">
                        <a:solidFill>
                          <a:srgbClr val="000000"/>
                        </a:solidFill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endParaRPr lang="ru-RU" sz="1550" b="0" i="0" u="none" strike="noStrike" kern="1200" dirty="0" smtClean="0">
                        <a:solidFill>
                          <a:srgbClr val="000000"/>
                        </a:solidFill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  <a:p>
                      <a:pPr marL="0" algn="r" defTabSz="914400" rtl="0" eaLnBrk="1" fontAlgn="t" latinLnBrk="0" hangingPunct="1"/>
                      <a:r>
                        <a:rPr lang="ru-RU" sz="1550" b="0" i="0" u="none" strike="noStrike" kern="1200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0,0</a:t>
                      </a:r>
                      <a:endParaRPr lang="ru-RU" sz="1550" b="0" i="0" u="none" strike="noStrike" kern="1200" dirty="0">
                        <a:solidFill>
                          <a:srgbClr val="000000"/>
                        </a:solidFill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endParaRPr lang="ru-RU" sz="1550" b="0" i="0" u="none" strike="noStrike" kern="1200" dirty="0" smtClean="0">
                        <a:solidFill>
                          <a:srgbClr val="000000"/>
                        </a:solidFill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  <a:p>
                      <a:pPr marL="0" algn="r" defTabSz="914400" rtl="0" eaLnBrk="1" fontAlgn="t" latinLnBrk="0" hangingPunct="1"/>
                      <a:r>
                        <a:rPr lang="ru-RU" sz="1550" b="0" i="0" u="none" strike="noStrike" kern="1200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0,0</a:t>
                      </a:r>
                      <a:endParaRPr lang="ru-RU" sz="1550" b="0" i="0" u="none" strike="noStrike" kern="1200" dirty="0">
                        <a:solidFill>
                          <a:srgbClr val="000000"/>
                        </a:solidFill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 marL="7527" marR="7527" marT="752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FFFF"/>
                    </a:solidFill>
                  </a:tcPr>
                </a:tc>
              </a:tr>
              <a:tr h="251462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550" b="0" i="0" u="none" strike="noStrike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Резервные фонды</a:t>
                      </a:r>
                    </a:p>
                  </a:txBody>
                  <a:tcPr marL="7527" marR="7527" marT="752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550" b="0" i="0" u="none" strike="noStrike" kern="1200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          0,0     </a:t>
                      </a:r>
                      <a:endParaRPr lang="ru-RU" sz="1550" b="0" i="0" u="none" strike="noStrike" kern="1200" dirty="0">
                        <a:solidFill>
                          <a:srgbClr val="000000"/>
                        </a:solidFill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550" b="0" i="0" u="none" strike="noStrike" kern="1200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15 </a:t>
                      </a:r>
                      <a:r>
                        <a:rPr lang="ru-RU" sz="1550" b="0" i="0" u="none" strike="noStrike" kern="1200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000,0  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550" b="0" i="0" u="none" strike="noStrike" kern="1200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27 </a:t>
                      </a:r>
                      <a:r>
                        <a:rPr lang="ru-RU" sz="1550" b="0" i="0" u="none" strike="noStrike" kern="1200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500,0   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550" b="0" i="0" u="none" strike="noStrike" kern="1200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15 </a:t>
                      </a:r>
                      <a:r>
                        <a:rPr lang="ru-RU" sz="1550" b="0" i="0" u="none" strike="noStrike" kern="1200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000,0   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550" b="0" i="0" u="none" strike="noStrike" kern="1200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      </a:t>
                      </a:r>
                      <a:r>
                        <a:rPr lang="ru-RU" sz="1550" b="0" i="0" u="none" strike="noStrike" kern="1200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15 000,0  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FFFF"/>
                    </a:solidFill>
                  </a:tcPr>
                </a:tc>
              </a:tr>
              <a:tr h="251462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550" b="0" i="0" u="none" strike="noStrike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Другие общегосударственные вопросы</a:t>
                      </a:r>
                    </a:p>
                  </a:txBody>
                  <a:tcPr marL="7527" marR="7527" marT="752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DEDE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550" b="0" i="0" u="none" strike="noStrike" kern="1200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         </a:t>
                      </a:r>
                      <a:r>
                        <a:rPr lang="ru-RU" sz="1550" b="0" i="0" u="none" strike="noStrike" kern="1200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82 292,1  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550" b="0" i="0" u="none" strike="noStrike" kern="1200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 </a:t>
                      </a:r>
                      <a:r>
                        <a:rPr lang="ru-RU" sz="1550" b="0" i="0" u="none" strike="noStrike" kern="1200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641,3  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550" b="0" i="0" u="none" strike="noStrike" kern="1200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 71 099,2   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550" b="0" i="0" u="none" strike="noStrike" kern="1200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 58 812,2   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550" b="0" i="0" u="none" strike="noStrike" kern="1200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 </a:t>
                      </a:r>
                      <a:r>
                        <a:rPr lang="ru-RU" sz="1550" b="0" i="0" u="none" strike="noStrike" kern="1200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53 209,6  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</a:tr>
              <a:tr h="251462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550" b="1" i="0" u="none" strike="noStrike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Итого</a:t>
                      </a:r>
                    </a:p>
                  </a:txBody>
                  <a:tcPr marL="7527" marR="7527" marT="752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9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550" b="1" i="0" u="none" strike="noStrike" kern="1200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       </a:t>
                      </a:r>
                      <a:r>
                        <a:rPr lang="ru-RU" sz="1550" b="1" i="0" u="none" strike="noStrike" kern="1200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253 831,0  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9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550" b="0" i="0" u="none" strike="noStrike" kern="1200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279 614,0   </a:t>
                      </a:r>
                      <a:endParaRPr lang="ru-RU" sz="1550" b="0" i="0" u="none" strike="noStrike" kern="1200" dirty="0">
                        <a:solidFill>
                          <a:srgbClr val="000000"/>
                        </a:solidFill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9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550" b="0" i="0" u="none" strike="noStrike" kern="1200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315 565,4</a:t>
                      </a:r>
                      <a:endParaRPr lang="ru-RU" sz="1550" b="0" i="0" u="none" strike="noStrike" kern="1200" dirty="0">
                        <a:solidFill>
                          <a:srgbClr val="000000"/>
                        </a:solidFill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9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550" b="0" i="0" u="none" strike="noStrike" kern="1200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 298 </a:t>
                      </a:r>
                      <a:r>
                        <a:rPr lang="ru-RU" sz="1550" b="0" i="0" u="none" strike="noStrike" kern="1200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419,5  </a:t>
                      </a:r>
                      <a:endParaRPr lang="ru-RU" sz="1550" b="0" i="0" u="none" strike="noStrike" kern="1200" dirty="0">
                        <a:solidFill>
                          <a:srgbClr val="000000"/>
                        </a:solidFill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9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550" b="0" i="0" u="none" strike="noStrike" kern="1200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301 </a:t>
                      </a:r>
                      <a:r>
                        <a:rPr lang="ru-RU" sz="1550" b="0" i="0" u="none" strike="noStrike" kern="1200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816,0  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99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 bwMode="auto">
          <a:xfrm rot="16200000">
            <a:off x="-3209925" y="3209925"/>
            <a:ext cx="6858000" cy="438150"/>
          </a:xfrm>
          <a:prstGeom prst="rect">
            <a:avLst/>
          </a:prstGeom>
          <a:solidFill>
            <a:srgbClr val="FF9900"/>
          </a:solidFill>
          <a:ln w="12700" algn="ctr">
            <a:solidFill>
              <a:srgbClr val="23496F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ru-RU" sz="2000" b="1" dirty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Расходы бюджета (объемы финансирования)</a:t>
            </a:r>
          </a:p>
        </p:txBody>
      </p:sp>
      <p:pic>
        <p:nvPicPr>
          <p:cNvPr id="6" name="Picture 159" descr="герб города Серова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2785" y="5581"/>
            <a:ext cx="505213" cy="625304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97333" name="Rectangle 51"/>
          <p:cNvSpPr>
            <a:spLocks noChangeArrowheads="1"/>
          </p:cNvSpPr>
          <p:nvPr/>
        </p:nvSpPr>
        <p:spPr bwMode="auto">
          <a:xfrm>
            <a:off x="498475" y="0"/>
            <a:ext cx="94075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ru-RU" sz="2400" b="1" dirty="0">
                <a:solidFill>
                  <a:srgbClr val="000000"/>
                </a:solidFill>
              </a:rPr>
              <a:t>Национальная безопасность и правоохранительную деятельность</a:t>
            </a:r>
          </a:p>
        </p:txBody>
      </p:sp>
      <p:pic>
        <p:nvPicPr>
          <p:cNvPr id="97334" name="Рисунок 10" descr="2013-12-19_06-30-27-e1387434642567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2471738" y="5153025"/>
            <a:ext cx="1812925" cy="131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7335" name="Picture 109" descr="Снимок"/>
          <p:cNvPicPr>
            <a:picLocks noChangeAspect="1" noChangeArrowheads="1"/>
          </p:cNvPicPr>
          <p:nvPr/>
        </p:nvPicPr>
        <p:blipFill>
          <a:blip r:embed="rId4" cstate="print">
            <a:lum bright="-30000" contrast="46000"/>
          </a:blip>
          <a:srcRect/>
          <a:stretch>
            <a:fillRect/>
          </a:stretch>
        </p:blipFill>
        <p:spPr bwMode="auto">
          <a:xfrm>
            <a:off x="8228013" y="5229225"/>
            <a:ext cx="1677987" cy="162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7336" name="Picture 110" descr="IMG_0245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4279900" y="4735513"/>
            <a:ext cx="1949450" cy="1309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7337" name="Picture 111" descr="Снимок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7200" y="5665788"/>
            <a:ext cx="1995488" cy="1192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7338" name="Picture 112" descr="2016-04-27_12-56-22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6186488" y="4211638"/>
            <a:ext cx="2070100" cy="128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115852162"/>
              </p:ext>
            </p:extLst>
          </p:nvPr>
        </p:nvGraphicFramePr>
        <p:xfrm>
          <a:off x="507998" y="630885"/>
          <a:ext cx="9312275" cy="346114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510645"/>
                <a:gridCol w="1360326"/>
                <a:gridCol w="1360326"/>
                <a:gridCol w="1360326"/>
                <a:gridCol w="1360326"/>
                <a:gridCol w="1360326"/>
              </a:tblGrid>
              <a:tr h="487292">
                <a:tc>
                  <a:txBody>
                    <a:bodyPr/>
                    <a:lstStyle/>
                    <a:p>
                      <a:pPr marL="0" algn="just" defTabSz="914400" rtl="0" eaLnBrk="1" fontAlgn="t" latinLnBrk="0" hangingPunct="1"/>
                      <a:r>
                        <a:rPr lang="ru-RU" sz="1600" b="0" i="0" u="none" strike="noStrike" kern="1200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Наименование </a:t>
                      </a:r>
                    </a:p>
                  </a:txBody>
                  <a:tcPr marL="6911" marR="6911" marT="6911" marB="0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2022 </a:t>
                      </a:r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факт </a:t>
                      </a: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(тыс.руб.)</a:t>
                      </a:r>
                    </a:p>
                  </a:txBody>
                  <a:tcPr marL="7527" marR="7527" marT="7527" marB="0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2023 </a:t>
                      </a:r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прогноз</a:t>
                      </a:r>
                    </a:p>
                    <a:p>
                      <a:pPr algn="ct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(тыс.руб</a:t>
                      </a: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.)</a:t>
                      </a:r>
                    </a:p>
                  </a:txBody>
                  <a:tcPr marL="7527" marR="7527" marT="7527" marB="0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2024 </a:t>
                      </a: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план (тыс.руб.)</a:t>
                      </a:r>
                    </a:p>
                  </a:txBody>
                  <a:tcPr marL="7527" marR="7527" marT="7527" marB="0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2025 </a:t>
                      </a: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план (тыс.руб.)</a:t>
                      </a:r>
                    </a:p>
                  </a:txBody>
                  <a:tcPr marL="7527" marR="7527" marT="7527" marB="0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2026 </a:t>
                      </a: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план (тыс.руб.)</a:t>
                      </a:r>
                    </a:p>
                  </a:txBody>
                  <a:tcPr marL="7527" marR="7527" marT="7527" marB="0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90000"/>
                      </a:schemeClr>
                    </a:solidFill>
                  </a:tcPr>
                </a:tc>
              </a:tr>
              <a:tr h="342993">
                <a:tc>
                  <a:txBody>
                    <a:bodyPr/>
                    <a:lstStyle/>
                    <a:p>
                      <a:pPr marL="0" algn="just" defTabSz="914400" rtl="0" eaLnBrk="1" fontAlgn="t" latinLnBrk="0" hangingPunct="1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Гражданская </a:t>
                      </a:r>
                      <a:r>
                        <a:rPr lang="ru-RU" sz="1600" b="0" i="0" u="none" strike="noStrike" kern="1200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оборона</a:t>
                      </a:r>
                    </a:p>
                  </a:txBody>
                  <a:tcPr marL="6911" marR="6911" marT="6911" marB="0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1 231,4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11" marR="6911" marT="6911" marB="0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35,1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11" marR="6911" marT="6911" marB="0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0,0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11" marR="6911" marT="6911" marB="0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11" marR="6911" marT="6911" marB="0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487292">
                <a:tc>
                  <a:txBody>
                    <a:bodyPr/>
                    <a:lstStyle/>
                    <a:p>
                      <a:pPr marL="0" algn="just" defTabSz="914400" rtl="0" eaLnBrk="1" fontAlgn="t" latinLnBrk="0" hangingPunct="1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Защита населения и территории  от чрезвычайных ситуаций природного и техногенного характера, пожарная безопасность</a:t>
                      </a:r>
                      <a:endParaRPr lang="ru-RU" sz="1600" b="0" i="0" u="none" strike="noStrike" kern="1200" dirty="0">
                        <a:solidFill>
                          <a:srgbClr val="000000"/>
                        </a:solidFill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 marL="6911" marR="6911" marT="6911" marB="0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26 333,7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11" marR="6911" marT="6911" marB="0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28 822,0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11" marR="6911" marT="6911" marB="0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40 827,0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</a:t>
                      </a:r>
                      <a:r>
                        <a:rPr lang="ru-RU" sz="16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712,3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11" marR="6911" marT="6911" marB="0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37 964,7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11" marR="6911" marT="6911" marB="0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90000"/>
                      </a:schemeClr>
                    </a:solidFill>
                  </a:tcPr>
                </a:tc>
              </a:tr>
              <a:tr h="1152991">
                <a:tc>
                  <a:txBody>
                    <a:bodyPr/>
                    <a:lstStyle/>
                    <a:p>
                      <a:pPr marL="0" algn="just" defTabSz="914400" rtl="0" eaLnBrk="1" fontAlgn="t" latinLnBrk="0" hangingPunct="1"/>
                      <a:r>
                        <a:rPr lang="ru-RU" sz="1600" b="0" i="0" u="none" strike="noStrike" kern="1200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Другие вопросы в области национальной безопасности и правоохранительной деятельности</a:t>
                      </a:r>
                    </a:p>
                  </a:txBody>
                  <a:tcPr marL="6911" marR="6911" marT="6911" marB="0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633,7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11" marR="6911" marT="6911" marB="0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473,4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11" marR="6911" marT="6911" marB="0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764,9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795,5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11" marR="6911" marT="6911" marB="0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827,4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11" marR="6911" marT="6911" marB="0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 bwMode="auto">
          <a:xfrm rot="16200000">
            <a:off x="-3127375" y="3127375"/>
            <a:ext cx="6858000" cy="603250"/>
          </a:xfrm>
          <a:prstGeom prst="rect">
            <a:avLst/>
          </a:prstGeom>
          <a:solidFill>
            <a:srgbClr val="FF9900"/>
          </a:solidFill>
          <a:extLst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ru-RU" sz="2000" b="1" dirty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Расходы бюджета (объемы финансирования)</a:t>
            </a:r>
          </a:p>
        </p:txBody>
      </p:sp>
      <p:pic>
        <p:nvPicPr>
          <p:cNvPr id="12" name="Рисунок 11" descr="1201d66e6a13a3947323cc28c454abbf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593726" y="5753100"/>
            <a:ext cx="1690240" cy="1104900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159" descr="герб города Серова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2785" y="5581"/>
            <a:ext cx="505213" cy="625304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98309" name="Text Box 155"/>
          <p:cNvSpPr txBox="1">
            <a:spLocks noChangeArrowheads="1"/>
          </p:cNvSpPr>
          <p:nvPr/>
        </p:nvSpPr>
        <p:spPr bwMode="auto">
          <a:xfrm>
            <a:off x="1284288" y="0"/>
            <a:ext cx="808672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800" b="1" dirty="0">
                <a:solidFill>
                  <a:srgbClr val="000000"/>
                </a:solidFill>
              </a:rPr>
              <a:t>Расходы на национальную экономику</a:t>
            </a:r>
            <a:r>
              <a:rPr lang="ru-RU" sz="2800" b="1" dirty="0"/>
              <a:t> </a:t>
            </a:r>
          </a:p>
        </p:txBody>
      </p:sp>
      <p:pic>
        <p:nvPicPr>
          <p:cNvPr id="95234" name="Picture 2" descr="http://i2.wp.com/serov112.ru/wp-content/uploads/2018/08/Gidrouzel.jpg?fit=721%2C481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2235201" y="4810438"/>
            <a:ext cx="1612900" cy="1076012"/>
          </a:xfrm>
          <a:prstGeom prst="rect">
            <a:avLst/>
          </a:prstGeom>
          <a:noFill/>
        </p:spPr>
      </p:pic>
      <p:pic>
        <p:nvPicPr>
          <p:cNvPr id="95236" name="Picture 4" descr="http://radius72.ru/uploads/images/00/02/17/2014/01/28/bd831f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5567360" y="4234176"/>
            <a:ext cx="1728786" cy="1152524"/>
          </a:xfrm>
          <a:prstGeom prst="rect">
            <a:avLst/>
          </a:prstGeom>
          <a:noFill/>
        </p:spPr>
      </p:pic>
      <p:pic>
        <p:nvPicPr>
          <p:cNvPr id="95238" name="Picture 6" descr="http://rio-serov.ucoz.ru/00_2015/04/123/news_18-04-2015_06.jp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6711952" y="5361053"/>
            <a:ext cx="1895474" cy="1263649"/>
          </a:xfrm>
          <a:prstGeom prst="rect">
            <a:avLst/>
          </a:prstGeom>
          <a:noFill/>
        </p:spPr>
      </p:pic>
      <p:pic>
        <p:nvPicPr>
          <p:cNvPr id="95240" name="Picture 8" descr="https://avatars.mds.yandex.net/get-marketpic/373800/market_xDsInggjQmdVfuAYjO7P5A/orig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8607426" y="5127757"/>
            <a:ext cx="1298574" cy="1730243"/>
          </a:xfrm>
          <a:prstGeom prst="rect">
            <a:avLst/>
          </a:prstGeom>
          <a:noFill/>
        </p:spPr>
      </p:pic>
      <p:pic>
        <p:nvPicPr>
          <p:cNvPr id="95242" name="Picture 10" descr="http://old.serovglobus.ru/wp-content/uploads/2015/08/2015-08-21_07-21-30-600x400.jpg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3752849" y="4070483"/>
            <a:ext cx="1814511" cy="1209674"/>
          </a:xfrm>
          <a:prstGeom prst="rect">
            <a:avLst/>
          </a:prstGeom>
          <a:noFill/>
        </p:spPr>
      </p:pic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08091254"/>
              </p:ext>
            </p:extLst>
          </p:nvPr>
        </p:nvGraphicFramePr>
        <p:xfrm>
          <a:off x="603251" y="523220"/>
          <a:ext cx="9302748" cy="355287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853654"/>
                <a:gridCol w="1334170"/>
                <a:gridCol w="1299286"/>
                <a:gridCol w="1281989"/>
                <a:gridCol w="1228725"/>
                <a:gridCol w="1304924"/>
              </a:tblGrid>
              <a:tr h="675713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60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2022 </a:t>
                      </a:r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факт </a:t>
                      </a: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(тыс.руб.)</a:t>
                      </a:r>
                    </a:p>
                  </a:txBody>
                  <a:tcPr marL="7527" marR="7527" marT="7527" marB="0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2023 </a:t>
                      </a:r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прогноз</a:t>
                      </a:r>
                    </a:p>
                    <a:p>
                      <a:pPr algn="ct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(тыс.руб</a:t>
                      </a: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.)</a:t>
                      </a:r>
                    </a:p>
                  </a:txBody>
                  <a:tcPr marL="7527" marR="7527" marT="7527" marB="0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2024 </a:t>
                      </a: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план (тыс.руб.)</a:t>
                      </a:r>
                    </a:p>
                  </a:txBody>
                  <a:tcPr marL="7527" marR="7527" marT="7527" marB="0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2025 </a:t>
                      </a: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план (тыс.руб.)</a:t>
                      </a:r>
                    </a:p>
                  </a:txBody>
                  <a:tcPr marL="7527" marR="7527" marT="7527" marB="0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2026 </a:t>
                      </a: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план (тыс.руб.)</a:t>
                      </a:r>
                    </a:p>
                  </a:txBody>
                  <a:tcPr marL="7527" marR="7527" marT="7527" marB="0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90000"/>
                      </a:schemeClr>
                    </a:solidFill>
                  </a:tcPr>
                </a:tc>
              </a:tr>
              <a:tr h="480521">
                <a:tc>
                  <a:txBody>
                    <a:bodyPr/>
                    <a:lstStyle/>
                    <a:p>
                      <a:pPr algn="l" fontAlgn="t"/>
                      <a:r>
                        <a:rPr lang="ru-RU" sz="160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60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Сельское </a:t>
                      </a:r>
                      <a:r>
                        <a:rPr lang="ru-RU" sz="160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хозяйство и рыболовство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1 935,3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4 578,6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5 118,1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2 940,1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2 940,1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45805">
                <a:tc>
                  <a:txBody>
                    <a:bodyPr/>
                    <a:lstStyle/>
                    <a:p>
                      <a:pPr algn="l" fontAlgn="t"/>
                      <a:r>
                        <a:rPr lang="ru-RU" sz="160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Водное </a:t>
                      </a:r>
                      <a:r>
                        <a:rPr lang="ru-RU" sz="160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хозяйство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13 104,4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5 142,0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5 951,9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8 703,9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6 068,8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90000"/>
                      </a:schemeClr>
                    </a:solidFill>
                  </a:tcPr>
                </a:tc>
              </a:tr>
              <a:tr h="245805">
                <a:tc>
                  <a:txBody>
                    <a:bodyPr/>
                    <a:lstStyle/>
                    <a:p>
                      <a:pPr algn="l" fontAlgn="t"/>
                      <a:r>
                        <a:rPr lang="ru-RU" sz="160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Лесное </a:t>
                      </a:r>
                      <a:r>
                        <a:rPr lang="ru-RU" sz="160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хозяйство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2 1259,5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340,0 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2 000,0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0,0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480521">
                <a:tc>
                  <a:txBody>
                    <a:bodyPr/>
                    <a:lstStyle/>
                    <a:p>
                      <a:pPr algn="l" fontAlgn="t"/>
                      <a:r>
                        <a:rPr lang="ru-RU" sz="160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Транспорт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8,0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0,0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0,0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90000"/>
                      </a:schemeClr>
                    </a:solidFill>
                  </a:tcPr>
                </a:tc>
              </a:tr>
              <a:tr h="480521">
                <a:tc>
                  <a:txBody>
                    <a:bodyPr/>
                    <a:lstStyle/>
                    <a:p>
                      <a:pPr marL="0" algn="l" defTabSz="914400" rtl="0" eaLnBrk="1" fontAlgn="t" latinLnBrk="0" hangingPunct="1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 </a:t>
                      </a:r>
                      <a:r>
                        <a:rPr lang="ru-RU" sz="1600" b="0" i="0" u="none" strike="noStrike" kern="1200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Дорожное хозяйство (дорожные фонды)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315 372,6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410 737,6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327 087,0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305 573,9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254 279,1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45805">
                <a:tc>
                  <a:txBody>
                    <a:bodyPr/>
                    <a:lstStyle/>
                    <a:p>
                      <a:pPr algn="l" fontAlgn="t"/>
                      <a:r>
                        <a:rPr lang="ru-RU" sz="160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Связь </a:t>
                      </a:r>
                      <a:r>
                        <a:rPr lang="ru-RU" sz="160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 информатика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1 102,8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1 436,4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1 551,6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1 551,6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1 551,6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90000"/>
                      </a:schemeClr>
                    </a:solidFill>
                  </a:tcPr>
                </a:tc>
              </a:tr>
              <a:tr h="645948">
                <a:tc>
                  <a:txBody>
                    <a:bodyPr/>
                    <a:lstStyle/>
                    <a:p>
                      <a:pPr algn="l" fontAlgn="t"/>
                      <a:r>
                        <a:rPr lang="ru-RU" sz="160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Другие </a:t>
                      </a:r>
                      <a:r>
                        <a:rPr lang="ru-RU" sz="160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вопросы в области национальной экономики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76 676,7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79 735,4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90 757,5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92 460,0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95 846,0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 bwMode="auto">
          <a:xfrm rot="16200000">
            <a:off x="-3209925" y="3209925"/>
            <a:ext cx="6858000" cy="438150"/>
          </a:xfrm>
          <a:prstGeom prst="rect">
            <a:avLst/>
          </a:prstGeom>
          <a:solidFill>
            <a:srgbClr val="FF9900"/>
          </a:solidFill>
          <a:ln w="12700" algn="ctr">
            <a:solidFill>
              <a:srgbClr val="23496F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ru-RU" sz="2000" b="1" dirty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Расходы бюджета (объемы финансирования)</a:t>
            </a:r>
          </a:p>
        </p:txBody>
      </p:sp>
      <p:pic>
        <p:nvPicPr>
          <p:cNvPr id="6" name="Picture 159" descr="герб города Серова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2785" y="5581"/>
            <a:ext cx="505213" cy="625304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99389" name="Rectangle 56"/>
          <p:cNvSpPr>
            <a:spLocks noChangeArrowheads="1"/>
          </p:cNvSpPr>
          <p:nvPr/>
        </p:nvSpPr>
        <p:spPr bwMode="auto">
          <a:xfrm>
            <a:off x="739775" y="0"/>
            <a:ext cx="89439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ru-RU" sz="2400" b="1">
                <a:solidFill>
                  <a:srgbClr val="000000"/>
                </a:solidFill>
              </a:rPr>
              <a:t>Жилищно-коммунальное хозяйство</a:t>
            </a:r>
          </a:p>
        </p:txBody>
      </p:sp>
      <p:sp>
        <p:nvSpPr>
          <p:cNvPr id="99390" name="Rectangle 56"/>
          <p:cNvSpPr>
            <a:spLocks noChangeArrowheads="1"/>
          </p:cNvSpPr>
          <p:nvPr/>
        </p:nvSpPr>
        <p:spPr bwMode="auto">
          <a:xfrm>
            <a:off x="716270" y="4028563"/>
            <a:ext cx="89439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ru-RU" sz="2400" b="1" dirty="0">
                <a:solidFill>
                  <a:srgbClr val="000000"/>
                </a:solidFill>
              </a:rPr>
              <a:t>Охрана окружающей среды</a:t>
            </a: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696478147"/>
              </p:ext>
            </p:extLst>
          </p:nvPr>
        </p:nvGraphicFramePr>
        <p:xfrm>
          <a:off x="471127" y="481105"/>
          <a:ext cx="9434872" cy="2842198"/>
        </p:xfrm>
        <a:graphic>
          <a:graphicData uri="http://schemas.openxmlformats.org/drawingml/2006/table">
            <a:tbl>
              <a:tblPr/>
              <a:tblGrid>
                <a:gridCol w="2483322"/>
                <a:gridCol w="1390310"/>
                <a:gridCol w="1390310"/>
                <a:gridCol w="1390310"/>
                <a:gridCol w="1390310"/>
                <a:gridCol w="1390310"/>
              </a:tblGrid>
              <a:tr h="772939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Наименование </a:t>
                      </a:r>
                    </a:p>
                  </a:txBody>
                  <a:tcPr marL="192350" marR="5343" marT="5343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2022 </a:t>
                      </a:r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факт </a:t>
                      </a: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(тыс.руб.)</a:t>
                      </a:r>
                    </a:p>
                  </a:txBody>
                  <a:tcPr marL="7527" marR="7527" marT="752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2023 </a:t>
                      </a:r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прогноз</a:t>
                      </a:r>
                    </a:p>
                    <a:p>
                      <a:pPr algn="ct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(тыс.руб</a:t>
                      </a: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.)</a:t>
                      </a:r>
                    </a:p>
                  </a:txBody>
                  <a:tcPr marL="7527" marR="7527" marT="752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2024 </a:t>
                      </a: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план (тыс.руб.)</a:t>
                      </a:r>
                    </a:p>
                  </a:txBody>
                  <a:tcPr marL="7527" marR="7527" marT="752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2025 </a:t>
                      </a: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план (тыс.руб.)</a:t>
                      </a:r>
                    </a:p>
                  </a:txBody>
                  <a:tcPr marL="7527" marR="7527" marT="752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2026 </a:t>
                      </a: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план (тыс.руб.)</a:t>
                      </a:r>
                    </a:p>
                  </a:txBody>
                  <a:tcPr marL="7527" marR="7527" marT="752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</a:tr>
              <a:tr h="394047">
                <a:tc>
                  <a:txBody>
                    <a:bodyPr/>
                    <a:lstStyle/>
                    <a:p>
                      <a:pPr algn="just" rtl="0" fontAlgn="t"/>
                      <a:r>
                        <a:rPr lang="ru-RU" sz="1600" b="0" i="0" u="none" strike="noStrike" dirty="0">
                          <a:solidFill>
                            <a:srgbClr val="003366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Жилищное хозяйство </a:t>
                      </a:r>
                    </a:p>
                  </a:txBody>
                  <a:tcPr marL="5343" marR="5343" marT="5343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103 104,9</a:t>
                      </a:r>
                      <a:endParaRPr lang="ru-RU" sz="1600" b="0" i="0" u="none" strike="noStrike" kern="1200" dirty="0">
                        <a:solidFill>
                          <a:srgbClr val="000000"/>
                        </a:solidFill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 marL="5343" marR="5343" marT="5343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371 341,3</a:t>
                      </a:r>
                      <a:endParaRPr lang="ru-RU" sz="1600" b="0" i="0" u="none" strike="noStrike" kern="1200" dirty="0" smtClean="0">
                        <a:solidFill>
                          <a:srgbClr val="000000"/>
                        </a:solidFill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36 987,4</a:t>
                      </a:r>
                      <a:endParaRPr lang="ru-RU" sz="1600" b="0" i="0" u="none" strike="noStrike" kern="1200" dirty="0">
                        <a:solidFill>
                          <a:srgbClr val="000000"/>
                        </a:solidFill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14 707,6</a:t>
                      </a:r>
                      <a:endParaRPr lang="ru-RU" sz="1600" b="0" i="0" u="none" strike="noStrike" kern="1200" dirty="0">
                        <a:solidFill>
                          <a:srgbClr val="000000"/>
                        </a:solidFill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14 459,5</a:t>
                      </a:r>
                      <a:endParaRPr lang="ru-RU" sz="1600" b="0" i="0" u="none" strike="noStrike" kern="1200" dirty="0">
                        <a:solidFill>
                          <a:srgbClr val="000000"/>
                        </a:solidFill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FFFF"/>
                    </a:solidFill>
                  </a:tcPr>
                </a:tc>
              </a:tr>
              <a:tr h="394047">
                <a:tc>
                  <a:txBody>
                    <a:bodyPr/>
                    <a:lstStyle/>
                    <a:p>
                      <a:pPr algn="just" rtl="0" fontAlgn="t"/>
                      <a:r>
                        <a:rPr lang="ru-RU" sz="1600" b="0" i="0" u="none" strike="noStrike">
                          <a:solidFill>
                            <a:srgbClr val="003366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Коммунальное хозяйство </a:t>
                      </a:r>
                    </a:p>
                  </a:txBody>
                  <a:tcPr marL="5343" marR="5343" marT="5343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184 513,0</a:t>
                      </a:r>
                      <a:endParaRPr lang="ru-RU" sz="1600" b="0" i="0" u="none" strike="noStrike" kern="1200" dirty="0">
                        <a:solidFill>
                          <a:srgbClr val="000000"/>
                        </a:solidFill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 marL="5343" marR="5343" marT="5343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138 300,0</a:t>
                      </a:r>
                      <a:endParaRPr lang="ru-RU" sz="1600" b="0" i="0" u="none" strike="noStrike" kern="1200" dirty="0" smtClean="0">
                        <a:solidFill>
                          <a:srgbClr val="000000"/>
                        </a:solidFill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142 025,6</a:t>
                      </a:r>
                      <a:endParaRPr lang="ru-RU" sz="1600" b="0" i="0" u="none" strike="noStrike" kern="1200" dirty="0">
                        <a:solidFill>
                          <a:srgbClr val="000000"/>
                        </a:solidFill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126 841,9</a:t>
                      </a:r>
                      <a:endParaRPr lang="ru-RU" sz="1600" b="0" i="0" u="none" strike="noStrike" kern="1200" dirty="0">
                        <a:solidFill>
                          <a:srgbClr val="000000"/>
                        </a:solidFill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7 476,6</a:t>
                      </a:r>
                      <a:endParaRPr lang="ru-RU" sz="1600" b="0" i="0" u="none" strike="noStrike" kern="1200" dirty="0">
                        <a:solidFill>
                          <a:srgbClr val="000000"/>
                        </a:solidFill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</a:tr>
              <a:tr h="394047">
                <a:tc>
                  <a:txBody>
                    <a:bodyPr/>
                    <a:lstStyle/>
                    <a:p>
                      <a:pPr algn="just" rtl="0" fontAlgn="t"/>
                      <a:r>
                        <a:rPr lang="ru-RU" sz="1600" b="0" i="0" u="none" strike="noStrike" dirty="0">
                          <a:solidFill>
                            <a:srgbClr val="003366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Благоустройство</a:t>
                      </a:r>
                    </a:p>
                  </a:txBody>
                  <a:tcPr marL="5343" marR="5343" marT="5343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119 120,4</a:t>
                      </a:r>
                      <a:endParaRPr lang="ru-RU" sz="1600" b="0" i="0" u="none" strike="noStrike" kern="1200" dirty="0">
                        <a:solidFill>
                          <a:srgbClr val="000000"/>
                        </a:solidFill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 marL="5343" marR="5343" marT="5343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158 640,7</a:t>
                      </a:r>
                      <a:endParaRPr lang="ru-RU" sz="1600" b="0" i="0" u="none" strike="noStrike" kern="1200" dirty="0" smtClean="0">
                        <a:solidFill>
                          <a:srgbClr val="000000"/>
                        </a:solidFill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327 125,1</a:t>
                      </a:r>
                      <a:endParaRPr lang="ru-RU" sz="1600" b="0" i="0" u="none" strike="noStrike" kern="1200" dirty="0">
                        <a:solidFill>
                          <a:srgbClr val="000000"/>
                        </a:solidFill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250 767,5</a:t>
                      </a:r>
                      <a:endParaRPr lang="ru-RU" sz="1600" b="0" i="0" u="none" strike="noStrike" kern="1200" dirty="0">
                        <a:solidFill>
                          <a:srgbClr val="000000"/>
                        </a:solidFill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118 740,1</a:t>
                      </a:r>
                      <a:endParaRPr lang="ru-RU" sz="1600" b="0" i="0" u="none" strike="noStrike" kern="1200" dirty="0">
                        <a:solidFill>
                          <a:srgbClr val="000000"/>
                        </a:solidFill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FFFF"/>
                    </a:solidFill>
                  </a:tcPr>
                </a:tc>
              </a:tr>
              <a:tr h="887118">
                <a:tc>
                  <a:txBody>
                    <a:bodyPr/>
                    <a:lstStyle/>
                    <a:p>
                      <a:pPr algn="just" rtl="0" fontAlgn="t"/>
                      <a:r>
                        <a:rPr lang="ru-RU" sz="1600" b="0" i="0" u="none" strike="noStrike" dirty="0">
                          <a:solidFill>
                            <a:srgbClr val="003366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Другие вопросы в области жилищно-коммунального хозяйства </a:t>
                      </a:r>
                    </a:p>
                  </a:txBody>
                  <a:tcPr marL="5343" marR="5343" marT="5343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15 463,5</a:t>
                      </a:r>
                      <a:endParaRPr lang="ru-RU" sz="1600" b="0" i="0" u="none" strike="noStrike" kern="1200" dirty="0">
                        <a:solidFill>
                          <a:srgbClr val="000000"/>
                        </a:solidFill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 marL="5343" marR="5343" marT="5343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60 089,9</a:t>
                      </a:r>
                      <a:endParaRPr lang="ru-RU" sz="1600" b="0" i="0" u="none" strike="noStrike" kern="1200" dirty="0" smtClean="0">
                        <a:solidFill>
                          <a:srgbClr val="000000"/>
                        </a:solidFill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17 590,8</a:t>
                      </a:r>
                      <a:endParaRPr lang="ru-RU" sz="1600" b="0" i="0" u="none" strike="noStrike" kern="1200" dirty="0">
                        <a:solidFill>
                          <a:srgbClr val="000000"/>
                        </a:solidFill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995,4</a:t>
                      </a:r>
                      <a:endParaRPr lang="ru-RU" sz="1600" b="0" i="0" u="none" strike="noStrike" kern="1200" dirty="0">
                        <a:solidFill>
                          <a:srgbClr val="000000"/>
                        </a:solidFill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</a:t>
                      </a:r>
                      <a:r>
                        <a:rPr lang="ru-RU" sz="1600" b="0" i="0" u="none" strike="noStrike" kern="1200" baseline="0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 006,8</a:t>
                      </a:r>
                      <a:endParaRPr lang="ru-RU" sz="1600" b="0" i="0" u="none" strike="noStrike" kern="1200" dirty="0">
                        <a:solidFill>
                          <a:srgbClr val="000000"/>
                        </a:solidFill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345518589"/>
              </p:ext>
            </p:extLst>
          </p:nvPr>
        </p:nvGraphicFramePr>
        <p:xfrm>
          <a:off x="461297" y="4604125"/>
          <a:ext cx="9444705" cy="1816480"/>
        </p:xfrm>
        <a:graphic>
          <a:graphicData uri="http://schemas.openxmlformats.org/drawingml/2006/table">
            <a:tbl>
              <a:tblPr/>
              <a:tblGrid>
                <a:gridCol w="2485910"/>
                <a:gridCol w="1391759"/>
                <a:gridCol w="1391759"/>
                <a:gridCol w="1391759"/>
                <a:gridCol w="1391759"/>
                <a:gridCol w="1391759"/>
              </a:tblGrid>
              <a:tr h="520452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Наименование </a:t>
                      </a:r>
                    </a:p>
                  </a:txBody>
                  <a:tcPr marL="5343" marR="5343" marT="5343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2022 факт </a:t>
                      </a: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(тыс.руб.)</a:t>
                      </a:r>
                    </a:p>
                  </a:txBody>
                  <a:tcPr marL="7527" marR="7527" marT="752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2023 прогноз</a:t>
                      </a:r>
                    </a:p>
                    <a:p>
                      <a:pPr algn="ct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(тыс.руб</a:t>
                      </a: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.)</a:t>
                      </a:r>
                    </a:p>
                  </a:txBody>
                  <a:tcPr marL="7527" marR="7527" marT="752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2024 </a:t>
                      </a: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план (тыс.руб.)</a:t>
                      </a:r>
                    </a:p>
                  </a:txBody>
                  <a:tcPr marL="7527" marR="7527" marT="752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2025 </a:t>
                      </a: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план (тыс.руб.)</a:t>
                      </a:r>
                    </a:p>
                  </a:txBody>
                  <a:tcPr marL="7527" marR="7527" marT="752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2026 </a:t>
                      </a: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план (тыс.руб.)</a:t>
                      </a:r>
                    </a:p>
                  </a:txBody>
                  <a:tcPr marL="7527" marR="7527" marT="752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</a:tr>
              <a:tr h="520452">
                <a:tc>
                  <a:txBody>
                    <a:bodyPr/>
                    <a:lstStyle/>
                    <a:p>
                      <a:pPr algn="just" rtl="0" fontAlgn="t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Сбор, удаление отходов и очистка сточных вод</a:t>
                      </a:r>
                    </a:p>
                  </a:txBody>
                  <a:tcPr marL="5343" marR="5343" marT="5343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8</a:t>
                      </a:r>
                      <a:r>
                        <a:rPr lang="ru-RU" sz="1600" b="0" i="0" u="none" strike="noStrike" kern="1200" baseline="0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 902,8</a:t>
                      </a:r>
                      <a:endParaRPr lang="ru-RU" sz="1600" b="0" i="0" u="none" strike="noStrike" kern="1200" dirty="0">
                        <a:solidFill>
                          <a:srgbClr val="000000"/>
                        </a:solidFill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11 157,1</a:t>
                      </a:r>
                      <a:endParaRPr lang="ru-RU" sz="1600" b="0" i="0" u="none" strike="noStrike" kern="1200" dirty="0">
                        <a:solidFill>
                          <a:srgbClr val="000000"/>
                        </a:solidFill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13 928,6</a:t>
                      </a:r>
                      <a:endParaRPr lang="ru-RU" sz="1600" b="0" i="0" u="none" strike="noStrike" kern="1200" dirty="0">
                        <a:solidFill>
                          <a:srgbClr val="000000"/>
                        </a:solidFill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14 405,7</a:t>
                      </a:r>
                      <a:endParaRPr lang="ru-RU" sz="1600" b="0" i="0" u="none" strike="noStrike" kern="1200" dirty="0">
                        <a:solidFill>
                          <a:srgbClr val="000000"/>
                        </a:solidFill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14 901,9</a:t>
                      </a:r>
                      <a:endParaRPr lang="ru-RU" sz="1600" b="0" i="0" u="none" strike="noStrike" kern="1200" dirty="0">
                        <a:solidFill>
                          <a:srgbClr val="000000"/>
                        </a:solidFill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FFFF"/>
                    </a:solidFill>
                  </a:tcPr>
                </a:tc>
              </a:tr>
              <a:tr h="775576">
                <a:tc>
                  <a:txBody>
                    <a:bodyPr/>
                    <a:lstStyle/>
                    <a:p>
                      <a:pPr algn="just" rtl="0" fontAlgn="t"/>
                      <a:r>
                        <a:rPr lang="ru-RU" sz="1600" b="0" i="0" u="none" strike="noStrike">
                          <a:solidFill>
                            <a:srgbClr val="003366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Охрана объектов растительного и животного мира и среды их обитания</a:t>
                      </a:r>
                    </a:p>
                  </a:txBody>
                  <a:tcPr marL="5343" marR="5343" marT="5343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693,7</a:t>
                      </a:r>
                      <a:endParaRPr lang="ru-RU" sz="1600" b="0" i="0" u="none" strike="noStrike" kern="1200" dirty="0">
                        <a:solidFill>
                          <a:srgbClr val="000000"/>
                        </a:solidFill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1 005,1</a:t>
                      </a:r>
                      <a:endParaRPr lang="ru-RU" sz="1600" b="0" i="0" u="none" strike="noStrike" kern="1200" dirty="0">
                        <a:solidFill>
                          <a:srgbClr val="000000"/>
                        </a:solidFill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1 886,6</a:t>
                      </a:r>
                      <a:endParaRPr lang="ru-RU" sz="1600" b="0" i="0" u="none" strike="noStrike" kern="1200" dirty="0">
                        <a:solidFill>
                          <a:srgbClr val="000000"/>
                        </a:solidFill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1 962,0</a:t>
                      </a:r>
                      <a:endParaRPr lang="ru-RU" sz="1600" b="0" i="0" u="none" strike="noStrike" kern="1200" dirty="0">
                        <a:solidFill>
                          <a:srgbClr val="000000"/>
                        </a:solidFill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2 040,5</a:t>
                      </a:r>
                      <a:endParaRPr lang="ru-RU" sz="1600" b="0" i="0" u="none" strike="noStrike" kern="1200" dirty="0">
                        <a:solidFill>
                          <a:srgbClr val="000000"/>
                        </a:solidFill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1346073601_tqqxkvugihfb1ld-2016.jpeg"/>
          <p:cNvPicPr>
            <a:picLocks noChangeAspect="1"/>
          </p:cNvPicPr>
          <p:nvPr/>
        </p:nvPicPr>
        <p:blipFill>
          <a:blip r:embed="rId2" cstate="screen">
            <a:lum bright="16000"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2322513" y="4218788"/>
            <a:ext cx="1644081" cy="176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8100" dir="2700000" algn="tl" rotWithShape="0">
              <a:srgbClr val="000000">
                <a:alpha val="39999"/>
              </a:srgbClr>
            </a:outerShdw>
          </a:effectLst>
        </p:spPr>
      </p:pic>
      <p:sp>
        <p:nvSpPr>
          <p:cNvPr id="4" name="Заголовок 1"/>
          <p:cNvSpPr txBox="1">
            <a:spLocks/>
          </p:cNvSpPr>
          <p:nvPr/>
        </p:nvSpPr>
        <p:spPr bwMode="auto">
          <a:xfrm rot="-5400000">
            <a:off x="-3127375" y="3127375"/>
            <a:ext cx="6858000" cy="603250"/>
          </a:xfrm>
          <a:prstGeom prst="rect">
            <a:avLst/>
          </a:prstGeom>
          <a:gradFill rotWithShape="1">
            <a:gsLst>
              <a:gs pos="0">
                <a:srgbClr val="66FF99">
                  <a:gamma/>
                  <a:shade val="46275"/>
                  <a:invGamma/>
                </a:srgbClr>
              </a:gs>
              <a:gs pos="100000">
                <a:srgbClr val="66FF99"/>
              </a:gs>
            </a:gsLst>
            <a:lin ang="5400000" scaled="1"/>
          </a:gradFill>
          <a:ln w="12700" algn="ctr">
            <a:solidFill>
              <a:srgbClr val="23496F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ru-RU" sz="20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Times New Roman" pitchFamily="18" charset="0"/>
              </a:rPr>
              <a:t>Расходы бюджета (объемы финансирования)</a:t>
            </a:r>
          </a:p>
        </p:txBody>
      </p:sp>
      <p:pic>
        <p:nvPicPr>
          <p:cNvPr id="100422" name="Рисунок 11" descr="дет сад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5654675"/>
            <a:ext cx="2076450" cy="120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59" descr="герб города Серова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2785" y="5581"/>
            <a:ext cx="505213" cy="625304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93186" name="Picture 2" descr="http://old.serovglobus.ru/wp-content/uploads/2013/07/%D0%92%D0%BE%D1%80%D0%BE%D1%82%D0%B0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3959225" y="4170378"/>
            <a:ext cx="2232025" cy="1484297"/>
          </a:xfrm>
          <a:prstGeom prst="rect">
            <a:avLst/>
          </a:prstGeom>
          <a:noFill/>
        </p:spPr>
      </p:pic>
      <p:pic>
        <p:nvPicPr>
          <p:cNvPr id="93188" name="Picture 4" descr="http://xn----7sbaib7aldgvn3ba3g.xn--p1ai/uploads/images/0000/3100818.jp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6115050" y="4703762"/>
            <a:ext cx="1905000" cy="1552575"/>
          </a:xfrm>
          <a:prstGeom prst="rect">
            <a:avLst/>
          </a:prstGeom>
          <a:noFill/>
        </p:spPr>
      </p:pic>
      <p:pic>
        <p:nvPicPr>
          <p:cNvPr id="93190" name="Picture 6" descr="http://dhsh19.ru/sites/default/files/images/444/1.jpg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7931150" y="5154692"/>
            <a:ext cx="1974850" cy="1703308"/>
          </a:xfrm>
          <a:prstGeom prst="rect">
            <a:avLst/>
          </a:prstGeom>
          <a:noFill/>
        </p:spPr>
      </p:pic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632072023"/>
              </p:ext>
            </p:extLst>
          </p:nvPr>
        </p:nvGraphicFramePr>
        <p:xfrm>
          <a:off x="638277" y="117987"/>
          <a:ext cx="9267724" cy="3909321"/>
        </p:xfrm>
        <a:graphic>
          <a:graphicData uri="http://schemas.openxmlformats.org/drawingml/2006/table">
            <a:tbl>
              <a:tblPr/>
              <a:tblGrid>
                <a:gridCol w="2471316"/>
                <a:gridCol w="1329903"/>
                <a:gridCol w="1275064"/>
                <a:gridCol w="1371035"/>
                <a:gridCol w="1439587"/>
                <a:gridCol w="1380819"/>
              </a:tblGrid>
              <a:tr h="748788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Наименование </a:t>
                      </a:r>
                    </a:p>
                  </a:txBody>
                  <a:tcPr marL="222052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2022 факт </a:t>
                      </a: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(тыс.руб.)</a:t>
                      </a:r>
                    </a:p>
                  </a:txBody>
                  <a:tcPr marL="7527" marR="7527" marT="752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2023 прогноз</a:t>
                      </a:r>
                    </a:p>
                    <a:p>
                      <a:pPr algn="ct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(тыс.руб</a:t>
                      </a: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.)</a:t>
                      </a:r>
                    </a:p>
                  </a:txBody>
                  <a:tcPr marL="7527" marR="7527" marT="752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2024 </a:t>
                      </a: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план (тыс.руб.)</a:t>
                      </a:r>
                    </a:p>
                  </a:txBody>
                  <a:tcPr marL="7527" marR="7527" marT="752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2025 </a:t>
                      </a: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план (тыс.руб.)</a:t>
                      </a:r>
                    </a:p>
                  </a:txBody>
                  <a:tcPr marL="7527" marR="7527" marT="752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2026 </a:t>
                      </a: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план (тыс.руб.)</a:t>
                      </a:r>
                    </a:p>
                  </a:txBody>
                  <a:tcPr marL="7527" marR="7527" marT="752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</a:tr>
              <a:tr h="346893">
                <a:tc>
                  <a:txBody>
                    <a:bodyPr/>
                    <a:lstStyle/>
                    <a:p>
                      <a:pPr algn="just" rtl="0" fontAlgn="t"/>
                      <a:r>
                        <a:rPr lang="ru-RU" sz="1600" b="0" i="0" u="none" strike="noStrike">
                          <a:solidFill>
                            <a:srgbClr val="003366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Дошкольное образование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600" b="0" i="0" u="none" strike="noStrike" kern="1200" dirty="0" smtClean="0">
                          <a:solidFill>
                            <a:srgbClr val="003366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893 694,9</a:t>
                      </a:r>
                      <a:endParaRPr lang="ru-RU" sz="1600" b="0" i="0" u="none" strike="noStrike" kern="1200" dirty="0">
                        <a:solidFill>
                          <a:srgbClr val="003366"/>
                        </a:solidFill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975 149,4</a:t>
                      </a:r>
                      <a:endParaRPr lang="ru-RU" sz="1600" b="0" i="0" u="none" strike="noStrike" kern="1200" dirty="0">
                        <a:solidFill>
                          <a:srgbClr val="000000"/>
                        </a:solidFill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Liberation Serif"/>
                        </a:rPr>
                        <a:t>1 137 536,4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Liberation Serif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Liberation Serif"/>
                        </a:rPr>
                        <a:t>1 301 090,4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Liberation Serif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Liberation Serif"/>
                        </a:rPr>
                        <a:t>1 546 194,2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Liberation Serif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FFFF"/>
                    </a:solidFill>
                  </a:tcPr>
                </a:tc>
              </a:tr>
              <a:tr h="265119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Общее образование </a:t>
                      </a:r>
                    </a:p>
                  </a:txBody>
                  <a:tcPr marL="222052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1 433 656,8</a:t>
                      </a:r>
                      <a:endParaRPr lang="ru-RU" sz="1600" b="0" i="0" u="none" strike="noStrike" kern="1200" dirty="0">
                        <a:solidFill>
                          <a:srgbClr val="000000"/>
                        </a:solidFill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1 744 087,3</a:t>
                      </a:r>
                      <a:endParaRPr lang="ru-RU" sz="1600" b="0" i="0" u="none" strike="noStrike" kern="1200" dirty="0">
                        <a:solidFill>
                          <a:srgbClr val="000000"/>
                        </a:solidFill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Liberation Serif"/>
                        </a:rPr>
                        <a:t>1 396 399,5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Liberation Serif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Liberation Serif"/>
                        </a:rPr>
                        <a:t>1 483 211,9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Liberation Serif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Liberation Serif"/>
                        </a:rPr>
                        <a:t>1</a:t>
                      </a:r>
                      <a:r>
                        <a:rPr lang="ru-RU" sz="1600" b="0" i="0" u="none" strike="noStrike" baseline="0" dirty="0" smtClean="0">
                          <a:solidFill>
                            <a:srgbClr val="000000"/>
                          </a:solidFill>
                          <a:latin typeface="Liberation Serif"/>
                        </a:rPr>
                        <a:t> 535 334,7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Liberation Serif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</a:tr>
              <a:tr h="346893">
                <a:tc>
                  <a:txBody>
                    <a:bodyPr/>
                    <a:lstStyle/>
                    <a:p>
                      <a:pPr algn="just" rtl="0" fontAlgn="t"/>
                      <a:r>
                        <a:rPr lang="ru-RU" sz="1600" b="0" i="0" u="none" strike="noStrike" dirty="0">
                          <a:solidFill>
                            <a:srgbClr val="003366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Дополнительное образование детей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600" b="0" i="0" u="none" strike="noStrike" kern="1200" dirty="0" smtClean="0">
                          <a:solidFill>
                            <a:srgbClr val="003366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138 422,7</a:t>
                      </a:r>
                      <a:endParaRPr lang="ru-RU" sz="1600" b="0" i="0" u="none" strike="noStrike" kern="1200" dirty="0">
                        <a:solidFill>
                          <a:srgbClr val="003366"/>
                        </a:solidFill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175 556,5</a:t>
                      </a:r>
                      <a:endParaRPr lang="ru-RU" sz="1600" b="0" i="0" u="none" strike="noStrike" kern="1200" dirty="0">
                        <a:solidFill>
                          <a:srgbClr val="000000"/>
                        </a:solidFill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Liberation Serif"/>
                        </a:rPr>
                        <a:t>161 658,4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Liberation Serif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Liberation Serif"/>
                        </a:rPr>
                        <a:t>151 847,9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Liberation Serif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Liberation Serif"/>
                        </a:rPr>
                        <a:t>158 632,6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Liberation Serif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FFFF"/>
                    </a:solidFill>
                  </a:tcPr>
                </a:tc>
              </a:tr>
              <a:tr h="346893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Профессиональная подготовка, переподготовка и повышение квалификации</a:t>
                      </a:r>
                      <a:endParaRPr lang="ru-RU" sz="1600" b="0" i="0" u="none" strike="noStrike" kern="1200" dirty="0">
                        <a:solidFill>
                          <a:srgbClr val="000000"/>
                        </a:solidFill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 marL="222052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213,0</a:t>
                      </a:r>
                      <a:endParaRPr lang="ru-RU" sz="1600" b="0" i="0" u="none" strike="noStrike" kern="1200" dirty="0">
                        <a:solidFill>
                          <a:srgbClr val="000000"/>
                        </a:solidFill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80,6</a:t>
                      </a:r>
                      <a:endParaRPr lang="ru-RU" sz="1600" b="0" i="0" u="none" strike="noStrike" kern="1200" dirty="0">
                        <a:solidFill>
                          <a:srgbClr val="000000"/>
                        </a:solidFill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Liberation Serif"/>
                        </a:rPr>
                        <a:t>472,3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Liberation Serif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Liberation Serif"/>
                        </a:rPr>
                        <a:t>472,3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Liberation Serif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Liberation Serif"/>
                        </a:rPr>
                        <a:t>472,3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Liberation Serif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</a:tr>
              <a:tr h="346893">
                <a:tc>
                  <a:txBody>
                    <a:bodyPr/>
                    <a:lstStyle/>
                    <a:p>
                      <a:pPr marL="0" algn="l" defTabSz="914400" rtl="0" eaLnBrk="1" fontAlgn="t" latinLnBrk="0" hangingPunct="1"/>
                      <a:r>
                        <a:rPr lang="ru-RU" sz="1600" b="0" i="0" u="none" strike="noStrike" kern="1200" dirty="0">
                          <a:solidFill>
                            <a:srgbClr val="003366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Молодежная политика</a:t>
                      </a:r>
                    </a:p>
                  </a:txBody>
                  <a:tcPr marL="222052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600" b="0" i="0" u="none" strike="noStrike" kern="1200" dirty="0" smtClean="0">
                          <a:solidFill>
                            <a:srgbClr val="003366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110 527,7</a:t>
                      </a:r>
                      <a:endParaRPr lang="ru-RU" sz="1600" b="0" i="0" u="none" strike="noStrike" kern="1200" dirty="0">
                        <a:solidFill>
                          <a:srgbClr val="003366"/>
                        </a:solidFill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6 782,9</a:t>
                      </a:r>
                      <a:endParaRPr lang="ru-RU" sz="1600" b="0" i="0" u="none" strike="noStrike" kern="1200" dirty="0">
                        <a:solidFill>
                          <a:srgbClr val="000000"/>
                        </a:solidFill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Liberation Serif"/>
                        </a:rPr>
                        <a:t>9 510,4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Liberation Serif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Liberation Serif"/>
                        </a:rPr>
                        <a:t>10 834,8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Liberation Serif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Liberation Serif"/>
                        </a:rPr>
                        <a:t>10 737,6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Liberation Serif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494748">
                <a:tc>
                  <a:txBody>
                    <a:bodyPr/>
                    <a:lstStyle/>
                    <a:p>
                      <a:pPr algn="just" rtl="0" fontAlgn="t"/>
                      <a:r>
                        <a:rPr lang="ru-RU" sz="1600" b="0" i="0" u="none" strike="noStrike" kern="1200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Другие вопросы в области образования 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32 533,7</a:t>
                      </a:r>
                      <a:endParaRPr lang="ru-RU" sz="1600" b="0" i="0" u="none" strike="noStrike" kern="1200" dirty="0">
                        <a:solidFill>
                          <a:srgbClr val="000000"/>
                        </a:solidFill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177 895,8</a:t>
                      </a:r>
                      <a:endParaRPr lang="ru-RU" sz="1600" b="0" i="0" u="none" strike="noStrike" kern="1200" dirty="0">
                        <a:solidFill>
                          <a:srgbClr val="000000"/>
                        </a:solidFill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Liberation Serif"/>
                        </a:rPr>
                        <a:t>176 035,7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Liberation Serif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Liberation Serif"/>
                        </a:rPr>
                        <a:t>172 602,2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Liberation Serif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Liberation Serif"/>
                        </a:rPr>
                        <a:t>177 569,9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Liberation Serif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 bwMode="auto">
          <a:xfrm rot="16200000">
            <a:off x="-3209925" y="3209925"/>
            <a:ext cx="6858000" cy="438150"/>
          </a:xfrm>
          <a:prstGeom prst="rect">
            <a:avLst/>
          </a:prstGeom>
          <a:solidFill>
            <a:schemeClr val="accent2"/>
          </a:solidFill>
          <a:ln w="12700" algn="ctr">
            <a:solidFill>
              <a:srgbClr val="23496F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ru-RU" sz="2000" b="1"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Расходы бюджета (объемы финансирования)</a:t>
            </a:r>
            <a:endParaRPr lang="ru-RU" sz="2000" b="1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cs typeface="Times New Roman" pitchFamily="18" charset="0"/>
            </a:endParaRPr>
          </a:p>
        </p:txBody>
      </p:sp>
      <p:pic>
        <p:nvPicPr>
          <p:cNvPr id="6" name="Picture 159" descr="герб города Серова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2785" y="5581"/>
            <a:ext cx="505213" cy="625304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102403" name="Rectangle 65"/>
          <p:cNvSpPr>
            <a:spLocks noChangeArrowheads="1"/>
          </p:cNvSpPr>
          <p:nvPr/>
        </p:nvSpPr>
        <p:spPr bwMode="auto">
          <a:xfrm>
            <a:off x="3257491" y="89633"/>
            <a:ext cx="46974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ru-RU" sz="2400" b="1" dirty="0">
                <a:solidFill>
                  <a:srgbClr val="000000"/>
                </a:solidFill>
              </a:rPr>
              <a:t>Культура, кинематография</a:t>
            </a:r>
          </a:p>
        </p:txBody>
      </p:sp>
      <p:graphicFrame>
        <p:nvGraphicFramePr>
          <p:cNvPr id="107590" name="Group 70"/>
          <p:cNvGraphicFramePr>
            <a:graphicFrameLocks noGrp="1"/>
          </p:cNvGraphicFramePr>
          <p:nvPr>
            <p:ph sz="half" idx="4294967295"/>
            <p:extLst>
              <p:ext uri="{D42A27DB-BD31-4B8C-83A1-F6EECF244321}">
                <p14:modId xmlns:p14="http://schemas.microsoft.com/office/powerpoint/2010/main" xmlns="" val="2036609639"/>
              </p:ext>
            </p:extLst>
          </p:nvPr>
        </p:nvGraphicFramePr>
        <p:xfrm>
          <a:off x="438151" y="1171576"/>
          <a:ext cx="9458582" cy="1006982"/>
        </p:xfrm>
        <a:graphic>
          <a:graphicData uri="http://schemas.openxmlformats.org/drawingml/2006/table">
            <a:tbl>
              <a:tblPr/>
              <a:tblGrid>
                <a:gridCol w="2913656"/>
                <a:gridCol w="1234219"/>
                <a:gridCol w="1264274"/>
                <a:gridCol w="1277425"/>
                <a:gridCol w="1307483"/>
                <a:gridCol w="1461525"/>
              </a:tblGrid>
              <a:tr h="671702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2022 факт </a:t>
                      </a: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(тыс.руб.)</a:t>
                      </a:r>
                    </a:p>
                  </a:txBody>
                  <a:tcPr marL="7527" marR="7527" marT="752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2023 прогноз</a:t>
                      </a:r>
                    </a:p>
                    <a:p>
                      <a:pPr algn="ct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(тыс.руб</a:t>
                      </a: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.)</a:t>
                      </a:r>
                    </a:p>
                  </a:txBody>
                  <a:tcPr marL="7527" marR="7527" marT="752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2024 </a:t>
                      </a: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план (тыс.руб.)</a:t>
                      </a:r>
                    </a:p>
                  </a:txBody>
                  <a:tcPr marL="7527" marR="7527" marT="752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2025 </a:t>
                      </a: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план (тыс.руб.)</a:t>
                      </a:r>
                    </a:p>
                  </a:txBody>
                  <a:tcPr marL="7527" marR="7527" marT="752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2026 </a:t>
                      </a: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план (тыс.руб.)</a:t>
                      </a:r>
                    </a:p>
                  </a:txBody>
                  <a:tcPr marL="7527" marR="7527" marT="752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</a:tr>
              <a:tr h="279876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Культура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7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250 173,3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857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7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293 385,4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7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432 377,5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7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335 238,3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7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355 624,7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7FFFF"/>
                    </a:solidFill>
                  </a:tcPr>
                </a:tc>
              </a:tr>
            </a:tbl>
          </a:graphicData>
        </a:graphic>
      </p:graphicFrame>
      <p:pic>
        <p:nvPicPr>
          <p:cNvPr id="8" name="Рисунок 7" descr="soc-zash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8296275" y="3076404"/>
            <a:ext cx="1609725" cy="1206476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102481" name="Rectangle 76"/>
          <p:cNvSpPr>
            <a:spLocks noChangeArrowheads="1"/>
          </p:cNvSpPr>
          <p:nvPr/>
        </p:nvSpPr>
        <p:spPr bwMode="auto">
          <a:xfrm>
            <a:off x="1947863" y="3220686"/>
            <a:ext cx="617696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ru-RU" sz="2400" b="1" dirty="0">
                <a:solidFill>
                  <a:srgbClr val="000000"/>
                </a:solidFill>
              </a:rPr>
              <a:t>Социальная политика</a:t>
            </a:r>
          </a:p>
        </p:txBody>
      </p:sp>
      <p:pic>
        <p:nvPicPr>
          <p:cNvPr id="102482" name="Picture 125" descr="maxresdefault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474662" y="1"/>
            <a:ext cx="2083369" cy="11715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743980513"/>
              </p:ext>
            </p:extLst>
          </p:nvPr>
        </p:nvGraphicFramePr>
        <p:xfrm>
          <a:off x="438151" y="4514653"/>
          <a:ext cx="9422072" cy="2343347"/>
        </p:xfrm>
        <a:graphic>
          <a:graphicData uri="http://schemas.openxmlformats.org/drawingml/2006/table">
            <a:tbl>
              <a:tblPr/>
              <a:tblGrid>
                <a:gridCol w="2249486"/>
                <a:gridCol w="1579563"/>
                <a:gridCol w="1371600"/>
                <a:gridCol w="1362075"/>
                <a:gridCol w="1495425"/>
                <a:gridCol w="1363923"/>
              </a:tblGrid>
              <a:tr h="487879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Наименование </a:t>
                      </a:r>
                    </a:p>
                  </a:txBody>
                  <a:tcPr marL="7316" marR="7316" marT="731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2022 факт </a:t>
                      </a: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(тыс.руб.)</a:t>
                      </a:r>
                    </a:p>
                  </a:txBody>
                  <a:tcPr marL="7527" marR="7527" marT="752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2023 прогноз</a:t>
                      </a:r>
                    </a:p>
                    <a:p>
                      <a:pPr algn="ct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(тыс.руб</a:t>
                      </a: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.)</a:t>
                      </a:r>
                    </a:p>
                  </a:txBody>
                  <a:tcPr marL="7527" marR="7527" marT="752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2024 </a:t>
                      </a: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план (тыс.руб.)</a:t>
                      </a:r>
                    </a:p>
                  </a:txBody>
                  <a:tcPr marL="7527" marR="7527" marT="752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2025 </a:t>
                      </a: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план (тыс.руб.)</a:t>
                      </a:r>
                    </a:p>
                  </a:txBody>
                  <a:tcPr marL="7527" marR="7527" marT="752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2026 </a:t>
                      </a: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план (тыс.руб.)</a:t>
                      </a:r>
                    </a:p>
                  </a:txBody>
                  <a:tcPr marL="7527" marR="7527" marT="752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</a:tr>
              <a:tr h="299679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600" b="0" i="0" u="none" strike="noStrike" dirty="0">
                          <a:solidFill>
                            <a:srgbClr val="003366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Пенсионное обеспечение</a:t>
                      </a:r>
                    </a:p>
                  </a:txBody>
                  <a:tcPr marL="7316" marR="7316" marT="731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16 549,5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 marL="7316" marR="65845" marT="731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18 130,8</a:t>
                      </a:r>
                      <a:endParaRPr lang="ru-RU" sz="1600" b="0" i="0" u="none" strike="noStrike" kern="1200" dirty="0">
                        <a:solidFill>
                          <a:srgbClr val="000000"/>
                        </a:solidFill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 marL="7316" marR="65845" marT="731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Liberation Serif"/>
                        </a:rPr>
                        <a:t>21 550,8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Liberation Serif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Liberation Serif"/>
                        </a:rPr>
                        <a:t>22 538,3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Liberation Serif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Liberation Serif"/>
                        </a:rPr>
                        <a:t>23 439,8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Liberation Serif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FFFF"/>
                    </a:solidFill>
                  </a:tcPr>
                </a:tc>
              </a:tr>
              <a:tr h="455588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600" b="0" i="0" u="none" strike="noStrike" dirty="0">
                          <a:solidFill>
                            <a:srgbClr val="003366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Социальное обеспечение населения</a:t>
                      </a:r>
                    </a:p>
                  </a:txBody>
                  <a:tcPr marL="7316" marR="7316" marT="731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227 021,2</a:t>
                      </a:r>
                      <a:endParaRPr lang="ru-RU" sz="1600" b="0" i="0" u="none" strike="noStrike" kern="1200" dirty="0">
                        <a:solidFill>
                          <a:srgbClr val="000000"/>
                        </a:solidFill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 marL="7316" marR="65845" marT="731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258 955,8</a:t>
                      </a:r>
                      <a:endParaRPr lang="ru-RU" sz="1600" b="0" i="0" u="none" strike="noStrike" kern="1200" dirty="0">
                        <a:solidFill>
                          <a:srgbClr val="000000"/>
                        </a:solidFill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 marL="7316" marR="65845" marT="731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Liberation Serif"/>
                        </a:rPr>
                        <a:t>251 285,1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Liberation Serif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Liberation Serif"/>
                        </a:rPr>
                        <a:t>257 108,3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Liberation Serif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Liberation Serif"/>
                        </a:rPr>
                        <a:t>264 253,3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Liberation Serif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</a:tr>
              <a:tr h="314629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600" b="0" i="0" u="none" strike="noStrike" dirty="0" smtClean="0">
                          <a:solidFill>
                            <a:srgbClr val="003366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Охрана семьи и детства</a:t>
                      </a:r>
                      <a:endParaRPr lang="ru-RU" sz="1600" b="0" i="0" u="none" strike="noStrike" dirty="0">
                        <a:solidFill>
                          <a:srgbClr val="003366"/>
                        </a:solidFill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 marL="7316" marR="7316" marT="731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2 416,8</a:t>
                      </a:r>
                      <a:endParaRPr lang="ru-RU" sz="1600" b="0" i="0" u="none" strike="noStrike" kern="1200" dirty="0">
                        <a:solidFill>
                          <a:srgbClr val="000000"/>
                        </a:solidFill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 marL="7316" marR="65845" marT="731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681,4</a:t>
                      </a:r>
                      <a:endParaRPr lang="ru-RU" sz="1600" b="0" i="0" u="none" strike="noStrike" kern="1200" dirty="0">
                        <a:solidFill>
                          <a:srgbClr val="000000"/>
                        </a:solidFill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 marL="7316" marR="65845" marT="731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Liberation Serif"/>
                        </a:rPr>
                        <a:t>0,0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Liberation Serif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Liberation Serif"/>
                        </a:rPr>
                        <a:t>0,0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Liberation Serif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Liberation Serif"/>
                        </a:rPr>
                        <a:t>0,0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Liberation Serif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FFFF"/>
                    </a:solidFill>
                  </a:tcPr>
                </a:tc>
              </a:tr>
              <a:tr h="686957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600" b="0" i="0" u="none" strike="noStrike" dirty="0">
                          <a:solidFill>
                            <a:srgbClr val="003366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Другие вопросы в области социальной политики</a:t>
                      </a:r>
                    </a:p>
                  </a:txBody>
                  <a:tcPr marL="7316" marR="7316" marT="731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13 229,7</a:t>
                      </a:r>
                      <a:endParaRPr lang="ru-RU" sz="1600" b="0" i="0" u="none" strike="noStrike" kern="1200" dirty="0">
                        <a:solidFill>
                          <a:srgbClr val="000000"/>
                        </a:solidFill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 marL="7316" marR="65845" marT="731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16 027,1</a:t>
                      </a:r>
                      <a:endParaRPr lang="ru-RU" sz="1600" b="0" i="0" u="none" strike="noStrike" kern="1200" dirty="0">
                        <a:solidFill>
                          <a:srgbClr val="000000"/>
                        </a:solidFill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 marL="7316" marR="65845" marT="731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Liberation Serif"/>
                        </a:rPr>
                        <a:t>19 483,7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Liberation Serif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Liberation Serif"/>
                        </a:rPr>
                        <a:t>19 383,1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Liberation Serif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Liberation Serif"/>
                        </a:rPr>
                        <a:t>19 928,4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Liberation Serif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9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 bwMode="auto">
          <a:xfrm rot="16200000">
            <a:off x="-3209925" y="3209925"/>
            <a:ext cx="6858000" cy="438150"/>
          </a:xfrm>
          <a:prstGeom prst="rect">
            <a:avLst/>
          </a:prstGeom>
          <a:solidFill>
            <a:schemeClr val="accent2"/>
          </a:solidFill>
          <a:ln w="12700" algn="ctr">
            <a:solidFill>
              <a:srgbClr val="23496F"/>
            </a:solidFill>
            <a:miter lim="800000"/>
            <a:headEnd/>
            <a:tailEnd/>
          </a:ln>
        </p:spPr>
        <p:txBody>
          <a:bodyPr anchor="ctr"/>
          <a:lstStyle/>
          <a:p>
            <a:pPr eaLnBrk="0" hangingPunct="0">
              <a:defRPr/>
            </a:pPr>
            <a:r>
              <a:rPr lang="ru-RU" sz="2000" b="1"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Расходы бюджета (объемы финансирования)</a:t>
            </a:r>
            <a:endParaRPr lang="ru-RU" sz="2000" b="1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cs typeface="Times New Roman" pitchFamily="18" charset="0"/>
            </a:endParaRPr>
          </a:p>
        </p:txBody>
      </p:sp>
      <p:pic>
        <p:nvPicPr>
          <p:cNvPr id="6" name="Picture 159" descr="герб города Серова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2785" y="5581"/>
            <a:ext cx="505213" cy="625304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103429" name="Rectangle 59"/>
          <p:cNvSpPr>
            <a:spLocks noChangeArrowheads="1"/>
          </p:cNvSpPr>
          <p:nvPr/>
        </p:nvSpPr>
        <p:spPr bwMode="auto">
          <a:xfrm>
            <a:off x="2557463" y="0"/>
            <a:ext cx="391001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ru-RU" sz="2000" b="1" dirty="0">
                <a:solidFill>
                  <a:srgbClr val="000000"/>
                </a:solidFill>
              </a:rPr>
              <a:t>Физическая культура и спорт</a:t>
            </a:r>
          </a:p>
        </p:txBody>
      </p:sp>
      <p:pic>
        <p:nvPicPr>
          <p:cNvPr id="103430" name="Рисунок 10" descr="59303Big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8331200" y="0"/>
            <a:ext cx="1574800" cy="833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50436" name="Group 26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949862146"/>
              </p:ext>
            </p:extLst>
          </p:nvPr>
        </p:nvGraphicFramePr>
        <p:xfrm>
          <a:off x="436563" y="827088"/>
          <a:ext cx="9469438" cy="1531303"/>
        </p:xfrm>
        <a:graphic>
          <a:graphicData uri="http://schemas.openxmlformats.org/drawingml/2006/table">
            <a:tbl>
              <a:tblPr/>
              <a:tblGrid>
                <a:gridCol w="2917000"/>
                <a:gridCol w="1235635"/>
                <a:gridCol w="1265726"/>
                <a:gridCol w="1278892"/>
                <a:gridCol w="1308983"/>
                <a:gridCol w="1463202"/>
              </a:tblGrid>
              <a:tr h="52546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2022 факт </a:t>
                      </a: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(тыс.руб.)</a:t>
                      </a:r>
                    </a:p>
                  </a:txBody>
                  <a:tcPr marL="7527" marR="7527" marT="752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2023 прогноз</a:t>
                      </a:r>
                    </a:p>
                    <a:p>
                      <a:pPr algn="ct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(тыс.руб</a:t>
                      </a: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.)</a:t>
                      </a:r>
                    </a:p>
                  </a:txBody>
                  <a:tcPr marL="7527" marR="7527" marT="752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2024 </a:t>
                      </a: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план (тыс.руб.)</a:t>
                      </a:r>
                    </a:p>
                  </a:txBody>
                  <a:tcPr marL="7527" marR="7527" marT="752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2025 </a:t>
                      </a: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план (тыс.руб.)</a:t>
                      </a:r>
                    </a:p>
                  </a:txBody>
                  <a:tcPr marL="7527" marR="7527" marT="752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2026 </a:t>
                      </a: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план (тыс.руб.)</a:t>
                      </a:r>
                    </a:p>
                  </a:txBody>
                  <a:tcPr marL="7527" marR="7527" marT="752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</a:tr>
              <a:tr h="180975"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Times New Roman"/>
                          <a:ea typeface="+mn-ea"/>
                          <a:cs typeface="+mn-cs"/>
                        </a:rPr>
                        <a:t>Физическая культура </a:t>
                      </a:r>
                      <a:endParaRPr lang="ru-RU" sz="1600" b="0" i="0" u="none" strike="noStrike" kern="1200" dirty="0" smtClean="0">
                        <a:solidFill>
                          <a:srgbClr val="000000"/>
                        </a:solidFill>
                        <a:latin typeface="Times New Roman"/>
                        <a:ea typeface="+mn-ea"/>
                        <a:cs typeface="+mn-cs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Times New Roman"/>
                          <a:ea typeface="+mn-ea"/>
                          <a:cs typeface="+mn-cs"/>
                        </a:rPr>
                        <a:t>0,0</a:t>
                      </a:r>
                      <a:endParaRPr lang="ru-RU" sz="1600" b="0" i="0" u="none" strike="noStrike" kern="1200" dirty="0">
                        <a:solidFill>
                          <a:srgbClr val="000000"/>
                        </a:solidFill>
                        <a:latin typeface="Times New Roman"/>
                        <a:ea typeface="+mn-ea"/>
                        <a:cs typeface="+mn-cs"/>
                      </a:endParaRPr>
                    </a:p>
                  </a:txBody>
                  <a:tcPr marL="9525" marR="857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Times New Roman"/>
                          <a:ea typeface="+mn-ea"/>
                          <a:cs typeface="+mn-cs"/>
                        </a:rPr>
                        <a:t>0,0</a:t>
                      </a:r>
                      <a:endParaRPr lang="ru-RU" sz="1600" b="0" i="0" u="none" strike="noStrike" kern="1200" dirty="0">
                        <a:solidFill>
                          <a:srgbClr val="000000"/>
                        </a:solidFill>
                        <a:latin typeface="Times New Roman"/>
                        <a:ea typeface="+mn-ea"/>
                        <a:cs typeface="+mn-cs"/>
                      </a:endParaRPr>
                    </a:p>
                  </a:txBody>
                  <a:tcPr marL="9525" marR="857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Times New Roman"/>
                          <a:ea typeface="+mn-ea"/>
                          <a:cs typeface="+mn-cs"/>
                        </a:rPr>
                        <a:t>5 473,4</a:t>
                      </a:r>
                      <a:endParaRPr lang="ru-RU" sz="1600" b="0" i="0" u="none" strike="noStrike" kern="1200" dirty="0">
                        <a:solidFill>
                          <a:srgbClr val="000000"/>
                        </a:solidFill>
                        <a:latin typeface="Times New Roman"/>
                        <a:ea typeface="+mn-ea"/>
                        <a:cs typeface="+mn-cs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Times New Roman"/>
                          <a:ea typeface="+mn-ea"/>
                          <a:cs typeface="+mn-cs"/>
                        </a:rPr>
                        <a:t>7 888,5</a:t>
                      </a:r>
                      <a:endParaRPr lang="ru-RU" sz="1600" b="0" i="0" u="none" strike="noStrike" kern="1200" dirty="0">
                        <a:solidFill>
                          <a:srgbClr val="000000"/>
                        </a:solidFill>
                        <a:latin typeface="Times New Roman"/>
                        <a:ea typeface="+mn-ea"/>
                        <a:cs typeface="+mn-cs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Times New Roman"/>
                          <a:ea typeface="+mn-ea"/>
                          <a:cs typeface="+mn-cs"/>
                        </a:rPr>
                        <a:t>8 204,0</a:t>
                      </a:r>
                      <a:endParaRPr lang="ru-RU" sz="1600" b="0" i="0" u="none" strike="noStrike" kern="1200" dirty="0">
                        <a:solidFill>
                          <a:srgbClr val="000000"/>
                        </a:solidFill>
                        <a:latin typeface="Times New Roman"/>
                        <a:ea typeface="+mn-ea"/>
                        <a:cs typeface="+mn-cs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90000"/>
                      </a:schemeClr>
                    </a:solidFill>
                  </a:tcPr>
                </a:tc>
              </a:tr>
              <a:tr h="180975"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Times New Roman"/>
                          <a:ea typeface="+mn-ea"/>
                          <a:cs typeface="+mn-cs"/>
                        </a:rPr>
                        <a:t>Массовый спорт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7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Times New Roman"/>
                          <a:ea typeface="+mn-ea"/>
                          <a:cs typeface="+mn-cs"/>
                        </a:rPr>
                        <a:t>156 879,3</a:t>
                      </a:r>
                      <a:endParaRPr lang="ru-RU" sz="1600" b="0" i="0" u="none" strike="noStrike" kern="1200" dirty="0">
                        <a:solidFill>
                          <a:srgbClr val="000000"/>
                        </a:solidFill>
                        <a:latin typeface="Times New Roman"/>
                        <a:ea typeface="+mn-ea"/>
                        <a:cs typeface="+mn-cs"/>
                      </a:endParaRPr>
                    </a:p>
                  </a:txBody>
                  <a:tcPr marL="9525" marR="857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7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Times New Roman"/>
                          <a:ea typeface="+mn-ea"/>
                          <a:cs typeface="+mn-cs"/>
                        </a:rPr>
                        <a:t>82 095,1</a:t>
                      </a:r>
                      <a:endParaRPr lang="ru-RU" sz="1600" b="0" i="0" u="none" strike="noStrike" kern="1200" dirty="0">
                        <a:solidFill>
                          <a:srgbClr val="000000"/>
                        </a:solidFill>
                        <a:latin typeface="Times New Roman"/>
                        <a:ea typeface="+mn-ea"/>
                        <a:cs typeface="+mn-cs"/>
                      </a:endParaRPr>
                    </a:p>
                  </a:txBody>
                  <a:tcPr marL="9525" marR="857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7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Times New Roman"/>
                          <a:ea typeface="+mn-ea"/>
                          <a:cs typeface="+mn-cs"/>
                        </a:rPr>
                        <a:t>162 166,4</a:t>
                      </a:r>
                      <a:endParaRPr lang="ru-RU" sz="1600" b="0" i="0" u="none" strike="noStrike" kern="1200" dirty="0">
                        <a:solidFill>
                          <a:srgbClr val="000000"/>
                        </a:solidFill>
                        <a:latin typeface="Times New Roman"/>
                        <a:ea typeface="+mn-ea"/>
                        <a:cs typeface="+mn-cs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7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Times New Roman"/>
                          <a:ea typeface="+mn-ea"/>
                          <a:cs typeface="+mn-cs"/>
                        </a:rPr>
                        <a:t>82 580,2</a:t>
                      </a:r>
                      <a:endParaRPr lang="ru-RU" sz="1600" b="0" i="0" u="none" strike="noStrike" kern="1200" dirty="0">
                        <a:solidFill>
                          <a:srgbClr val="000000"/>
                        </a:solidFill>
                        <a:latin typeface="Times New Roman"/>
                        <a:ea typeface="+mn-ea"/>
                        <a:cs typeface="+mn-cs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7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Times New Roman"/>
                          <a:ea typeface="+mn-ea"/>
                          <a:cs typeface="+mn-cs"/>
                        </a:rPr>
                        <a:t>84 825,8</a:t>
                      </a:r>
                      <a:endParaRPr lang="ru-RU" sz="1600" b="0" i="0" u="none" strike="noStrike" kern="1200" dirty="0">
                        <a:solidFill>
                          <a:srgbClr val="000000"/>
                        </a:solidFill>
                        <a:latin typeface="Times New Roman"/>
                        <a:ea typeface="+mn-ea"/>
                        <a:cs typeface="+mn-cs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7FFFF"/>
                    </a:solidFill>
                  </a:tcPr>
                </a:tc>
              </a:tr>
              <a:tr h="180975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Спорт высших достижений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153,0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857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98 079,8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857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104 618,7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857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121 456,4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857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122 246,0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857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9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03457" name="Rectangle 76"/>
          <p:cNvSpPr>
            <a:spLocks noChangeArrowheads="1"/>
          </p:cNvSpPr>
          <p:nvPr/>
        </p:nvSpPr>
        <p:spPr bwMode="auto">
          <a:xfrm>
            <a:off x="3124200" y="2384425"/>
            <a:ext cx="43878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ru-RU" sz="2000" b="1" dirty="0">
                <a:solidFill>
                  <a:srgbClr val="000000"/>
                </a:solidFill>
              </a:rPr>
              <a:t>Средства массовой информации</a:t>
            </a:r>
          </a:p>
        </p:txBody>
      </p:sp>
      <p:sp>
        <p:nvSpPr>
          <p:cNvPr id="103500" name="Rectangle 79"/>
          <p:cNvSpPr>
            <a:spLocks noChangeArrowheads="1"/>
          </p:cNvSpPr>
          <p:nvPr/>
        </p:nvSpPr>
        <p:spPr bwMode="auto">
          <a:xfrm>
            <a:off x="685800" y="4973638"/>
            <a:ext cx="88963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ru-RU" sz="2000" b="1" dirty="0">
                <a:solidFill>
                  <a:srgbClr val="000000"/>
                </a:solidFill>
              </a:rPr>
              <a:t>Обслуживание государственного и муниципального долга</a:t>
            </a:r>
          </a:p>
        </p:txBody>
      </p:sp>
      <p:graphicFrame>
        <p:nvGraphicFramePr>
          <p:cNvPr id="50449" name="Group 27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371291523"/>
              </p:ext>
            </p:extLst>
          </p:nvPr>
        </p:nvGraphicFramePr>
        <p:xfrm>
          <a:off x="474663" y="5425440"/>
          <a:ext cx="9431337" cy="1318167"/>
        </p:xfrm>
        <a:graphic>
          <a:graphicData uri="http://schemas.openxmlformats.org/drawingml/2006/table">
            <a:tbl>
              <a:tblPr/>
              <a:tblGrid>
                <a:gridCol w="3124423"/>
                <a:gridCol w="1219424"/>
                <a:gridCol w="1248915"/>
                <a:gridCol w="1219200"/>
                <a:gridCol w="1204336"/>
                <a:gridCol w="1415039"/>
              </a:tblGrid>
              <a:tr h="40386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2022 факт </a:t>
                      </a: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(тыс.руб.)</a:t>
                      </a:r>
                    </a:p>
                  </a:txBody>
                  <a:tcPr marL="7527" marR="7527" marT="752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2023 прогноз</a:t>
                      </a:r>
                    </a:p>
                    <a:p>
                      <a:pPr algn="ct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(тыс.руб</a:t>
                      </a: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.)</a:t>
                      </a:r>
                    </a:p>
                  </a:txBody>
                  <a:tcPr marL="7527" marR="7527" marT="752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2024 </a:t>
                      </a: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план (тыс.руб.)</a:t>
                      </a:r>
                    </a:p>
                  </a:txBody>
                  <a:tcPr marL="7527" marR="7527" marT="752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2025 </a:t>
                      </a: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план (тыс.руб.)</a:t>
                      </a:r>
                    </a:p>
                  </a:txBody>
                  <a:tcPr marL="7527" marR="7527" marT="752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2026 </a:t>
                      </a: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план (тыс.руб.)</a:t>
                      </a:r>
                    </a:p>
                  </a:txBody>
                  <a:tcPr marL="7527" marR="7527" marT="752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</a:tr>
              <a:tr h="7239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Обслуживание государственного  внутреннего и муниципального долга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7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5 979,9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857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7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1 440,2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857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7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11 000,0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857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7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11 000,0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7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11 000,0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7FF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4" name="Таблица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654365020"/>
              </p:ext>
            </p:extLst>
          </p:nvPr>
        </p:nvGraphicFramePr>
        <p:xfrm>
          <a:off x="508000" y="2838450"/>
          <a:ext cx="9398000" cy="2024807"/>
        </p:xfrm>
        <a:graphic>
          <a:graphicData uri="http://schemas.openxmlformats.org/drawingml/2006/table">
            <a:tbl>
              <a:tblPr/>
              <a:tblGrid>
                <a:gridCol w="2629810"/>
                <a:gridCol w="1353638"/>
                <a:gridCol w="1353638"/>
                <a:gridCol w="1353638"/>
                <a:gridCol w="1353638"/>
                <a:gridCol w="1353638"/>
              </a:tblGrid>
              <a:tr h="361950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Наименование </a:t>
                      </a:r>
                    </a:p>
                  </a:txBody>
                  <a:tcPr marL="7516" marR="7516" marT="751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2022 факт </a:t>
                      </a: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(тыс.руб.)</a:t>
                      </a:r>
                    </a:p>
                  </a:txBody>
                  <a:tcPr marL="7527" marR="7527" marT="752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2023 прогноз</a:t>
                      </a:r>
                    </a:p>
                    <a:p>
                      <a:pPr algn="ct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(тыс.руб</a:t>
                      </a: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.)</a:t>
                      </a:r>
                    </a:p>
                  </a:txBody>
                  <a:tcPr marL="7527" marR="7527" marT="752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2024 </a:t>
                      </a: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план (тыс.руб.)</a:t>
                      </a:r>
                    </a:p>
                  </a:txBody>
                  <a:tcPr marL="7527" marR="7527" marT="752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2025 </a:t>
                      </a: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план (тыс.руб.)</a:t>
                      </a:r>
                    </a:p>
                  </a:txBody>
                  <a:tcPr marL="7527" marR="7527" marT="752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2026 </a:t>
                      </a: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план (тыс.руб.)</a:t>
                      </a:r>
                    </a:p>
                  </a:txBody>
                  <a:tcPr marL="7527" marR="7527" marT="752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</a:tr>
              <a:tr h="295368">
                <a:tc>
                  <a:txBody>
                    <a:bodyPr/>
                    <a:lstStyle/>
                    <a:p>
                      <a:pPr algn="just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Телевидение и радиовещание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 marL="7516" marR="7516" marT="751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Liberation Serif"/>
                        </a:rPr>
                        <a:t>2 284,6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Liberation Serif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Liberation Serif"/>
                        </a:rPr>
                        <a:t>437,4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Liberation Serif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Liberation Serif"/>
                        </a:rPr>
                        <a:t>437,4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Liberation Serif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Liberation Serif"/>
                        </a:rPr>
                        <a:t>437,4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Liberation Serif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Liberation Serif"/>
                        </a:rPr>
                        <a:t>437,4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Liberation Serif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FFFF"/>
                    </a:solidFill>
                  </a:tcPr>
                </a:tc>
              </a:tr>
              <a:tr h="390999">
                <a:tc>
                  <a:txBody>
                    <a:bodyPr/>
                    <a:lstStyle/>
                    <a:p>
                      <a:pPr algn="just" rtl="0" fontAlgn="t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Периодическая печать и издательства</a:t>
                      </a:r>
                    </a:p>
                  </a:txBody>
                  <a:tcPr marL="7516" marR="7516" marT="751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Liberation Serif"/>
                        </a:rPr>
                        <a:t>2 310,3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Liberation Serif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Liberation Serif"/>
                        </a:rPr>
                        <a:t>2 556,2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Liberation Serif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Liberation Serif"/>
                        </a:rPr>
                        <a:t>2 909,2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Liberation Serif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Liberation Serif"/>
                        </a:rPr>
                        <a:t>2 444,4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Liberation Serif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Liberation Serif"/>
                        </a:rPr>
                        <a:t>2 487,6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Liberation Serif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90000"/>
                      </a:schemeClr>
                    </a:solidFill>
                  </a:tcPr>
                </a:tc>
              </a:tr>
              <a:tr h="582155">
                <a:tc>
                  <a:txBody>
                    <a:bodyPr/>
                    <a:lstStyle/>
                    <a:p>
                      <a:pPr algn="just" rtl="0" fontAlgn="t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Другие вопросы в области средств массовой информации</a:t>
                      </a:r>
                    </a:p>
                  </a:txBody>
                  <a:tcPr marL="7516" marR="7516" marT="751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Liberation Serif"/>
                        </a:rPr>
                        <a:t>743,0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Liberation Serif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Liberation Serif"/>
                        </a:rPr>
                        <a:t>10 201,4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Liberation Serif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Liberation Serif"/>
                        </a:rPr>
                        <a:t>9 662,9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Liberation Serif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Liberation Serif"/>
                        </a:rPr>
                        <a:t>10 043,8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Liberation Serif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Liberation Serif"/>
                        </a:rPr>
                        <a:t>10 043,8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Liberation Serif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49" name="Rectangle 5"/>
          <p:cNvSpPr>
            <a:spLocks noChangeArrowheads="1"/>
          </p:cNvSpPr>
          <p:nvPr/>
        </p:nvSpPr>
        <p:spPr bwMode="auto">
          <a:xfrm>
            <a:off x="546265" y="33692"/>
            <a:ext cx="9359736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indent="457200" algn="just"/>
            <a:r>
              <a:rPr lang="ru-RU" sz="1400" b="1" dirty="0">
                <a:solidFill>
                  <a:srgbClr val="000000"/>
                </a:solidFill>
                <a:cs typeface="Times New Roman" pitchFamily="18" charset="0"/>
              </a:rPr>
              <a:t>В соответствии с принятыми в 2013 году изменениями в Бюджетный кодекс Российской Федерации, бюджет Серовского городского округа на </a:t>
            </a:r>
            <a:r>
              <a:rPr lang="ru-RU" sz="1400" b="1" dirty="0" smtClean="0">
                <a:solidFill>
                  <a:srgbClr val="000000"/>
                </a:solidFill>
                <a:cs typeface="Times New Roman" pitchFamily="18" charset="0"/>
              </a:rPr>
              <a:t>2024 </a:t>
            </a:r>
            <a:r>
              <a:rPr lang="ru-RU" sz="1400" b="1" dirty="0" smtClean="0">
                <a:solidFill>
                  <a:srgbClr val="000000"/>
                </a:solidFill>
                <a:cs typeface="Times New Roman" pitchFamily="18" charset="0"/>
              </a:rPr>
              <a:t>год </a:t>
            </a:r>
            <a:r>
              <a:rPr lang="ru-RU" sz="1400" b="1" dirty="0">
                <a:solidFill>
                  <a:srgbClr val="000000"/>
                </a:solidFill>
                <a:cs typeface="Times New Roman" pitchFamily="18" charset="0"/>
              </a:rPr>
              <a:t>сформирован не только в функциональной, но и в программной структуре расходов, на основе утвержденных </a:t>
            </a:r>
            <a:r>
              <a:rPr lang="ru-RU" sz="1400" b="1" dirty="0" smtClean="0">
                <a:solidFill>
                  <a:srgbClr val="000000"/>
                </a:solidFill>
                <a:cs typeface="Times New Roman" pitchFamily="18" charset="0"/>
              </a:rPr>
              <a:t>16 </a:t>
            </a:r>
            <a:r>
              <a:rPr lang="ru-RU" sz="1400" b="1" dirty="0">
                <a:solidFill>
                  <a:srgbClr val="000000"/>
                </a:solidFill>
                <a:cs typeface="Times New Roman" pitchFamily="18" charset="0"/>
              </a:rPr>
              <a:t>муниципальных программ.</a:t>
            </a:r>
            <a:endParaRPr lang="ru-RU" sz="900" b="1" dirty="0">
              <a:solidFill>
                <a:srgbClr val="000000"/>
              </a:solidFill>
              <a:cs typeface="Times New Roman" pitchFamily="18" charset="0"/>
            </a:endParaRPr>
          </a:p>
          <a:p>
            <a:pPr indent="457200" algn="just" eaLnBrk="0" hangingPunct="0"/>
            <a:r>
              <a:rPr lang="ru-RU" sz="1400" b="1" dirty="0">
                <a:solidFill>
                  <a:srgbClr val="000000"/>
                </a:solidFill>
                <a:cs typeface="Times New Roman" pitchFamily="18" charset="0"/>
              </a:rPr>
              <a:t>В соответствии с Перечнем муниципальных программ, утвержденным постановлением администрации Серовского городского округа от </a:t>
            </a:r>
            <a:r>
              <a:rPr lang="ru-RU" sz="1400" b="1" dirty="0" smtClean="0">
                <a:solidFill>
                  <a:srgbClr val="FF66FF"/>
                </a:solidFill>
                <a:cs typeface="Times New Roman" pitchFamily="18" charset="0"/>
              </a:rPr>
              <a:t>15.06.2018 </a:t>
            </a:r>
            <a:r>
              <a:rPr lang="ru-RU" sz="1400" b="1" dirty="0">
                <a:solidFill>
                  <a:srgbClr val="FF66FF"/>
                </a:solidFill>
                <a:cs typeface="Times New Roman" pitchFamily="18" charset="0"/>
              </a:rPr>
              <a:t>№ </a:t>
            </a:r>
            <a:r>
              <a:rPr lang="ru-RU" sz="1400" b="1" dirty="0" smtClean="0">
                <a:solidFill>
                  <a:srgbClr val="FF66FF"/>
                </a:solidFill>
                <a:cs typeface="Times New Roman" pitchFamily="18" charset="0"/>
              </a:rPr>
              <a:t>849</a:t>
            </a:r>
            <a:r>
              <a:rPr lang="ru-RU" sz="1400" b="1" dirty="0" smtClean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ru-RU" sz="1400" b="1" dirty="0">
                <a:solidFill>
                  <a:srgbClr val="000000"/>
                </a:solidFill>
                <a:cs typeface="Times New Roman" pitchFamily="18" charset="0"/>
              </a:rPr>
              <a:t>(с внесенными изменениями и дополнениями), в решении Думы представлены расходы на реализацию следующих муниципальных программ:</a:t>
            </a:r>
            <a:endParaRPr lang="ru-RU" b="1" dirty="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14" name="Заголовок 1"/>
          <p:cNvSpPr txBox="1">
            <a:spLocks/>
          </p:cNvSpPr>
          <p:nvPr/>
        </p:nvSpPr>
        <p:spPr bwMode="auto">
          <a:xfrm rot="16200000">
            <a:off x="-3137693" y="3137693"/>
            <a:ext cx="6858000" cy="582613"/>
          </a:xfrm>
          <a:prstGeom prst="rect">
            <a:avLst/>
          </a:prstGeom>
          <a:solidFill>
            <a:srgbClr val="FF9900"/>
          </a:solidFill>
          <a:ln w="12700" algn="ctr">
            <a:solidFill>
              <a:srgbClr val="23496F"/>
            </a:solidFill>
            <a:miter lim="800000"/>
            <a:headEnd/>
            <a:tailEnd/>
          </a:ln>
        </p:spPr>
        <p:txBody>
          <a:bodyPr anchor="ctr"/>
          <a:lstStyle/>
          <a:p>
            <a:pPr eaLnBrk="0" hangingPunct="0">
              <a:defRPr/>
            </a:pPr>
            <a:r>
              <a:rPr lang="ru-RU" sz="2000" b="1" dirty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Муниципальные программы Серовского городского округа</a:t>
            </a:r>
          </a:p>
        </p:txBody>
      </p:sp>
      <p:pic>
        <p:nvPicPr>
          <p:cNvPr id="6" name="Picture 159" descr="герб города Серова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2785" y="5581"/>
            <a:ext cx="505213" cy="625304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574350769"/>
              </p:ext>
            </p:extLst>
          </p:nvPr>
        </p:nvGraphicFramePr>
        <p:xfrm>
          <a:off x="582614" y="1418687"/>
          <a:ext cx="9247186" cy="536287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60424"/>
                <a:gridCol w="6877527"/>
                <a:gridCol w="1209235"/>
              </a:tblGrid>
              <a:tr h="16599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Код целевой статьи</a:t>
                      </a:r>
                      <a:endParaRPr lang="ru-RU" sz="1050" b="1" i="0" u="none" strike="noStrike" dirty="0"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 marL="2011" marR="2011" marT="2011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Наименование муниципальной программы (подпрограммы)</a:t>
                      </a:r>
                      <a:endParaRPr lang="ru-RU" sz="1050" b="1" i="0" u="none" strike="noStrike" dirty="0"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 marL="2011" marR="2011" marT="2011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Сумма на </a:t>
                      </a:r>
                      <a:r>
                        <a:rPr lang="ru-RU" sz="1050" b="1" u="none" strike="noStrik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2024 </a:t>
                      </a:r>
                      <a:r>
                        <a:rPr lang="ru-RU" sz="1050" b="1" u="none" strike="noStrike" dirty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год, </a:t>
                      </a:r>
                      <a:r>
                        <a:rPr lang="ru-RU" sz="1050" b="1" u="none" strike="noStrik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тыс. руб.</a:t>
                      </a:r>
                      <a:endParaRPr lang="ru-RU" sz="1050" b="1" i="0" u="none" strike="noStrike" dirty="0"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 marL="2011" marR="2011" marT="2011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75052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50" b="1" u="none" strike="noStrike" dirty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02 0 00 0 0000 </a:t>
                      </a:r>
                      <a:endParaRPr lang="ru-RU" sz="1050" b="1" i="0" u="none" strike="noStrike" dirty="0"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 marL="2011" marR="2011" marT="2011" marB="0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50" b="1" u="none" strike="noStrike" dirty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  Муниципальная программа "Развитие муниципальной службы в Серовском городском округе" на 2023-2026 годы</a:t>
                      </a:r>
                      <a:endParaRPr lang="ru-RU" sz="1050" b="1" i="0" u="none" strike="noStrike" dirty="0"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 marL="2011" marR="2011" marT="2011" marB="0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               29 523,9   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47036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50" b="1" u="none" strike="noStrike" dirty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03 0 00 0 0000 </a:t>
                      </a:r>
                      <a:endParaRPr lang="ru-RU" sz="1050" b="1" i="0" u="none" strike="noStrike" dirty="0"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 marL="2011" marR="2011" marT="2011" marB="0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50" b="1" u="none" strike="noStrike" dirty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  Муниципальная программа "Дополнительные меры социальной поддержки отдельных категорий граждан Серовского городского округа" на 2023-2026 годы</a:t>
                      </a:r>
                      <a:endParaRPr lang="ru-RU" sz="1050" b="1" i="0" u="none" strike="noStrike" dirty="0"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 marL="2011" marR="2011" marT="2011" marB="0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               30 972,4   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20521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50" b="1" u="none" strike="noStrike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04 0 00 0 0000 </a:t>
                      </a:r>
                      <a:endParaRPr lang="ru-RU" sz="1050" b="1" i="0" u="none" strike="noStrike"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 marL="2011" marR="2011" marT="2011" marB="0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50" b="1" u="none" strike="noStrike" dirty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  Муниципальная программа "Развитие культуры в Серовском городском округе" на 2021-2026 годы</a:t>
                      </a:r>
                      <a:endParaRPr lang="ru-RU" sz="1050" b="1" i="0" u="none" strike="noStrike" dirty="0"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 marL="2011" marR="2011" marT="2011" marB="0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             442 756,8   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75052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50" b="1" u="none" strike="noStrike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05 0 00 0 0000 </a:t>
                      </a:r>
                      <a:endParaRPr lang="ru-RU" sz="1050" b="1" i="0" u="none" strike="noStrike"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 marL="2011" marR="2011" marT="2011" marB="0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50" b="1" u="none" strike="noStrike" dirty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  Муниципальная программа "Развитие физической культуры и спорта в Серовском городском округе" на 2021 - 2026 годы</a:t>
                      </a:r>
                      <a:endParaRPr lang="ru-RU" sz="1050" b="1" i="0" u="none" strike="noStrike" dirty="0"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 marL="2011" marR="2011" marT="2011" marB="0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             202 730,4   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75052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50" b="1" u="none" strike="noStrike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06 0 00 0 0000 </a:t>
                      </a:r>
                      <a:endParaRPr lang="ru-RU" sz="1050" b="1" i="0" u="none" strike="noStrike"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 marL="2011" marR="2011" marT="2011" marB="0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50" b="1" u="none" strike="noStrike" dirty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  Муниципальная программа "Реализация молодежной политики в Серовском городском округе" на 2021-2026 годы</a:t>
                      </a:r>
                      <a:endParaRPr lang="ru-RU" sz="1050" b="1" i="0" u="none" strike="noStrike" dirty="0"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 marL="2011" marR="2011" marT="2011" marB="0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               86 090,2   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73602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50" b="1" u="none" strike="noStrike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07 0 00 0 0000 </a:t>
                      </a:r>
                      <a:endParaRPr lang="ru-RU" sz="1050" b="1" i="0" u="none" strike="noStrike"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 marL="2011" marR="2011" marT="2011" marB="0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50" b="1" u="none" strike="noStrike" dirty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  Муниципальная программа "Управление собственностью Серовского городского округа" на 2021-2026 годы</a:t>
                      </a:r>
                      <a:endParaRPr lang="ru-RU" sz="1050" b="1" i="0" u="none" strike="noStrike" dirty="0"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 marL="2011" marR="2011" marT="2011" marB="0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               79 693,8   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80975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50" b="1" u="none" strike="noStrike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08 0 00 0 0000 </a:t>
                      </a:r>
                      <a:endParaRPr lang="ru-RU" sz="1050" b="1" i="0" u="none" strike="noStrike"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 marL="2011" marR="2011" marT="2011" marB="0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50" b="1" u="none" strike="noStrike" dirty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  Муниципальная программа "Развитие системы образования в Серовском городском округе" на 2023-2027 годы</a:t>
                      </a:r>
                      <a:endParaRPr lang="ru-RU" sz="1050" b="1" i="0" u="none" strike="noStrike" dirty="0"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 marL="2011" marR="2011" marT="2011" marB="0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         2 797 393,2   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29583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50" b="1" u="none" strike="noStrike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09 0 00 0 0000 </a:t>
                      </a:r>
                      <a:endParaRPr lang="ru-RU" sz="1050" b="1" i="0" u="none" strike="noStrike"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 marL="2011" marR="2011" marT="2011" marB="0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50" b="1" u="none" strike="noStrike" dirty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  Муниципальная программа "Обеспечение общественной безопасности на территории Серовского городского округа" на 2021-2027 годы</a:t>
                      </a:r>
                      <a:endParaRPr lang="ru-RU" sz="1050" b="1" i="0" u="none" strike="noStrike" dirty="0"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 marL="2011" marR="2011" marT="2011" marB="0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               41 137,5   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38966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50" b="1" u="none" strike="noStrike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10 0 00 0 0000 </a:t>
                      </a:r>
                      <a:endParaRPr lang="ru-RU" sz="1050" b="1" i="0" u="none" strike="noStrike"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 marL="2011" marR="2011" marT="2011" marB="0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50" b="1" u="none" strike="noStrike" dirty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  Муниципальная программа "Развитие жилищно-коммунального хозяйства и повышение энергетической эффективности на территории Серовского городского округа" на 2021-2027 годы</a:t>
                      </a:r>
                      <a:endParaRPr lang="ru-RU" sz="1050" b="1" i="0" u="none" strike="noStrike" dirty="0"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 marL="2011" marR="2011" marT="2011" marB="0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             225 323,9   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50" b="1" u="none" strike="noStrike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11 0 00 0 0000 </a:t>
                      </a:r>
                      <a:endParaRPr lang="ru-RU" sz="1050" b="1" i="0" u="none" strike="noStrike"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 marL="2011" marR="2011" marT="2011" marB="0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50" b="1" u="none" strike="noStrike" dirty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  Муниципальная программа "Развитие транспорта, дорожного хозяйства и благоустройства на территории Серовского городского округа" на 2021-2027 годы</a:t>
                      </a:r>
                      <a:endParaRPr lang="ru-RU" sz="1050" b="1" i="0" u="none" strike="noStrike" dirty="0"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 marL="2011" marR="2011" marT="2011" marB="0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             468 916,5   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84113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50" b="1" u="none" strike="noStrike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12 0 00 0 0000 </a:t>
                      </a:r>
                      <a:endParaRPr lang="ru-RU" sz="1050" b="1" i="0" u="none" strike="noStrike"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 marL="2011" marR="2011" marT="2011" marB="0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50" b="1" u="none" strike="noStrike" dirty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  Муниципальная программа "Реализация основных направлений в строительном комплексе на территории Серовского городского округа" на 2021-2027 годы</a:t>
                      </a:r>
                      <a:endParaRPr lang="ru-RU" sz="1050" b="1" i="0" u="none" strike="noStrike" dirty="0"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 marL="2011" marR="2011" marT="2011" marB="0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               87 263,9   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29583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50" b="1" u="none" strike="noStrike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14 0 00 0 0000 </a:t>
                      </a:r>
                      <a:endParaRPr lang="ru-RU" sz="1050" b="1" i="0" u="none" strike="noStrike"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 marL="2011" marR="2011" marT="2011" marB="0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50" b="1" u="none" strike="noStrike" dirty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  Муниципальная программа "Социальная поддержка и социальное обслуживание населения на территории Серовского городского округа" на 2021-2027 годы</a:t>
                      </a:r>
                      <a:endParaRPr lang="ru-RU" sz="1050" b="1" i="0" u="none" strike="noStrike" dirty="0"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 marL="2011" marR="2011" marT="2011" marB="0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             251 963,5   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29583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50" b="1" u="none" strike="noStrike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15 0 00 0 0000 </a:t>
                      </a:r>
                      <a:endParaRPr lang="ru-RU" sz="1050" b="1" i="0" u="none" strike="noStrike"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 marL="2011" marR="2011" marT="2011" marB="0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50" b="1" u="none" strike="noStrike" dirty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  Муниципальная программа "Управление муниципальными финансами Серовского городского округа до 2026 года"</a:t>
                      </a:r>
                      <a:endParaRPr lang="ru-RU" sz="1050" b="1" i="0" u="none" strike="noStrike" dirty="0"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 marL="2011" marR="2011" marT="2011" marB="0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               27 114,8   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29583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50" b="1" u="none" strike="noStrike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16 0 00 0 0000 </a:t>
                      </a:r>
                      <a:endParaRPr lang="ru-RU" sz="1050" b="1" i="0" u="none" strike="noStrike"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 marL="2011" marR="2011" marT="2011" marB="0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50" b="1" u="none" strike="noStrike" dirty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  Муниципальная программа "Содействие развитию малого и среднего предпринимательства в Серовском городском округе до 2026 года"</a:t>
                      </a:r>
                      <a:endParaRPr lang="ru-RU" sz="1050" b="1" i="0" u="none" strike="noStrike" dirty="0"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 marL="2011" marR="2011" marT="2011" marB="0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                 1 615,4   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29583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50" b="1" u="none" strike="noStrike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17 0 00 0 0000 </a:t>
                      </a:r>
                      <a:endParaRPr lang="ru-RU" sz="1050" b="1" i="0" u="none" strike="noStrike"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 marL="2011" marR="2011" marT="2011" marB="0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50" b="1" u="none" strike="noStrike" dirty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  Муниципальная программа "Формирование современной городской среды на территории Серовского городского округа" на 2018-2027 годы</a:t>
                      </a:r>
                      <a:endParaRPr lang="ru-RU" sz="1050" b="1" i="0" u="none" strike="noStrike" dirty="0"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 marL="2011" marR="2011" marT="2011" marB="0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             205 395,0   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38644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50" b="1" u="none" strike="noStrike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18 0 00 0 0000 </a:t>
                      </a:r>
                      <a:endParaRPr lang="ru-RU" sz="1050" b="1" i="0" u="none" strike="noStrike"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 marL="2011" marR="2011" marT="2011" marB="0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50" b="1" u="none" strike="noStrike" dirty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  Муниципальная программа "Профилактика терроризма, минимизация и (или) ликвидация последствий его проявлений, профилактика экстремизма в Серовском городском округе" на 2022-2027 годы</a:t>
                      </a:r>
                      <a:endParaRPr lang="ru-RU" sz="1050" b="1" i="0" u="none" strike="noStrike" dirty="0"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 marL="2011" marR="2011" marT="2011" marB="0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                     981,9   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5" name="Заголовок 1"/>
          <p:cNvSpPr txBox="1">
            <a:spLocks/>
          </p:cNvSpPr>
          <p:nvPr/>
        </p:nvSpPr>
        <p:spPr bwMode="auto">
          <a:xfrm rot="-5400000">
            <a:off x="-3031331" y="3031331"/>
            <a:ext cx="6858000" cy="795338"/>
          </a:xfrm>
          <a:prstGeom prst="rect">
            <a:avLst/>
          </a:prstGeom>
          <a:solidFill>
            <a:srgbClr val="FF9900"/>
          </a:solidFill>
          <a:ln w="12700" algn="ctr">
            <a:solidFill>
              <a:srgbClr val="23496F"/>
            </a:solidFill>
            <a:miter lim="800000"/>
            <a:headEnd/>
            <a:tailEnd/>
          </a:ln>
        </p:spPr>
        <p:txBody>
          <a:bodyPr anchor="ctr"/>
          <a:lstStyle/>
          <a:p>
            <a:pPr eaLnBrk="0" hangingPunct="0"/>
            <a:r>
              <a:rPr lang="ru-RU" sz="2000" b="1" dirty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Структура муниципальных программ Серовского городского округа в </a:t>
            </a:r>
            <a:r>
              <a:rPr lang="ru-RU" sz="2000" b="1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202</a:t>
            </a:r>
            <a:r>
              <a:rPr lang="ru-RU" sz="2000" b="1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4</a:t>
            </a:r>
            <a:r>
              <a:rPr lang="en-US" sz="2000" b="1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 </a:t>
            </a:r>
            <a:r>
              <a:rPr lang="ru-RU" sz="2000" b="1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году </a:t>
            </a:r>
            <a:r>
              <a:rPr lang="en-US" sz="2000" b="1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(</a:t>
            </a:r>
            <a:r>
              <a:rPr lang="ru-RU" sz="2000" b="1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тыс. руб.)</a:t>
            </a:r>
            <a:endParaRPr lang="ru-RU" sz="2000" b="1" dirty="0">
              <a:solidFill>
                <a:schemeClr val="accent4">
                  <a:lumMod val="10000"/>
                </a:schemeClr>
              </a:solidFill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</p:txBody>
      </p:sp>
      <p:pic>
        <p:nvPicPr>
          <p:cNvPr id="2" name="Picture 159" descr="герб города Серова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2785" y="5581"/>
            <a:ext cx="505213" cy="625304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graphicFrame>
        <p:nvGraphicFramePr>
          <p:cNvPr id="5" name="Диаграмма 4"/>
          <p:cNvGraphicFramePr/>
          <p:nvPr/>
        </p:nvGraphicFramePr>
        <p:xfrm>
          <a:off x="790575" y="0"/>
          <a:ext cx="9115425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sz="quarter"/>
          </p:nvPr>
        </p:nvSpPr>
        <p:spPr>
          <a:xfrm>
            <a:off x="0" y="0"/>
            <a:ext cx="9906000" cy="725493"/>
          </a:xfrm>
          <a:solidFill>
            <a:schemeClr val="tx2">
              <a:lumMod val="90000"/>
            </a:schemeClr>
          </a:solidFill>
        </p:spPr>
        <p:txBody>
          <a:bodyPr/>
          <a:lstStyle/>
          <a:p>
            <a:r>
              <a:rPr lang="ru-RU" sz="2400" dirty="0" smtClean="0">
                <a:solidFill>
                  <a:schemeClr val="accent4">
                    <a:lumMod val="10000"/>
                  </a:schemeClr>
                </a:solidFill>
                <a:effectLst/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      </a:t>
            </a:r>
            <a:r>
              <a:rPr lang="ru-RU" sz="2400" b="1" dirty="0" smtClean="0">
                <a:solidFill>
                  <a:schemeClr val="accent4">
                    <a:lumMod val="10000"/>
                  </a:schemeClr>
                </a:solidFill>
                <a:effectLst/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Муниципальная программа «Развитие муниципальной службы в Серовском городском округе» на 2023 - 2026 годы</a:t>
            </a:r>
            <a:endParaRPr lang="ru-RU" sz="2400" b="1" dirty="0">
              <a:solidFill>
                <a:schemeClr val="accent4">
                  <a:lumMod val="10000"/>
                </a:schemeClr>
              </a:solidFill>
              <a:effectLst/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</p:txBody>
      </p:sp>
      <p:pic>
        <p:nvPicPr>
          <p:cNvPr id="4" name="Picture 159" descr="герб города Серова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2785" y="5581"/>
            <a:ext cx="505213" cy="625304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12595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75169" y="4516499"/>
            <a:ext cx="3730831" cy="23415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9" name="Таблица 8"/>
          <p:cNvGraphicFramePr>
            <a:graphicFrameLocks noGrp="1"/>
          </p:cNvGraphicFramePr>
          <p:nvPr/>
        </p:nvGraphicFramePr>
        <p:xfrm>
          <a:off x="0" y="1025784"/>
          <a:ext cx="9906000" cy="16721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906000"/>
              </a:tblGrid>
              <a:tr h="54175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dirty="0" smtClean="0"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Цель программы:</a:t>
                      </a:r>
                      <a:endParaRPr lang="ru-RU" sz="2800" dirty="0"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/>
                </a:tc>
              </a:tr>
              <a:tr h="113041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dirty="0" smtClean="0"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Совершенствование муниципального управления и муниципальной службы в Серовском городском округе.</a:t>
                      </a:r>
                      <a:endParaRPr lang="ru-RU" sz="2400" dirty="0"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1" name="Таблица 10"/>
          <p:cNvGraphicFramePr>
            <a:graphicFrameLocks noGrp="1"/>
          </p:cNvGraphicFramePr>
          <p:nvPr/>
        </p:nvGraphicFramePr>
        <p:xfrm>
          <a:off x="154379" y="2913963"/>
          <a:ext cx="9607138" cy="1384905"/>
        </p:xfrm>
        <a:graphic>
          <a:graphicData uri="http://schemas.openxmlformats.org/drawingml/2006/table">
            <a:tbl>
              <a:tblPr/>
              <a:tblGrid>
                <a:gridCol w="6057968"/>
                <a:gridCol w="1184966"/>
                <a:gridCol w="1216266"/>
                <a:gridCol w="1147938"/>
              </a:tblGrid>
              <a:tr h="33113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6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 marL="6106" marR="6106" marT="610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2024 год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(тыс. руб.) </a:t>
                      </a:r>
                    </a:p>
                  </a:txBody>
                  <a:tcPr marL="6576" marR="6576" marT="657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2025 год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(тыс. руб.) </a:t>
                      </a:r>
                    </a:p>
                  </a:txBody>
                  <a:tcPr marL="6576" marR="6576" marT="657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2025 год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(тыс. руб.)</a:t>
                      </a:r>
                    </a:p>
                  </a:txBody>
                  <a:tcPr marL="6576" marR="6576" marT="657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1749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 "Совершенствование муниципального управления и муниципальной службы в Серовском городском округе"</a:t>
                      </a:r>
                      <a:endParaRPr lang="ru-RU" sz="16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 marL="6106" marR="6106" marT="610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</a:pPr>
                      <a:r>
                        <a:rPr lang="ru-RU" sz="16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29 523,9</a:t>
                      </a:r>
                      <a:endParaRPr lang="ru-RU" sz="16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 marL="6106" marR="6106" marT="610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</a:pPr>
                      <a:r>
                        <a:rPr lang="ru-RU" sz="16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29 698,3</a:t>
                      </a:r>
                      <a:endParaRPr lang="ru-RU" sz="16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 marL="6106" marR="6106" marT="610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</a:pPr>
                      <a:r>
                        <a:rPr lang="ru-RU" sz="16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31 371,1</a:t>
                      </a:r>
                      <a:endParaRPr lang="ru-RU" sz="16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 marL="6106" marR="6106" marT="610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WordArt 5"/>
          <p:cNvSpPr>
            <a:spLocks noChangeArrowheads="1" noChangeShapeType="1" noTextEdit="1"/>
          </p:cNvSpPr>
          <p:nvPr/>
        </p:nvSpPr>
        <p:spPr bwMode="auto">
          <a:xfrm>
            <a:off x="1477963" y="312738"/>
            <a:ext cx="7442200" cy="481012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ru-RU" sz="2000" kern="10" dirty="0">
                <a:ln w="9525">
                  <a:noFill/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Основные понятия</a:t>
            </a:r>
          </a:p>
        </p:txBody>
      </p:sp>
      <p:sp>
        <p:nvSpPr>
          <p:cNvPr id="11268" name="Rectangle 5"/>
          <p:cNvSpPr>
            <a:spLocks noChangeArrowheads="1"/>
          </p:cNvSpPr>
          <p:nvPr/>
        </p:nvSpPr>
        <p:spPr bwMode="auto">
          <a:xfrm>
            <a:off x="158750" y="898525"/>
            <a:ext cx="9585325" cy="60016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sz="1900" b="1" u="sng" dirty="0" smtClean="0">
                <a:solidFill>
                  <a:srgbClr val="000099"/>
                </a:solidFill>
              </a:rPr>
              <a:t>Субвенции</a:t>
            </a:r>
            <a:r>
              <a:rPr lang="ru-RU" sz="1900" dirty="0" smtClean="0">
                <a:solidFill>
                  <a:srgbClr val="000099"/>
                </a:solidFill>
              </a:rPr>
              <a:t>  –   межбюджетные трансферты, предоставляемые местным бюджетам в целях финансового обеспечения расходных обязательств муниципальных образований, возникающих при выполнении государственных полномочий Российской Федерации, субъектов Российской Федерации, переданных для осуществления органам местного самоуправления в установленном порядке</a:t>
            </a:r>
          </a:p>
          <a:p>
            <a:endParaRPr lang="ru-RU" sz="1000" b="1" u="sng" dirty="0" smtClean="0">
              <a:solidFill>
                <a:srgbClr val="000099"/>
              </a:solidFill>
            </a:endParaRPr>
          </a:p>
          <a:p>
            <a:pPr algn="just"/>
            <a:r>
              <a:rPr lang="ru-RU" sz="1900" b="1" u="sng" dirty="0" smtClean="0">
                <a:solidFill>
                  <a:srgbClr val="000099"/>
                </a:solidFill>
              </a:rPr>
              <a:t>Субсидии  –</a:t>
            </a:r>
            <a:r>
              <a:rPr lang="ru-RU" sz="1900" dirty="0" smtClean="0">
                <a:solidFill>
                  <a:srgbClr val="000099"/>
                </a:solidFill>
              </a:rPr>
              <a:t>  межбюджетные трансферты, предоставляемые бюджетам муниципальных образований в целях софинансирования расходных обязательств, возникающих при выполнении полномочий органов местного самоуправления по вопросам местного значения</a:t>
            </a:r>
          </a:p>
          <a:p>
            <a:endParaRPr lang="ru-RU" sz="1000" b="1" u="sng" dirty="0" smtClean="0">
              <a:solidFill>
                <a:srgbClr val="000099"/>
              </a:solidFill>
            </a:endParaRPr>
          </a:p>
          <a:p>
            <a:pPr algn="just"/>
            <a:r>
              <a:rPr lang="ru-RU" sz="1900" b="1" u="sng" dirty="0" smtClean="0">
                <a:solidFill>
                  <a:srgbClr val="000099"/>
                </a:solidFill>
              </a:rPr>
              <a:t>Дорожный фо</a:t>
            </a:r>
            <a:r>
              <a:rPr lang="ru-RU" sz="1900" u="sng" dirty="0" smtClean="0">
                <a:solidFill>
                  <a:srgbClr val="000099"/>
                </a:solidFill>
              </a:rPr>
              <a:t>нд </a:t>
            </a:r>
            <a:r>
              <a:rPr lang="ru-RU" sz="1900" dirty="0" smtClean="0">
                <a:solidFill>
                  <a:srgbClr val="000099"/>
                </a:solidFill>
              </a:rPr>
              <a:t>– часть средств бюджета, подлежащая использованию в целях финансового обеспечения дорожной деятельности автомобильных дорог общего пользования, а также капитального ремонта и ремонта дворовых территорий многоквартирных домов, проездов к дворовым территориям многоквартирных домов</a:t>
            </a:r>
          </a:p>
          <a:p>
            <a:endParaRPr lang="ru-RU" sz="1400" dirty="0" smtClean="0">
              <a:solidFill>
                <a:srgbClr val="000099"/>
              </a:solidFill>
            </a:endParaRPr>
          </a:p>
          <a:p>
            <a:r>
              <a:rPr lang="ru-RU" sz="1900" b="1" u="sng" dirty="0" smtClean="0">
                <a:solidFill>
                  <a:srgbClr val="000099"/>
                </a:solidFill>
              </a:rPr>
              <a:t>Государственный (муниципальный) долг –</a:t>
            </a:r>
            <a:r>
              <a:rPr lang="ru-RU" sz="1900" dirty="0" smtClean="0">
                <a:solidFill>
                  <a:srgbClr val="000099"/>
                </a:solidFill>
              </a:rPr>
              <a:t> обязательства                                     публично-правового образования по полученным кредитам,                                          выпущенным ценным бумагам, предоставленным гарантиям                                                         перед третьими лицами</a:t>
            </a:r>
          </a:p>
          <a:p>
            <a:endParaRPr lang="ru-RU" sz="1900" b="1" u="sng" dirty="0" smtClean="0">
              <a:solidFill>
                <a:srgbClr val="000099"/>
              </a:solidFill>
            </a:endParaRPr>
          </a:p>
        </p:txBody>
      </p:sp>
      <p:pic>
        <p:nvPicPr>
          <p:cNvPr id="14" name="Picture 4" descr="Герб Серова Новый 5 зубцов (300 - цветной)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4824" y="8133"/>
            <a:ext cx="577067" cy="576669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18433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18317" y="5176033"/>
            <a:ext cx="2887683" cy="16819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59" descr="герб города Серова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2785" y="5581"/>
            <a:ext cx="505213" cy="625304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0" y="0"/>
          <a:ext cx="9906000" cy="6776211"/>
        </p:xfrm>
        <a:graphic>
          <a:graphicData uri="http://schemas.openxmlformats.org/drawingml/2006/table">
            <a:tbl>
              <a:tblPr/>
              <a:tblGrid>
                <a:gridCol w="8299987"/>
                <a:gridCol w="823250"/>
                <a:gridCol w="782763"/>
              </a:tblGrid>
              <a:tr h="60289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Наименование цели (целей) и задач, целевых показателей</a:t>
                      </a:r>
                    </a:p>
                  </a:txBody>
                  <a:tcPr marL="7130" marR="7130" marT="11731" marB="1173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Единица </a:t>
                      </a:r>
                      <a:endParaRPr lang="ru-RU" sz="1000" dirty="0" smtClean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измерения</a:t>
                      </a:r>
                      <a:endParaRPr lang="ru-RU" sz="1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 marL="7130" marR="7130" marT="11731" marB="1173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Источник значений показателей</a:t>
                      </a:r>
                    </a:p>
                  </a:txBody>
                  <a:tcPr marL="7130" marR="7130" marT="11731" marB="1173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9320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Доля действующих муниципальных правовых актов Серовского городского округа, принятие которых предусмотрено федеральным законодательством и законодательством Свердловской области о муниципальной службе, от общего количества нормативных актов, предусмотренных законодательством</a:t>
                      </a:r>
                    </a:p>
                  </a:txBody>
                  <a:tcPr marL="7130" marR="7130" marT="11731" marB="1173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процентов</a:t>
                      </a:r>
                    </a:p>
                  </a:txBody>
                  <a:tcPr marL="7130" marR="7130" marT="11731" marB="1173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100</a:t>
                      </a:r>
                    </a:p>
                  </a:txBody>
                  <a:tcPr marL="7130" marR="7130" marT="11731" marB="1173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7739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Доля действующих положений об отраслевых (функциональных) органах, структурных подразделениях органов местного самоуправления городского округа, должностных инструкций муниципальных служащих, определяющих четкое разграничение должностных обязанностей, объемов фактически выполняемых функций, полномочий и степень ответственности по всем должностям муниципальной службы в органах местного самоуправления Серовского городского округа, от общего количества положений и должностных инструкций в соответствии с утвержденной структурой органов местного самоуправления Серовского городского округа</a:t>
                      </a:r>
                    </a:p>
                  </a:txBody>
                  <a:tcPr marL="7130" marR="7130" marT="11731" marB="1173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процентов</a:t>
                      </a:r>
                    </a:p>
                  </a:txBody>
                  <a:tcPr marL="7130" marR="7130" marT="11731" marB="1173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100</a:t>
                      </a:r>
                    </a:p>
                  </a:txBody>
                  <a:tcPr marL="7130" marR="7130" marT="11731" marB="1173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754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Доля утвержденных регламентов управленческих функций, стандартов деятельности в органах местного самоуправления Серовского городского округа от общего количества нормативных актов, предусмотренных законодательством о местном самоуправлении</a:t>
                      </a:r>
                    </a:p>
                  </a:txBody>
                  <a:tcPr marL="7130" marR="7130" marT="11731" marB="1173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процентов</a:t>
                      </a:r>
                    </a:p>
                  </a:txBody>
                  <a:tcPr marL="7130" marR="7130" marT="11731" marB="1173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100</a:t>
                      </a:r>
                    </a:p>
                  </a:txBody>
                  <a:tcPr marL="7130" marR="7130" marT="11731" marB="1173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781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Доля муниципальных служащих, прошедших обучение по программам дополнительного профессионального образования, от общего количества муниципальных служащих органов местного самоуправления Серовского городского округа</a:t>
                      </a:r>
                    </a:p>
                  </a:txBody>
                  <a:tcPr marL="7130" marR="7130" marT="11731" marB="1173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процентов</a:t>
                      </a:r>
                    </a:p>
                  </a:txBody>
                  <a:tcPr marL="7130" marR="7130" marT="11731" marB="1173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33</a:t>
                      </a:r>
                    </a:p>
                  </a:txBody>
                  <a:tcPr marL="7130" marR="7130" marT="11731" marB="1173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843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Доля должностей муниципальной службы, на которые сформирован кадровый резерв, от общего количества должностей муниципальной службы:</a:t>
                      </a:r>
                    </a:p>
                  </a:txBody>
                  <a:tcPr marL="7130" marR="7130" marT="11731" marB="1173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 marL="7130" marR="7130" marT="11731" marB="1173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100</a:t>
                      </a:r>
                    </a:p>
                  </a:txBody>
                  <a:tcPr marL="7130" marR="7130" marT="11731" marB="1173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- высшая группа</a:t>
                      </a:r>
                    </a:p>
                  </a:txBody>
                  <a:tcPr marL="7130" marR="7130" marT="11731" marB="1173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процентов</a:t>
                      </a:r>
                    </a:p>
                  </a:txBody>
                  <a:tcPr marL="7130" marR="7130" marT="11731" marB="1173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100</a:t>
                      </a:r>
                    </a:p>
                  </a:txBody>
                  <a:tcPr marL="7130" marR="7130" marT="11731" marB="1173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- главная группа</a:t>
                      </a:r>
                    </a:p>
                  </a:txBody>
                  <a:tcPr marL="7130" marR="7130" marT="11731" marB="1173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процентов</a:t>
                      </a:r>
                    </a:p>
                  </a:txBody>
                  <a:tcPr marL="7130" marR="7130" marT="11731" marB="1173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100</a:t>
                      </a:r>
                    </a:p>
                  </a:txBody>
                  <a:tcPr marL="7130" marR="7130" marT="11731" marB="1173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- ведущая группа</a:t>
                      </a:r>
                    </a:p>
                  </a:txBody>
                  <a:tcPr marL="7130" marR="7130" marT="11731" marB="1173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процентов</a:t>
                      </a:r>
                    </a:p>
                  </a:txBody>
                  <a:tcPr marL="7130" marR="7130" marT="11731" marB="1173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100</a:t>
                      </a:r>
                    </a:p>
                  </a:txBody>
                  <a:tcPr marL="7130" marR="7130" marT="11731" marB="1173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Доля приобретенных научных, методических, справочных и периодических изданий по муниципальному управлению и муниципальной службе от общего числа поступивших заявок</a:t>
                      </a:r>
                    </a:p>
                  </a:txBody>
                  <a:tcPr marL="7130" marR="7130" marT="11731" marB="1173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процентов</a:t>
                      </a:r>
                    </a:p>
                  </a:txBody>
                  <a:tcPr marL="7130" marR="7130" marT="11731" marB="1173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100</a:t>
                      </a:r>
                    </a:p>
                  </a:txBody>
                  <a:tcPr marL="7130" marR="7130" marT="11731" marB="1173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065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Доля предоставленных гарантий для лиц, замещающих должности депутатов Думы Серовского городского округа, от общего количества установленных гарантий, с учетом поступивших обращений</a:t>
                      </a:r>
                    </a:p>
                  </a:txBody>
                  <a:tcPr marL="7130" marR="7130" marT="11731" marB="1173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процентов</a:t>
                      </a:r>
                    </a:p>
                  </a:txBody>
                  <a:tcPr marL="7130" marR="7130" marT="11731" marB="1173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100</a:t>
                      </a:r>
                    </a:p>
                  </a:txBody>
                  <a:tcPr marL="7130" marR="7130" marT="11731" marB="1173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Доля предоставленных денежных выплат по реализации договорного регулирования социально-трудовых отношений в органах местного самоуправления Серовского городского округа от количества поступивших обращений</a:t>
                      </a:r>
                    </a:p>
                  </a:txBody>
                  <a:tcPr marL="7130" marR="7130" marT="11731" marB="1173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процентов</a:t>
                      </a:r>
                    </a:p>
                  </a:txBody>
                  <a:tcPr marL="7130" marR="7130" marT="11731" marB="1173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100</a:t>
                      </a:r>
                    </a:p>
                  </a:txBody>
                  <a:tcPr marL="7130" marR="7130" marT="11731" marB="1173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269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Доля предоставленных гарантий пенсионного обеспечения лиц, замещавших муниципальные должности и должности муниципальных служащих в Серовском городском округе, от числа назначенных пенсий муниципальных пенсий за выслугу лет</a:t>
                      </a:r>
                    </a:p>
                  </a:txBody>
                  <a:tcPr marL="7130" marR="7130" marT="11731" marB="1173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процентов</a:t>
                      </a:r>
                    </a:p>
                  </a:txBody>
                  <a:tcPr marL="7130" marR="7130" marT="11731" marB="1173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100</a:t>
                      </a:r>
                    </a:p>
                  </a:txBody>
                  <a:tcPr marL="7130" marR="7130" marT="11731" marB="1173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Доля муниципальных служащих, прошедших ежегодную диспансеризацию, от общего количества муниципальных служащих</a:t>
                      </a:r>
                    </a:p>
                  </a:txBody>
                  <a:tcPr marL="7130" marR="7130" marT="11731" marB="1173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процентов</a:t>
                      </a:r>
                    </a:p>
                  </a:txBody>
                  <a:tcPr marL="7130" marR="7130" marT="11731" marB="1173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100</a:t>
                      </a:r>
                    </a:p>
                  </a:txBody>
                  <a:tcPr marL="7130" marR="7130" marT="11731" marB="1173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Доля муниципальных правовых актов Серовского городского округа, принятие которых предусмотрено федеральным законодательством и законодательством Свердловской области о противодействии коррупции в сфере муниципальной службы, от общего количества нормативных актов, предусмотренных законодательством</a:t>
                      </a:r>
                    </a:p>
                  </a:txBody>
                  <a:tcPr marL="7130" marR="7130" marT="11731" marB="1173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процентов</a:t>
                      </a:r>
                    </a:p>
                  </a:txBody>
                  <a:tcPr marL="7130" marR="7130" marT="11731" marB="1173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100</a:t>
                      </a:r>
                    </a:p>
                  </a:txBody>
                  <a:tcPr marL="7130" marR="7130" marT="11731" marB="1173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405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Объем информации, размещенной на официальных сайтах органов местного самоуправления Серовского городского округа</a:t>
                      </a:r>
                    </a:p>
                  </a:txBody>
                  <a:tcPr marL="7130" marR="7130" marT="11731" marB="1173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процентов</a:t>
                      </a:r>
                    </a:p>
                  </a:txBody>
                  <a:tcPr marL="7130" marR="7130" marT="11731" marB="1173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100</a:t>
                      </a:r>
                    </a:p>
                  </a:txBody>
                  <a:tcPr marL="7130" marR="7130" marT="11731" marB="1173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90" name="Рисунок 14" descr="opeka(2)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7241330" y="997528"/>
            <a:ext cx="2664670" cy="17100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4691" name="Заголовок 1"/>
          <p:cNvSpPr txBox="1">
            <a:spLocks/>
          </p:cNvSpPr>
          <p:nvPr/>
        </p:nvSpPr>
        <p:spPr bwMode="auto">
          <a:xfrm>
            <a:off x="0" y="-1"/>
            <a:ext cx="9906000" cy="1033154"/>
          </a:xfrm>
          <a:prstGeom prst="rect">
            <a:avLst/>
          </a:prstGeom>
          <a:solidFill>
            <a:schemeClr val="tx2">
              <a:lumMod val="90000"/>
            </a:schemeClr>
          </a:solidFill>
          <a:ln w="12700" algn="ctr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/>
            <a:r>
              <a:rPr lang="ru-RU" sz="2000" b="1" dirty="0" smtClean="0">
                <a:solidFill>
                  <a:schemeClr val="accent4">
                    <a:lumMod val="10000"/>
                  </a:schemeClr>
                </a:solidFill>
                <a:cs typeface="Times New Roman" pitchFamily="18" charset="0"/>
              </a:rPr>
              <a:t>       </a:t>
            </a:r>
            <a:r>
              <a:rPr lang="ru-RU" sz="2400" b="1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Муниципальная программа «Дополнительные </a:t>
            </a:r>
            <a:r>
              <a:rPr lang="ru-RU" sz="2400" b="1" dirty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меры социальной </a:t>
            </a:r>
            <a:endParaRPr lang="ru-RU" sz="2400" b="1" dirty="0" smtClean="0">
              <a:solidFill>
                <a:schemeClr val="accent4">
                  <a:lumMod val="10000"/>
                </a:schemeClr>
              </a:solidFill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  <a:p>
            <a:pPr algn="ctr" eaLnBrk="0" hangingPunct="0"/>
            <a:r>
              <a:rPr lang="ru-RU" sz="2400" b="1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     поддержки  отдельных </a:t>
            </a:r>
            <a:r>
              <a:rPr lang="ru-RU" sz="2400" b="1" dirty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категорий граждан  Серовского </a:t>
            </a:r>
            <a:r>
              <a:rPr lang="ru-RU" sz="2400" b="1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городского округа» на 2023-2026 годы</a:t>
            </a:r>
            <a:endParaRPr lang="ru-RU" sz="2400" b="1" dirty="0">
              <a:solidFill>
                <a:schemeClr val="accent4">
                  <a:lumMod val="10000"/>
                </a:schemeClr>
              </a:solidFill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</p:txBody>
      </p:sp>
      <p:pic>
        <p:nvPicPr>
          <p:cNvPr id="6" name="Picture 159" descr="герб города Серова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2785" y="5581"/>
            <a:ext cx="505213" cy="625304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graphicFrame>
        <p:nvGraphicFramePr>
          <p:cNvPr id="14" name="Таблица 13"/>
          <p:cNvGraphicFramePr>
            <a:graphicFrameLocks noGrp="1"/>
          </p:cNvGraphicFramePr>
          <p:nvPr/>
        </p:nvGraphicFramePr>
        <p:xfrm>
          <a:off x="0" y="1009402"/>
          <a:ext cx="7232073" cy="58485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232073"/>
              </a:tblGrid>
              <a:tr h="472358"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solidFill>
                            <a:schemeClr val="tx1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Цели  программы:</a:t>
                      </a:r>
                      <a:endParaRPr lang="ru-RU" sz="2400" dirty="0">
                        <a:solidFill>
                          <a:schemeClr val="tx1"/>
                        </a:solidFill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</a:tr>
              <a:tr h="146431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kern="1200" baseline="0" dirty="0" smtClean="0">
                          <a:solidFill>
                            <a:schemeClr val="dk1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Сохранение системы дополнительных мер по социальной поддержке малообеспеченных, неполных, многодетных семей, детей с ограниченными возможностями здоровья и членов их семей, детей-сирот и детей, оставшихся без попечения родителей, а также детей работников бюджетной сферы, мобилизованных лиц, принимающих участие в специальной военной операции на территории Украины, Луганской Народной Республики, Донецкой Народной Республики.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</a:tr>
              <a:tr h="639536">
                <a:tc>
                  <a:txBody>
                    <a:bodyPr/>
                    <a:lstStyle/>
                    <a:p>
                      <a:r>
                        <a:rPr lang="ru-RU" sz="1500" kern="1200" baseline="0" dirty="0" smtClean="0">
                          <a:solidFill>
                            <a:schemeClr val="dk1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Сохранение системы дополнительных мер по повышению общественной значимости семьи, профилактике социального сиротства в Серовском городском округе.</a:t>
                      </a:r>
                    </a:p>
                  </a:txBody>
                  <a:tcPr>
                    <a:solidFill>
                      <a:srgbClr val="F99DCB"/>
                    </a:solidFill>
                  </a:tcPr>
                </a:tc>
              </a:tr>
              <a:tr h="55108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kern="1200" baseline="0" dirty="0" smtClean="0">
                          <a:solidFill>
                            <a:schemeClr val="dk1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Сохранение системы дополнительных мер по оказанию материальной помощи отдельным категориям граждан Серовского городского округа.</a:t>
                      </a:r>
                    </a:p>
                  </a:txBody>
                  <a:tcPr>
                    <a:solidFill>
                      <a:srgbClr val="FFC000">
                        <a:alpha val="91000"/>
                      </a:srgbClr>
                    </a:solidFill>
                  </a:tcPr>
                </a:tc>
              </a:tr>
              <a:tr h="77939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kern="1200" baseline="0" dirty="0" smtClean="0">
                          <a:solidFill>
                            <a:schemeClr val="dk1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Сохранение системы дополнительных мер по поддержке деятельности общественных организаций, занятых социальной поддержкой населения Серовского городского округа.</a:t>
                      </a:r>
                    </a:p>
                  </a:txBody>
                  <a:tcPr>
                    <a:solidFill>
                      <a:srgbClr val="92D050">
                        <a:alpha val="91000"/>
                      </a:srgbClr>
                    </a:solidFill>
                  </a:tcPr>
                </a:tc>
              </a:tr>
              <a:tr h="77939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kern="1200" baseline="0" dirty="0" smtClean="0">
                          <a:solidFill>
                            <a:schemeClr val="dk1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Сохранение системы дополнительных мер поддержки отдельных категорий граждан Серовского городского округа путем проведения тематических мероприятий, имеющих социальную значимость.</a:t>
                      </a:r>
                    </a:p>
                  </a:txBody>
                  <a:tcPr>
                    <a:solidFill>
                      <a:srgbClr val="F99DCB">
                        <a:alpha val="91000"/>
                      </a:srgbClr>
                    </a:solidFill>
                  </a:tcPr>
                </a:tc>
              </a:tr>
              <a:tr h="38313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kern="1200" baseline="0" dirty="0" smtClean="0">
                          <a:solidFill>
                            <a:schemeClr val="dk1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Привлечение и закрепление молодых специалистов в Серовском городском округе.</a:t>
                      </a:r>
                    </a:p>
                  </a:txBody>
                  <a:tcPr>
                    <a:solidFill>
                      <a:srgbClr val="FFC000">
                        <a:alpha val="91000"/>
                      </a:srgbClr>
                    </a:solidFill>
                  </a:tcPr>
                </a:tc>
              </a:tr>
              <a:tr h="77939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kern="1200" baseline="0" dirty="0" smtClean="0">
                          <a:solidFill>
                            <a:schemeClr val="dk1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Сохранение системы дополнительных мер по ограничению распространения ВИЧ-инфекции, </a:t>
                      </a:r>
                      <a:r>
                        <a:rPr lang="ru-RU" sz="1500" kern="1200" baseline="0" dirty="0" err="1" smtClean="0">
                          <a:solidFill>
                            <a:schemeClr val="dk1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вакцинопрофилактике</a:t>
                      </a:r>
                      <a:r>
                        <a:rPr lang="ru-RU" sz="1500" kern="1200" baseline="0" dirty="0" smtClean="0">
                          <a:solidFill>
                            <a:schemeClr val="dk1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 инфекционных заболеваний среди населения Серовского городского округа.</a:t>
                      </a:r>
                    </a:p>
                  </a:txBody>
                  <a:tcPr>
                    <a:solidFill>
                      <a:srgbClr val="92D050">
                        <a:alpha val="91000"/>
                      </a:srgbClr>
                    </a:solidFill>
                  </a:tcPr>
                </a:tc>
              </a:tr>
            </a:tbl>
          </a:graphicData>
        </a:graphic>
      </p:graphicFrame>
      <p:pic>
        <p:nvPicPr>
          <p:cNvPr id="8909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46085" y="2861951"/>
            <a:ext cx="2659915" cy="18169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273267" y="4732317"/>
            <a:ext cx="2632733" cy="1971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59" descr="герб города Серова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450948" cy="558140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graphicFrame>
        <p:nvGraphicFramePr>
          <p:cNvPr id="8" name="Таблица 7"/>
          <p:cNvGraphicFramePr>
            <a:graphicFrameLocks noGrp="1"/>
          </p:cNvGraphicFramePr>
          <p:nvPr/>
        </p:nvGraphicFramePr>
        <p:xfrm>
          <a:off x="0" y="0"/>
          <a:ext cx="9906001" cy="6882276"/>
        </p:xfrm>
        <a:graphic>
          <a:graphicData uri="http://schemas.openxmlformats.org/drawingml/2006/table">
            <a:tbl>
              <a:tblPr/>
              <a:tblGrid>
                <a:gridCol w="8110847"/>
                <a:gridCol w="787028"/>
                <a:gridCol w="1008126"/>
              </a:tblGrid>
              <a:tr h="60673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Наименование цели (целей) и задач, целевых показателей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6222" marR="6222" marT="10236" marB="1023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Единица измерения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6222" marR="6222" marT="10236" marB="1023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Значение целевого показателя (ЦП) муниципальной программы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6222" marR="6222" marT="10236" marB="1023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296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Количество отремонтированных квартир детей-сирот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6222" marR="6222" marT="10236" marB="1023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единиц</a:t>
                      </a:r>
                      <a:endParaRPr lang="ru-RU" sz="11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6222" marR="6222" marT="10236" marB="1023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1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6222" marR="6222" marT="10236" marB="1023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27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Численность детей отдельных категорий, получивших бесплатные путевки в загородные оздоровительные лагеря и городские оздоровительные лагеря с дневным пребыванием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6222" marR="6222" marT="10236" marB="1023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человек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6222" marR="6222" marT="10236" marB="1023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42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6222" marR="6222" marT="10236" marB="1023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928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Численность учащихся детей-сирот и детей, оставшихся без попечения родителей, а также лиц из числа детей-сирот и детей, оставшихся без попечения родителей, получивших стипендию как успешно обучающиеся в государственных образовательных учреждениях начального, среднего и высшего профессионального образования по окончании учебного семестра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6222" marR="6222" marT="10236" marB="1023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человек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6222" marR="6222" marT="10236" marB="1023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44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6222" marR="6222" marT="10236" marB="1023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27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Численность детей с ограниченными возможностями здоровья и неорганизованных детей, принявших участие в Рождественской елке главы Серовского городского округа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6222" marR="6222" marT="10236" marB="1023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человек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6222" marR="6222" marT="10236" marB="1023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150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6222" marR="6222" marT="10236" marB="1023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717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Численность детей с ограниченными возможностями здоровья, неорганизованных детей и детей работников бюджетной сферы, получивших новогодние подарки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6222" marR="6222" marT="10236" marB="1023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человек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6222" marR="6222" marT="10236" marB="1023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3000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6222" marR="6222" marT="10236" marB="1023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375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Численность детей работников муниципальных дошкольных образовательных организаций, которым были возмещены расходы родительской платы за присмотр и уход за их детьми, посещающими муниципальную дошкольную образовательную организацию, в размере 50%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6222" marR="6222" marT="10236" marB="1023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человек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6222" marR="6222" marT="10236" marB="1023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169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6222" marR="6222" marT="10236" marB="1023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717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Численность детей из многодетных семей в сельских территориях, за присмотр и уход за которыми были возмещены расходы родительской платы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6222" marR="6222" marT="10236" marB="1023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человек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6222" marR="6222" marT="10236" marB="1023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109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6222" marR="6222" marT="10236" marB="1023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717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Количество приобретенных сертификатов для проведения мероприятий для детей с ограниченными возможностями здоровья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6222" marR="6222" marT="10236" marB="1023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единиц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6222" marR="6222" marT="10236" marB="1023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200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6222" marR="6222" marT="10236" marB="1023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822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Численность детей лиц, мобилизованных, принимающих участие в специальной военной операции на территории Украины, Луганской Народной Республики, Донецкой Народной Республики, за присмотр и уход за которыми были возмещены расходы родительской платы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6222" marR="6222" marT="10236" marB="1023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человек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6222" marR="6222" marT="10236" marB="1023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87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6222" marR="6222" marT="10236" marB="1023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164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Численность участников проведенных рейдов по профилактике безнадзорности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6222" marR="6222" marT="10236" marB="1023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человек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6222" marR="6222" marT="10236" marB="1023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120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6222" marR="6222" marT="10236" marB="1023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717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Численность участников мероприятий, проводимых в рамках программы семейного досуга "Мир в нашем доме" для малообеспеченных семей и приемных детей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6222" marR="6222" marT="10236" marB="1023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человек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6222" marR="6222" marT="10236" marB="1023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240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6222" marR="6222" marT="10236" marB="1023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717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Численность участников мероприятий, направленных на укрепление статуса замещающей семьи и значимости ребенка в семье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6222" marR="6222" marT="10236" marB="1023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человек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6222" marR="6222" marT="10236" marB="1023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170</a:t>
                      </a:r>
                      <a:endParaRPr lang="ru-RU" sz="11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6222" marR="6222" marT="10236" marB="1023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717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Количество листовок по профилактике гибели и травмирования несовершеннолетних, распространенных в рамках акции "Безопасность детства"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6222" marR="6222" marT="10236" marB="1023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единиц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6222" marR="6222" marT="10236" marB="1023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1000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6222" marR="6222" marT="10236" marB="1023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822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Количество </a:t>
                      </a:r>
                      <a:r>
                        <a:rPr lang="ru-RU" sz="1100" dirty="0" err="1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баннерных</a:t>
                      </a: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 плоскостей с социальной рекламой по профилактике гибели и травмирования несовершеннолетних, размещенных на территории Серовского городского округа в рамках акции "Безопасность детства"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6222" marR="6222" marT="10236" marB="1023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единиц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6222" marR="6222" marT="10236" marB="1023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1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6222" marR="6222" marT="10236" marB="1023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822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Численность лиц с ограниченными физическими возможностями здоровья и детей из малообеспеченных семей, получивших помощь в виде услуги на бесплатное посещение муниципального автономного учреждения "Водный дворец"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6222" marR="6222" marT="10236" marB="1023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человек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6222" marR="6222" marT="10236" marB="1023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68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6222" marR="6222" marT="10236" marB="1023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0" y="0"/>
          <a:ext cx="9906001" cy="6777120"/>
        </p:xfrm>
        <a:graphic>
          <a:graphicData uri="http://schemas.openxmlformats.org/drawingml/2006/table">
            <a:tbl>
              <a:tblPr/>
              <a:tblGrid>
                <a:gridCol w="8110847"/>
                <a:gridCol w="787028"/>
                <a:gridCol w="1008126"/>
              </a:tblGrid>
              <a:tr h="12164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Наименование цели (целей) и задач, целевых показателей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6222" marR="6222" marT="10236" marB="1023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Единица измерения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6222" marR="6222" marT="10236" marB="1023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Значение целевого показателя (ЦП) муниципальной программы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6222" marR="6222" marT="10236" marB="1023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164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Численность граждан, оказавшихся в трудной жизненной ситуации, получивших материальную помощь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6222" marR="6222" marT="10236" marB="1023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человек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6222" marR="6222" marT="10236" marB="1023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75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6222" marR="6222" marT="10236" marB="1023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164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Численность ветеранов-юбиляров, получивших материальную помощь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6222" marR="6222" marT="10236" marB="1023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человек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6222" marR="6222" marT="10236" marB="1023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800</a:t>
                      </a:r>
                      <a:endParaRPr lang="ru-RU" sz="11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6222" marR="6222" marT="10236" marB="1023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164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Численность ветеранов боевых действий, получивших материальную помощь на лечение и зубопротезирование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6222" marR="6222" marT="10236" marB="1023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человек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6222" marR="6222" marT="10236" marB="1023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35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6222" marR="6222" marT="10236" marB="1023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375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u="none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Численность пенсионеров, состоящих на учете в Местном отделении Свердловской областной общественной организации ветеранов войны, труда, боевых действий, государственной службы, пенсионеров Серовского городского округа, получивших помощь на оздоровление</a:t>
                      </a:r>
                      <a:endParaRPr lang="ru-RU" sz="1100" u="none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6222" marR="6222" marT="10236" marB="1023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человек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6222" marR="6222" marT="10236" marB="1023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225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6222" marR="6222" marT="10236" marB="1023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928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u="none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Численность инвалидов ВОВ, участников ВОВ, не имеющих дополнительных мер социальной поддержки по </a:t>
                      </a:r>
                      <a:r>
                        <a:rPr lang="ru-RU" sz="1100" u="none" strike="noStrike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Постановлению</a:t>
                      </a:r>
                      <a:r>
                        <a:rPr lang="ru-RU" sz="1100" u="none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 Правительства Свердловской области от 12.07.2011 N 909-ПП, и одиноко проживающих тружеников тыла, вдов участников и инвалидов ВОВ, получивших социальную поддержку в виде ремонта квартир, помещений</a:t>
                      </a:r>
                      <a:endParaRPr lang="ru-RU" sz="1100" u="none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6222" marR="6222" marT="10236" marB="1023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человек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6222" marR="6222" marT="10236" marB="1023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7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6222" marR="6222" marT="10236" marB="1023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164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Численность участников ВОВ, тружеников тыла ВОВ, получивших материальную помощь ко Дню Победы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6222" marR="6222" marT="10236" marB="1023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человек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6222" marR="6222" marT="10236" marB="1023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254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6222" marR="6222" marT="10236" marB="1023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3139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Численность неработающих пенсионеров, вышедших на пенсию из муниципальных учреждений, а также вышедших на пенсию до 1 января 2012 года из учреждений, финансирование которых осуществляется из бюджета Свердловской области, и состоящих на учете в городской (районной) организации отраслевых профсоюзов работников государственных учреждений и общественного обслуживания Российской Федерации, а также пенсионеров вышеуказанных учреждений, прекративших свою деятельность, получивших материальную помощь ко Дню пожилого человека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6222" marR="6222" marT="10236" marB="1023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человек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6222" marR="6222" marT="10236" marB="1023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1399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6222" marR="6222" marT="10236" marB="1023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822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Численность ветеранов ВОВ, получивших материальную помощь в связи с традиционно считающимися юбилейными датами, начиная с 90-летия, получивших персональные поздравления Президента Российской Федерации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6222" marR="6222" marT="10236" marB="1023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человек</a:t>
                      </a:r>
                      <a:endParaRPr lang="ru-RU" sz="11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6222" marR="6222" marT="10236" marB="1023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43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6222" marR="6222" marT="10236" marB="1023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164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Количество выплат материальной помощи на погребение граждан, работавших в муниципальном учреждении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6222" marR="6222" marT="10236" marB="1023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человек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6222" marR="6222" marT="10236" marB="1023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20</a:t>
                      </a:r>
                      <a:endParaRPr lang="ru-RU" sz="11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6222" marR="6222" marT="10236" marB="1023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164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Количество общественных организаций, которым оказано содействие в их деятельности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6222" marR="6222" marT="10236" marB="1023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единиц</a:t>
                      </a:r>
                      <a:endParaRPr lang="ru-RU" sz="11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6222" marR="6222" marT="10236" marB="1023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5</a:t>
                      </a:r>
                      <a:endParaRPr lang="ru-RU" sz="11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6222" marR="6222" marT="10236" marB="1023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164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Численность поощренных руководителей и активистов общественных организаций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6222" marR="6222" marT="10236" marB="1023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человек</a:t>
                      </a:r>
                      <a:endParaRPr lang="ru-RU" sz="11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6222" marR="6222" marT="10236" marB="1023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48</a:t>
                      </a:r>
                      <a:endParaRPr lang="ru-RU" sz="11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6222" marR="6222" marT="10236" marB="1023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Численность участников социально значимых мероприятий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6222" marR="6222" marT="10236" marB="1023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число посещений (единиц)</a:t>
                      </a:r>
                      <a:endParaRPr lang="ru-RU" sz="8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6222" marR="6222" marT="10236" marB="1023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3270</a:t>
                      </a:r>
                      <a:endParaRPr lang="ru-RU" sz="11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6222" marR="6222" marT="10236" marB="1023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375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Численность выпускников школ и студентов ВУЗов, заключивших договор с администрацией Серовского городского округа для работы в учреждениях здравоохранения и образования Серовского городского округа, получивших материальную поддержку в виде стипендии</a:t>
                      </a:r>
                      <a:endParaRPr lang="ru-RU" sz="11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6222" marR="6222" marT="10236" marB="1023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человек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6222" marR="6222" marT="10236" marB="1023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26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6222" marR="6222" marT="10236" marB="1023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375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Численность граждан, поступивших на работу в муниципальную общеобразовательную организацию Серовского городского округа или государственное автономное учреждение здравоохранения Свердловской области "Серовская городская больница", получивших материальную помощь для приобретения жилья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6222" marR="6222" marT="10236" marB="1023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человек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6222" marR="6222" marT="10236" marB="1023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2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6222" marR="6222" marT="10236" marB="1023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164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Количество показов аудио- и видеороликов социальной рекламы по вопросам ВИЧ-инфекции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6222" marR="6222" marT="10236" marB="1023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единиц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6222" marR="6222" marT="10236" marB="1023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100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6222" marR="6222" marT="10236" marB="1023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6" name="Picture 159" descr="герб города Серова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2786" y="5581"/>
            <a:ext cx="456034" cy="564435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</p:spTree>
  </p:cSld>
  <p:clrMapOvr>
    <a:masterClrMapping/>
  </p:clrMapOvr>
  <p:transition spd="slow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0" y="0"/>
          <a:ext cx="9761515" cy="4759112"/>
        </p:xfrm>
        <a:graphic>
          <a:graphicData uri="http://schemas.openxmlformats.org/drawingml/2006/table">
            <a:tbl>
              <a:tblPr/>
              <a:tblGrid>
                <a:gridCol w="6155314"/>
                <a:gridCol w="1204007"/>
                <a:gridCol w="1235810"/>
                <a:gridCol w="1166384"/>
              </a:tblGrid>
              <a:tr h="71251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3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 marL="6106" marR="6106" marT="610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2024 год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(тыс. руб.) </a:t>
                      </a:r>
                    </a:p>
                  </a:txBody>
                  <a:tcPr marL="6576" marR="6576" marT="657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2025 год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(тыс. руб.) </a:t>
                      </a:r>
                    </a:p>
                  </a:txBody>
                  <a:tcPr marL="6576" marR="6576" marT="657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2025 год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(тыс. руб.)</a:t>
                      </a:r>
                    </a:p>
                  </a:txBody>
                  <a:tcPr marL="6576" marR="6576" marT="657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5429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Подпрограмма "Социальная поддержка малообеспеченных, неполных, многодетных семей, детей с ограниченными возможностями здоровья и членов их семей, детей-сирот, детей, оставшихся без попечения родителей, а также детей работников бюджетной сферы, мобилизованных лиц, принимающих участие в специальной военной операции на территории Украины, Луганской Народной Республики, Донецкой Народной Республики" </a:t>
                      </a:r>
                    </a:p>
                  </a:txBody>
                  <a:tcPr marL="6106" marR="6106" marT="610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</a:pPr>
                      <a:r>
                        <a:rPr lang="ru-RU" sz="13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12 511,7</a:t>
                      </a:r>
                      <a:endParaRPr lang="ru-RU" sz="13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 marL="6106" marR="6106" marT="610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</a:pPr>
                      <a:r>
                        <a:rPr lang="ru-RU" sz="13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11 790,5</a:t>
                      </a:r>
                      <a:endParaRPr lang="ru-RU" sz="13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 marL="6106" marR="6106" marT="610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</a:pPr>
                      <a:r>
                        <a:rPr lang="ru-RU" sz="13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11 690,5</a:t>
                      </a:r>
                      <a:endParaRPr lang="ru-RU" sz="13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 marL="6106" marR="6106" marT="610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538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Подпрограмма "Повышение общественной значимости семьи, профилактика социального сиротства"</a:t>
                      </a:r>
                    </a:p>
                  </a:txBody>
                  <a:tcPr marL="6106" marR="6106" marT="610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</a:pPr>
                      <a:r>
                        <a:rPr lang="ru-RU" sz="13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336,1</a:t>
                      </a:r>
                      <a:endParaRPr lang="ru-RU" sz="13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 marL="6106" marR="6106" marT="610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</a:pPr>
                      <a:r>
                        <a:rPr lang="ru-RU" sz="13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336,1</a:t>
                      </a:r>
                      <a:endParaRPr lang="ru-RU" sz="13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 marL="6106" marR="6106" marT="610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</a:pPr>
                      <a:r>
                        <a:rPr lang="ru-RU" sz="13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336,1</a:t>
                      </a:r>
                      <a:endParaRPr lang="ru-RU" sz="13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 marL="6106" marR="6106" marT="610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304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Подпрограмма "Оказание материальной помощи различным категориям граждан"</a:t>
                      </a:r>
                    </a:p>
                  </a:txBody>
                  <a:tcPr marL="6106" marR="6106" marT="610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</a:pPr>
                      <a:r>
                        <a:rPr lang="ru-RU" sz="13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9 030,2</a:t>
                      </a:r>
                      <a:endParaRPr lang="ru-RU" sz="13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 marL="6106" marR="6106" marT="610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</a:pPr>
                      <a:r>
                        <a:rPr lang="ru-RU" sz="13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7 252,6</a:t>
                      </a:r>
                      <a:endParaRPr lang="ru-RU" sz="13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 marL="6106" marR="6106" marT="610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</a:pPr>
                      <a:r>
                        <a:rPr lang="ru-RU" sz="13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7 252,6</a:t>
                      </a:r>
                      <a:endParaRPr lang="ru-RU" sz="13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 marL="6106" marR="6106" marT="610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727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Подпрограмма "Социальная поддержка общественных организаций"</a:t>
                      </a:r>
                    </a:p>
                  </a:txBody>
                  <a:tcPr marL="6106" marR="6106" marT="610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</a:pPr>
                      <a:r>
                        <a:rPr lang="ru-RU" sz="13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4 190,3</a:t>
                      </a:r>
                      <a:endParaRPr lang="ru-RU" sz="13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 marL="6106" marR="6106" marT="610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</a:pPr>
                      <a:r>
                        <a:rPr lang="ru-RU" sz="13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3 990,3</a:t>
                      </a:r>
                      <a:endParaRPr lang="ru-RU" sz="13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 marL="6106" marR="6106" marT="610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</a:pPr>
                      <a:r>
                        <a:rPr lang="ru-RU" sz="13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3 990,3</a:t>
                      </a:r>
                      <a:endParaRPr lang="ru-RU" sz="13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 marL="6106" marR="6106" marT="610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870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Подпрограмма "Социально значимые мероприятия"</a:t>
                      </a:r>
                    </a:p>
                  </a:txBody>
                  <a:tcPr marL="6106" marR="6106" marT="610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</a:pPr>
                      <a:r>
                        <a:rPr lang="ru-RU" sz="13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1 022,0</a:t>
                      </a:r>
                      <a:endParaRPr lang="ru-RU" sz="13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 marL="6106" marR="6106" marT="610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</a:pPr>
                      <a:r>
                        <a:rPr lang="ru-RU" sz="13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1 022,0</a:t>
                      </a:r>
                      <a:endParaRPr lang="ru-RU" sz="13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 marL="6106" marR="6106" marT="610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</a:pPr>
                      <a:r>
                        <a:rPr lang="ru-RU" sz="13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1 022,0</a:t>
                      </a:r>
                      <a:endParaRPr lang="ru-RU" sz="13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 marL="6106" marR="6106" marT="610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973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Подпрограмма "Привлечение молодых специалистов для работы в муниципальных учреждениях социальной сферы Серовского городского округа"</a:t>
                      </a:r>
                    </a:p>
                  </a:txBody>
                  <a:tcPr marL="6106" marR="6106" marT="610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</a:pPr>
                      <a:r>
                        <a:rPr lang="ru-RU" sz="13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3 492,0</a:t>
                      </a:r>
                      <a:endParaRPr lang="ru-RU" sz="13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 marL="6106" marR="6106" marT="610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</a:pPr>
                      <a:r>
                        <a:rPr lang="ru-RU" sz="13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3 492,0</a:t>
                      </a:r>
                      <a:endParaRPr lang="ru-RU" sz="13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 marL="6106" marR="6106" marT="610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</a:pPr>
                      <a:r>
                        <a:rPr lang="ru-RU" sz="13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3 492,0</a:t>
                      </a:r>
                      <a:endParaRPr lang="ru-RU" sz="13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 marL="6106" marR="6106" marT="610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501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Подпрограмма "Дополнительные меры по ограничению распространения ВИЧ-инфекции, вакцинопрофилактика инфекционных заболеваний среди населения Серовского городского округа"</a:t>
                      </a:r>
                    </a:p>
                  </a:txBody>
                  <a:tcPr marL="6106" marR="6106" marT="610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</a:pPr>
                      <a:r>
                        <a:rPr lang="ru-RU" sz="13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390,0</a:t>
                      </a:r>
                      <a:endParaRPr lang="ru-RU" sz="13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 marL="6106" marR="6106" marT="610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</a:pPr>
                      <a:r>
                        <a:rPr lang="ru-RU" sz="13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390,0</a:t>
                      </a:r>
                      <a:endParaRPr lang="ru-RU" sz="13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 marL="6106" marR="6106" marT="610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</a:pPr>
                      <a:r>
                        <a:rPr lang="ru-RU" sz="13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390,0</a:t>
                      </a:r>
                      <a:endParaRPr lang="ru-RU" sz="13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 marL="6106" marR="6106" marT="610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501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1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Итого</a:t>
                      </a:r>
                      <a:endParaRPr lang="ru-RU" sz="1300" b="1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 marL="6106" marR="6106" marT="610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</a:pPr>
                      <a:r>
                        <a:rPr lang="ru-RU" sz="1300" b="1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30 972,4</a:t>
                      </a:r>
                      <a:endParaRPr lang="ru-RU" sz="1300" b="1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 marL="6106" marR="6106" marT="610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</a:pPr>
                      <a:r>
                        <a:rPr lang="ru-RU" sz="1300" b="1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28 273,5</a:t>
                      </a:r>
                      <a:endParaRPr lang="ru-RU" sz="1300" b="1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 marL="6106" marR="6106" marT="610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</a:pPr>
                      <a:r>
                        <a:rPr lang="ru-RU" sz="1300" b="1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28 173,5</a:t>
                      </a:r>
                      <a:endParaRPr lang="ru-RU" sz="1300" b="1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 marL="6106" marR="6106" marT="610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5" name="Picture 159" descr="герб города Серова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2785" y="5581"/>
            <a:ext cx="505213" cy="625304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</p:spTree>
  </p:cSld>
  <p:clrMapOvr>
    <a:masterClrMapping/>
  </p:clrMapOvr>
  <p:transition spd="slow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Рисунок 23" descr="38_big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5881504" y="973777"/>
            <a:ext cx="2155742" cy="13181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6" name="Picture 21" descr="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8044283" y="688768"/>
            <a:ext cx="1861717" cy="11400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7" name="Рисунок 26" descr="--2_1_~1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8122722" y="1840675"/>
            <a:ext cx="1783278" cy="12346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3670" name="Заголовок 1"/>
          <p:cNvSpPr txBox="1">
            <a:spLocks/>
          </p:cNvSpPr>
          <p:nvPr/>
        </p:nvSpPr>
        <p:spPr bwMode="auto">
          <a:xfrm>
            <a:off x="0" y="0"/>
            <a:ext cx="9906000" cy="665018"/>
          </a:xfrm>
          <a:prstGeom prst="rect">
            <a:avLst/>
          </a:prstGeom>
          <a:solidFill>
            <a:schemeClr val="tx2">
              <a:lumMod val="90000"/>
            </a:schemeClr>
          </a:solidFill>
          <a:ln w="12700" algn="ctr">
            <a:solidFill>
              <a:srgbClr val="23496F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ru-RU" sz="2000" b="1" dirty="0" smtClean="0">
                <a:cs typeface="Times New Roman" pitchFamily="18" charset="0"/>
              </a:rPr>
              <a:t>     </a:t>
            </a:r>
            <a:r>
              <a:rPr lang="ru-RU" sz="2400" b="1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Муниципальная программа «Развитие </a:t>
            </a:r>
            <a:r>
              <a:rPr lang="ru-RU" sz="2400" b="1" dirty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культуры в Серовском городском </a:t>
            </a:r>
            <a:r>
              <a:rPr lang="ru-RU" sz="2400" b="1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округе» на 2021-2026 годы </a:t>
            </a:r>
            <a:endParaRPr lang="ru-RU" sz="2400" b="1" dirty="0">
              <a:solidFill>
                <a:schemeClr val="accent4">
                  <a:lumMod val="10000"/>
                </a:schemeClr>
              </a:solidFill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</p:txBody>
      </p:sp>
      <p:pic>
        <p:nvPicPr>
          <p:cNvPr id="6" name="Picture 159" descr="герб города Серова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2785" y="5581"/>
            <a:ext cx="505213" cy="625304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graphicFrame>
        <p:nvGraphicFramePr>
          <p:cNvPr id="10" name="Таблица 9"/>
          <p:cNvGraphicFramePr>
            <a:graphicFrameLocks noGrp="1"/>
          </p:cNvGraphicFramePr>
          <p:nvPr/>
        </p:nvGraphicFramePr>
        <p:xfrm>
          <a:off x="0" y="776403"/>
          <a:ext cx="6604000" cy="204804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604000"/>
              </a:tblGrid>
              <a:tr h="767389">
                <a:tc>
                  <a:txBody>
                    <a:bodyPr/>
                    <a:lstStyle/>
                    <a:p>
                      <a:r>
                        <a:rPr lang="ru-RU" sz="2800" dirty="0" smtClean="0"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Цель программы:</a:t>
                      </a:r>
                      <a:endParaRPr lang="ru-RU" sz="2800" dirty="0"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/>
                </a:tc>
              </a:tr>
              <a:tr h="128065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Укрепление и дальнейшее развитие культуры в Серовском городском округе путем совершенствования механизмов ее поддержки, духовно-нравственное развитие населения Серовского городского округа.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1" name="Таблица 10"/>
          <p:cNvGraphicFramePr>
            <a:graphicFrameLocks noGrp="1"/>
          </p:cNvGraphicFramePr>
          <p:nvPr/>
        </p:nvGraphicFramePr>
        <p:xfrm>
          <a:off x="0" y="4656668"/>
          <a:ext cx="9906000" cy="2048737"/>
        </p:xfrm>
        <a:graphic>
          <a:graphicData uri="http://schemas.openxmlformats.org/drawingml/2006/table">
            <a:tbl>
              <a:tblPr/>
              <a:tblGrid>
                <a:gridCol w="7790213"/>
                <a:gridCol w="866899"/>
                <a:gridCol w="1248888"/>
              </a:tblGrid>
              <a:tr h="12800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Наименования цели (целей), и задач, целевых показателей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014" marR="3014" marT="4959" marB="4959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Единица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 </a:t>
                      </a: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измерения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014" marR="3014" marT="4959" marB="4959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Значение </a:t>
                      </a:r>
                      <a:r>
                        <a:rPr lang="ru-RU" sz="11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целевого показателя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014" marR="3014" marT="4959" marB="4959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423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Количество участников мероприятий учреждений </a:t>
                      </a:r>
                      <a:r>
                        <a:rPr lang="ru-RU" sz="1100" dirty="0" err="1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культурно-досугового</a:t>
                      </a: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 типа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014" marR="3014" marT="4959" marB="495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единиц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014" marR="3014" marT="4959" marB="495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162950</a:t>
                      </a:r>
                      <a:endParaRPr lang="ru-RU" sz="11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014" marR="3014" marT="4959" marB="495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896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Количество проведенных мероприятий в Домах культуры и клубах сельских населенных пунктов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014" marR="3014" marT="4959" marB="495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единиц</a:t>
                      </a:r>
                      <a:endParaRPr lang="ru-RU" sz="11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014" marR="3014" marT="4959" marB="495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1000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014" marR="3014" marT="4959" marB="495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4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Количество клубных формирований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014" marR="3014" marT="4959" marB="495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единиц</a:t>
                      </a:r>
                      <a:endParaRPr lang="ru-RU" sz="11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014" marR="3014" marT="4959" marB="495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84</a:t>
                      </a:r>
                      <a:endParaRPr lang="ru-RU" sz="11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014" marR="3014" marT="4959" marB="495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4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Количество посещений клубных формирований</a:t>
                      </a:r>
                      <a:endParaRPr lang="ru-RU" sz="11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014" marR="3014" marT="4959" marB="495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единиц</a:t>
                      </a:r>
                      <a:endParaRPr lang="ru-RU" sz="11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014" marR="3014" marT="4959" marB="495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7230</a:t>
                      </a:r>
                      <a:endParaRPr lang="ru-RU" sz="11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014" marR="3014" marT="4959" marB="495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4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Число посетителей муниципального музея</a:t>
                      </a:r>
                      <a:endParaRPr lang="ru-RU" sz="11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014" marR="3014" marT="4959" marB="495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единиц</a:t>
                      </a:r>
                      <a:endParaRPr lang="ru-RU" sz="11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014" marR="3014" marT="4959" marB="495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24537</a:t>
                      </a:r>
                      <a:endParaRPr lang="ru-RU" sz="11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014" marR="3014" marT="4959" marB="495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4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Количество посещений библиотек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014" marR="3014" marT="4959" marB="495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единиц</a:t>
                      </a:r>
                      <a:endParaRPr lang="ru-RU" sz="11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014" marR="3014" marT="4959" marB="495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267960</a:t>
                      </a:r>
                      <a:endParaRPr lang="ru-RU" sz="11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014" marR="3014" marT="4959" marB="495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324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Количество документов, принятых на учет и обработанных для формирования, учета, изучения, физического сохранения и безопасности фондов библиотек</a:t>
                      </a:r>
                      <a:endParaRPr lang="ru-RU" sz="11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014" marR="3014" marT="4959" marB="495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единиц</a:t>
                      </a:r>
                      <a:endParaRPr lang="ru-RU" sz="11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014" marR="3014" marT="4959" marB="495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16306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014" marR="3014" marT="4959" marB="495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12" name="Таблица 11"/>
          <p:cNvGraphicFramePr>
            <a:graphicFrameLocks noGrp="1"/>
          </p:cNvGraphicFramePr>
          <p:nvPr/>
        </p:nvGraphicFramePr>
        <p:xfrm>
          <a:off x="47625" y="3075710"/>
          <a:ext cx="9725027" cy="1096213"/>
        </p:xfrm>
        <a:graphic>
          <a:graphicData uri="http://schemas.openxmlformats.org/drawingml/2006/table">
            <a:tbl>
              <a:tblPr/>
              <a:tblGrid>
                <a:gridCol w="5469194"/>
                <a:gridCol w="1418611"/>
                <a:gridCol w="1418611"/>
                <a:gridCol w="1418611"/>
              </a:tblGrid>
              <a:tr h="498763">
                <a:tc>
                  <a:txBody>
                    <a:bodyPr/>
                    <a:lstStyle/>
                    <a:p>
                      <a:pPr algn="ctr" fontAlgn="t"/>
                      <a:endParaRPr lang="ru-RU" sz="1600" b="0" i="0" u="none" strike="noStrike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</a:endParaRPr>
                    </a:p>
                  </a:txBody>
                  <a:tcPr marL="8876" marR="8876" marT="88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0" i="0" u="none" strike="noStrik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2024 год</a:t>
                      </a:r>
                    </a:p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i="0" u="none" strike="noStrik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(тыс.</a:t>
                      </a:r>
                      <a:r>
                        <a:rPr lang="ru-RU" sz="1600" b="0" i="0" u="none" strike="noStrike" baseline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 руб.</a:t>
                      </a:r>
                      <a:r>
                        <a:rPr lang="ru-RU" sz="1600" b="0" i="0" u="none" strike="noStrik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)</a:t>
                      </a:r>
                      <a:endParaRPr lang="ru-RU" sz="1600" b="0" i="0" u="none" strike="noStrike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</a:endParaRPr>
                    </a:p>
                  </a:txBody>
                  <a:tcPr marL="8876" marR="8876" marT="88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0" i="0" u="none" strike="noStrik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2025 год</a:t>
                      </a:r>
                    </a:p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i="0" u="none" strike="noStrik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(тыс.</a:t>
                      </a:r>
                      <a:r>
                        <a:rPr lang="ru-RU" sz="1600" b="0" i="0" u="none" strike="noStrike" baseline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 руб.</a:t>
                      </a:r>
                      <a:r>
                        <a:rPr lang="ru-RU" sz="1600" b="0" i="0" u="none" strike="noStrik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)</a:t>
                      </a:r>
                      <a:endParaRPr lang="ru-RU" sz="1600" b="0" i="0" u="none" strike="noStrike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</a:endParaRPr>
                    </a:p>
                  </a:txBody>
                  <a:tcPr marL="8876" marR="8876" marT="88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0" i="0" u="none" strike="noStrik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2025 год</a:t>
                      </a:r>
                    </a:p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i="0" u="none" strike="noStrik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(тыс.</a:t>
                      </a:r>
                      <a:r>
                        <a:rPr lang="ru-RU" sz="1600" b="0" i="0" u="none" strike="noStrike" baseline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 руб.</a:t>
                      </a:r>
                      <a:r>
                        <a:rPr lang="ru-RU" sz="1600" b="0" i="0" u="none" strike="noStrik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)</a:t>
                      </a:r>
                    </a:p>
                  </a:txBody>
                  <a:tcPr marL="8876" marR="8876" marT="88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97450">
                <a:tc>
                  <a:txBody>
                    <a:bodyPr/>
                    <a:lstStyle/>
                    <a:p>
                      <a:pPr algn="just" fontAlgn="t"/>
                      <a:r>
                        <a:rPr lang="ru-RU" sz="1600" b="0" i="0" u="none" strike="noStrik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Муниципальная программа "Развитие физической культуры и спорта в Серовском городском округе" на 2021 - 2026 годы</a:t>
                      </a:r>
                      <a:endParaRPr lang="ru-RU" sz="1600" b="0" i="0" u="none" strike="noStrike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</a:endParaRPr>
                    </a:p>
                  </a:txBody>
                  <a:tcPr marL="8876" marR="8876" marT="88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i="0" u="none" strike="noStrik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442 756,8</a:t>
                      </a:r>
                      <a:endParaRPr lang="ru-RU" sz="1600" b="0" i="0" u="none" strike="noStrike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</a:endParaRPr>
                    </a:p>
                  </a:txBody>
                  <a:tcPr marL="8876" marR="8876" marT="88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i="0" u="none" strike="noStrik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345 998,4</a:t>
                      </a:r>
                      <a:endParaRPr lang="ru-RU" sz="1600" b="0" i="0" u="none" strike="noStrike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</a:endParaRPr>
                    </a:p>
                  </a:txBody>
                  <a:tcPr marL="8876" marR="8876" marT="88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i="0" u="none" strike="noStrik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366 384,9</a:t>
                      </a:r>
                      <a:endParaRPr lang="ru-RU" sz="1600" b="0" i="0" u="none" strike="noStrike" dirty="0" smtClean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</a:endParaRPr>
                    </a:p>
                  </a:txBody>
                  <a:tcPr marL="8876" marR="8876" marT="88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59" descr="герб города Серова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2785" y="5581"/>
            <a:ext cx="505213" cy="625304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0" y="0"/>
          <a:ext cx="9906000" cy="6417102"/>
        </p:xfrm>
        <a:graphic>
          <a:graphicData uri="http://schemas.openxmlformats.org/drawingml/2006/table">
            <a:tbl>
              <a:tblPr/>
              <a:tblGrid>
                <a:gridCol w="7790213"/>
                <a:gridCol w="866899"/>
                <a:gridCol w="1248888"/>
              </a:tblGrid>
              <a:tr h="542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Наименования цели (целей), и задач, целевых показателей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014" marR="3014" marT="4959" marB="4959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Единица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 </a:t>
                      </a: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измерения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014" marR="3014" marT="4959" marB="4959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Значение целевого </a:t>
                      </a:r>
                      <a:r>
                        <a:rPr lang="ru-RU" sz="11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показателя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014" marR="3014" marT="4959" marB="4959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42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Количество новых, капитально возобновленных постановок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014" marR="3014" marT="4959" marB="495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единиц</a:t>
                      </a:r>
                      <a:endParaRPr lang="ru-RU" sz="11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014" marR="3014" marT="4959" marB="495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8</a:t>
                      </a:r>
                      <a:endParaRPr lang="ru-RU" sz="11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014" marR="3014" marT="4959" marB="495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42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Число зрителей на показах спектаклей (театральных постановок)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014" marR="3014" marT="4959" marB="495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единиц</a:t>
                      </a:r>
                      <a:endParaRPr lang="ru-RU" sz="11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014" marR="3014" marT="4959" marB="495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36000</a:t>
                      </a:r>
                      <a:endParaRPr lang="ru-RU" sz="11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014" marR="3014" marT="4959" marB="495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4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Количество зрителей на киносеансах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014" marR="3014" marT="4959" marB="495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единиц</a:t>
                      </a:r>
                      <a:endParaRPr lang="ru-RU" sz="11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014" marR="3014" marT="4959" marB="495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19200</a:t>
                      </a:r>
                      <a:endParaRPr lang="ru-RU" sz="11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014" marR="3014" marT="4959" marB="495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896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Увеличение количества посещений театра по отношению к уровню 2017 года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014" marR="3014" marT="4959" marB="495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единиц</a:t>
                      </a:r>
                      <a:endParaRPr lang="ru-RU" sz="11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014" marR="3014" marT="4959" marB="495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-</a:t>
                      </a:r>
                      <a:endParaRPr lang="ru-RU" sz="11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014" marR="3014" marT="4959" marB="495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896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Увеличение количества посещений музея по отношению к уровню 2017 года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014" marR="3014" marT="4959" marB="495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единиц</a:t>
                      </a:r>
                      <a:endParaRPr lang="ru-RU" sz="11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014" marR="3014" marT="4959" marB="495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-</a:t>
                      </a:r>
                      <a:endParaRPr lang="ru-RU" sz="11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014" marR="3014" marT="4959" marB="495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372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Увеличение количества посещений общедоступных (публичных) библиотек по отношению к уровню 2017 года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014" marR="3014" marT="4959" marB="495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единиц</a:t>
                      </a:r>
                      <a:endParaRPr lang="ru-RU" sz="11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014" marR="3014" marT="4959" marB="495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-</a:t>
                      </a:r>
                      <a:endParaRPr lang="ru-RU" sz="11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014" marR="3014" marT="4959" marB="495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372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Увеличение количества посещений </a:t>
                      </a:r>
                      <a:r>
                        <a:rPr lang="ru-RU" sz="1100" dirty="0" err="1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культурно-досуговых</a:t>
                      </a: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 учреждений по отношению к уровню 2017 года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014" marR="3014" marT="4959" marB="495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единиц</a:t>
                      </a:r>
                      <a:endParaRPr lang="ru-RU" sz="11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014" marR="3014" marT="4959" marB="495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-</a:t>
                      </a:r>
                      <a:endParaRPr lang="ru-RU" sz="11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014" marR="3014" marT="4959" marB="495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324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Увеличение количества участников клубных формирований, посещающих муниципальные </a:t>
                      </a:r>
                      <a:r>
                        <a:rPr lang="ru-RU" sz="1100" dirty="0" err="1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культурно-досуговые</a:t>
                      </a: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 учреждения, по отношению к уровню 2017 года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014" marR="3014" marT="4959" marB="495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единиц</a:t>
                      </a:r>
                      <a:endParaRPr lang="ru-RU" sz="11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014" marR="3014" marT="4959" marB="495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-</a:t>
                      </a:r>
                      <a:endParaRPr lang="ru-RU" sz="11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014" marR="3014" marT="4959" marB="495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372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Количество посещений организаций культуры (профессиональных театров) (по отношению к уровню 2010 года)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014" marR="3014" marT="4959" marB="495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%</a:t>
                      </a:r>
                      <a:endParaRPr lang="ru-RU" sz="11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014" marR="3014" marT="4959" marB="495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-</a:t>
                      </a:r>
                      <a:endParaRPr lang="ru-RU" sz="11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014" marR="3014" marT="4959" marB="495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372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Количество посещений организаций культуры по отношению к уровню 2017 года (в части посещений библиотек)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014" marR="3014" marT="4959" marB="495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%</a:t>
                      </a:r>
                      <a:endParaRPr lang="ru-RU" sz="11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014" marR="3014" marT="4959" marB="495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-</a:t>
                      </a:r>
                      <a:endParaRPr lang="ru-RU" sz="11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014" marR="3014" marT="4959" marB="495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4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Число посещений театров малых городов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014" marR="3014" marT="4959" marB="495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единиц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014" marR="3014" marT="4959" marB="495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-</a:t>
                      </a:r>
                      <a:endParaRPr lang="ru-RU" sz="11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014" marR="3014" marT="4959" marB="495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752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Усовершенствованы профессиональные репертуарные театры, находящиеся в населенных пунктах с численностью населения до 300 тыс. человек, путем создания новых постановок и (или) улучшения материально-технического оснащения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014" marR="3014" marT="4959" marB="495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единиц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014" marR="3014" marT="4959" marB="495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-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014" marR="3014" marT="4959" marB="495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372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Количество сельских учреждений культуры Серовского городского округа, получивших </a:t>
                      </a:r>
                      <a:r>
                        <a:rPr lang="ru-RU" sz="1100" dirty="0" err="1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грантовую</a:t>
                      </a: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 поддержку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014" marR="3014" marT="4959" marB="495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единиц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014" marR="3014" marT="4959" marB="495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-</a:t>
                      </a:r>
                      <a:endParaRPr lang="ru-RU" sz="11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014" marR="3014" marT="4959" marB="495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42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Оказана государственная поддержка лучшим сельским учреждениям культуры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014" marR="3014" marT="4959" marB="495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единиц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014" marR="3014" marT="4959" marB="495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-</a:t>
                      </a:r>
                      <a:endParaRPr lang="ru-RU" sz="11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014" marR="3014" marT="4959" marB="495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324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Количество новых поступлений в фонды муниципальных библиотек (включая количество приобретенных электронных версий книг и периодические издания)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014" marR="3014" marT="4959" marB="495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единиц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014" marR="3014" marT="4959" marB="495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-</a:t>
                      </a:r>
                      <a:endParaRPr lang="ru-RU" sz="11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014" marR="3014" marT="4959" marB="495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800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Проведены мероприятия по комплектованию книжных фондов библиотек муниципальных образований в государственных общедоступных библиотеках субъектов Российской Федерации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014" marR="3014" marT="4959" marB="495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единиц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014" marR="3014" marT="4959" marB="495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-</a:t>
                      </a:r>
                      <a:endParaRPr lang="ru-RU" sz="11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014" marR="3014" marT="4959" marB="495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42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Число посещений культурных мероприятий Серовского городского округа</a:t>
                      </a:r>
                      <a:endParaRPr lang="ru-RU" sz="11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014" marR="3014" marT="4959" marB="495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тыс. посещений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014" marR="3014" marT="4959" marB="495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771,01</a:t>
                      </a:r>
                      <a:endParaRPr lang="ru-RU" sz="11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014" marR="3014" marT="4959" marB="495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372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Количество волонтеров Серовского городского округа, вовлеченных в программу "Волонтеры культуры"</a:t>
                      </a:r>
                      <a:endParaRPr lang="ru-RU" sz="11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014" marR="3014" marT="4959" marB="495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единиц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014" marR="3014" marT="4959" marB="495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30</a:t>
                      </a:r>
                      <a:endParaRPr lang="ru-RU" sz="11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014" marR="3014" marT="4959" marB="495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42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Количество обращений к порталу "Культура Урала. РФ" в Серовском городском округе</a:t>
                      </a:r>
                      <a:endParaRPr lang="ru-RU" sz="11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014" marR="3014" marT="4959" marB="495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единиц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014" marR="3014" marT="4959" marB="495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1500</a:t>
                      </a:r>
                      <a:endParaRPr lang="ru-RU" sz="11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014" marR="3014" marT="4959" marB="495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848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Уровень фактической обеспеченности учреждениями культуры от нормативной потребности клубами и учреждениями клубного типа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014" marR="3014" marT="4959" marB="495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%</a:t>
                      </a:r>
                      <a:endParaRPr lang="ru-RU" sz="11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014" marR="3014" marT="4959" marB="495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100</a:t>
                      </a:r>
                      <a:endParaRPr lang="ru-RU" sz="11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014" marR="3014" marT="4959" marB="495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372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Уровень фактической обеспеченности учреждениями культуры от нормативной потребности библиотеками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014" marR="3014" marT="4959" marB="495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%</a:t>
                      </a:r>
                      <a:endParaRPr lang="ru-RU" sz="11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014" marR="3014" marT="4959" marB="495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100</a:t>
                      </a:r>
                      <a:endParaRPr lang="ru-RU" sz="11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014" marR="3014" marT="4959" marB="495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372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Уровень фактической обеспеченности учреждениями культуры от нормативной потребности парками культуры и отдыха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014" marR="3014" marT="4959" marB="495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%</a:t>
                      </a:r>
                      <a:endParaRPr lang="ru-RU" sz="11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014" marR="3014" marT="4959" marB="495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0</a:t>
                      </a:r>
                      <a:endParaRPr lang="ru-RU" sz="11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014" marR="3014" marT="4959" marB="495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848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Результаты независимой оценки качества условий оказания услуг муниципальными организациями в сферах культуры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014" marR="3014" marT="4959" marB="495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%</a:t>
                      </a:r>
                      <a:endParaRPr lang="ru-RU" sz="11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014" marR="3014" marT="4959" marB="495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90,64</a:t>
                      </a:r>
                      <a:endParaRPr lang="ru-RU" sz="11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014" marR="3014" marT="4959" marB="495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42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Создание </a:t>
                      </a:r>
                      <a:r>
                        <a:rPr lang="ru-RU" sz="1100" dirty="0" err="1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мультимедийных</a:t>
                      </a: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 гидов по экспозициям и выставочным проектам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014" marR="3014" marT="4959" marB="495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единиц</a:t>
                      </a:r>
                      <a:endParaRPr lang="ru-RU" sz="11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014" marR="3014" marT="4959" marB="495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1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014" marR="3014" marT="4959" marB="495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59" descr="герб города Серова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2785" y="5581"/>
            <a:ext cx="505213" cy="625304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0" y="0"/>
          <a:ext cx="9906000" cy="6753084"/>
        </p:xfrm>
        <a:graphic>
          <a:graphicData uri="http://schemas.openxmlformats.org/drawingml/2006/table">
            <a:tbl>
              <a:tblPr/>
              <a:tblGrid>
                <a:gridCol w="7730836"/>
                <a:gridCol w="890650"/>
                <a:gridCol w="1284514"/>
              </a:tblGrid>
              <a:tr h="9848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Наименования цели (целей), и задач, целевых показателей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014" marR="3014" marT="4959" marB="4959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Единица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 </a:t>
                      </a: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измерения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014" marR="3014" marT="4959" marB="4959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Значение </a:t>
                      </a: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целевого </a:t>
                      </a:r>
                      <a:r>
                        <a:rPr lang="ru-RU" sz="11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показателя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014" marR="3014" marT="4959" marB="4959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848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Число грантов для поддержки значимых для </a:t>
                      </a:r>
                      <a:r>
                        <a:rPr lang="ru-RU" sz="1100" dirty="0" err="1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социокультурного</a:t>
                      </a: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 развития Свердловской области проектов организаций культуры и искусства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014" marR="3014" marT="4959" marB="495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единиц</a:t>
                      </a:r>
                      <a:endParaRPr lang="ru-RU" sz="11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014" marR="3014" marT="4959" marB="495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1</a:t>
                      </a:r>
                      <a:endParaRPr lang="ru-RU" sz="11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014" marR="3014" marT="4959" marB="495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372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Приобретение оборудования, предусмотренного проектом "Создание виртуальной экспозиции "Золотые Звезды </a:t>
                      </a:r>
                      <a:r>
                        <a:rPr lang="ru-RU" sz="1100" dirty="0" err="1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серовчан</a:t>
                      </a: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"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014" marR="3014" marT="4959" marB="495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%</a:t>
                      </a:r>
                      <a:endParaRPr lang="ru-RU" sz="11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014" marR="3014" marT="4959" marB="495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-</a:t>
                      </a:r>
                      <a:endParaRPr lang="ru-RU" sz="11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014" marR="3014" marT="4959" marB="495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848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Улучшение технического состояния помещений: уменьшение количества зданий (помещений), требующих капитального ремонта, аварийных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014" marR="3014" marT="4959" marB="495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единиц</a:t>
                      </a:r>
                      <a:endParaRPr lang="ru-RU" sz="11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014" marR="3014" marT="4959" marB="495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2</a:t>
                      </a:r>
                      <a:endParaRPr lang="ru-RU" sz="11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014" marR="3014" marT="4959" marB="495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324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Доля зданий (помещений) муниципальных учреждений культуры, находящихся в удовлетворительном состоянии в общем количестве зданий (помещений) данных учреждений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014" marR="3014" marT="4959" marB="495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%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014" marR="3014" marT="4959" marB="495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92,6</a:t>
                      </a:r>
                      <a:endParaRPr lang="ru-RU" sz="11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014" marR="3014" marT="4959" marB="495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800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Доля муниципальных учреждений культуры, здания которых находятся в аварийном состоянии или требуют капитального ремонта, в общем количестве муниципальных учреждений культуры</a:t>
                      </a:r>
                      <a:endParaRPr lang="ru-RU" sz="11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014" marR="3014" marT="4959" marB="495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%</a:t>
                      </a:r>
                      <a:endParaRPr lang="ru-RU" sz="11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014" marR="3014" marT="4959" marB="495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11,43</a:t>
                      </a:r>
                      <a:endParaRPr lang="ru-RU" sz="11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014" marR="3014" marT="4959" marB="495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42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Увеличение количества модельных муниципальных библиотек</a:t>
                      </a:r>
                      <a:endParaRPr lang="ru-RU" sz="11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014" marR="3014" marT="4959" marB="495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единиц</a:t>
                      </a:r>
                      <a:endParaRPr lang="ru-RU" sz="11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014" marR="3014" marT="4959" marB="495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3</a:t>
                      </a:r>
                      <a:endParaRPr lang="ru-RU" sz="11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014" marR="3014" marT="4959" marB="495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372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Количество организаций культуры Серовского городского округа, получивших современное оборудование</a:t>
                      </a:r>
                      <a:endParaRPr lang="ru-RU" sz="11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014" marR="3014" marT="4959" marB="495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единиц</a:t>
                      </a:r>
                      <a:endParaRPr lang="ru-RU" sz="11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014" marR="3014" marT="4959" marB="495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-</a:t>
                      </a:r>
                      <a:endParaRPr lang="ru-RU" sz="11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014" marR="3014" marT="4959" marB="495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42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Переоснащены муниципальные библиотеки по модельному стандарту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014" marR="3014" marT="4959" marB="495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единиц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014" marR="3014" marT="4959" marB="495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-</a:t>
                      </a:r>
                      <a:endParaRPr lang="ru-RU" sz="11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014" marR="3014" marT="4959" marB="495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324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Соотношение средней заработной платы работников муниципальных учреждений культуры к среднемесячному доходу от трудовой деятельности по Свердловской области</a:t>
                      </a:r>
                      <a:endParaRPr lang="ru-RU" sz="11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014" marR="3014" marT="4959" marB="495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%</a:t>
                      </a:r>
                      <a:endParaRPr lang="ru-RU" sz="11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014" marR="3014" marT="4959" marB="495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100</a:t>
                      </a:r>
                      <a:endParaRPr lang="ru-RU" sz="11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014" marR="3014" marT="4959" marB="495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Количество специалистов Серовского городского округа, прошедших повышение квалификации на базе Центров непрерывного образования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014" marR="3014" marT="4959" marB="495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единиц</a:t>
                      </a:r>
                      <a:endParaRPr lang="ru-RU" sz="11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014" marR="3014" marT="4959" marB="495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18</a:t>
                      </a:r>
                      <a:endParaRPr lang="ru-RU" sz="11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014" marR="3014" marT="4959" marB="495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276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Количество материалов в телеэфире и сети "Интернет" о деятельности органов местного самоуправления Серовского городского округа, а также об общественно-политических, социально-культурных событиях городского округа</a:t>
                      </a:r>
                      <a:endParaRPr lang="ru-RU" sz="11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014" marR="3014" marT="4959" marB="495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минут</a:t>
                      </a:r>
                      <a:endParaRPr lang="ru-RU" sz="11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014" marR="3014" marT="4959" marB="495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408,33</a:t>
                      </a:r>
                      <a:endParaRPr lang="ru-RU" sz="11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014" marR="3014" marT="4959" marB="495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Объем публикаций газетных статей, содержащих информацию о деятельности органов местного самоуправления Серовского городского округа, а также об общественно-политических, социально-культурных событиях городского округа</a:t>
                      </a:r>
                      <a:endParaRPr lang="ru-RU" sz="11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014" marR="3014" marT="4959" marB="495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см2</a:t>
                      </a:r>
                      <a:endParaRPr lang="ru-RU" sz="11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014" marR="3014" marT="4959" marB="495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28409</a:t>
                      </a:r>
                      <a:endParaRPr lang="ru-RU" sz="11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014" marR="3014" marT="4959" marB="495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616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Количество выходов официальной информации о деятельности органов местного самоуправления Серовского городского округа, а также об общественно-политических, социально-культурных событиях городского округа на радио</a:t>
                      </a:r>
                      <a:endParaRPr lang="ru-RU" sz="11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014" marR="3014" marT="4959" marB="495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единиц</a:t>
                      </a:r>
                      <a:endParaRPr lang="ru-RU" sz="11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014" marR="3014" marT="4959" marB="495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346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014" marR="3014" marT="4959" marB="495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42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Количество информационных стендов "Серовский городской округ. Информация."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014" marR="3014" marT="4959" marB="495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единиц</a:t>
                      </a:r>
                      <a:endParaRPr lang="ru-RU" sz="11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014" marR="3014" marT="4959" marB="495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-</a:t>
                      </a:r>
                      <a:endParaRPr lang="ru-RU" sz="11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014" marR="3014" marT="4959" marB="495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228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Количество публикаций информации о деятельности органов местного самоуправления Серовского городского округа, а также об общественно-политических, социально-культурных событиях городского округа в информационно-телекоммуникационной сети "Интернет"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014" marR="3014" marT="4959" marB="495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единиц</a:t>
                      </a:r>
                      <a:endParaRPr lang="ru-RU" sz="11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014" marR="3014" marT="4959" marB="495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-</a:t>
                      </a:r>
                      <a:endParaRPr lang="ru-RU" sz="11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014" marR="3014" marT="4959" marB="495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4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Объем информационного материала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014" marR="3014" marT="4959" marB="495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знак</a:t>
                      </a:r>
                      <a:endParaRPr lang="ru-RU" sz="11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014" marR="3014" marT="4959" marB="495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-</a:t>
                      </a:r>
                      <a:endParaRPr lang="ru-RU" sz="11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014" marR="3014" marT="4959" marB="495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4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Количество информационных материалов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014" marR="3014" marT="4959" marB="495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штук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014" marR="3014" marT="4959" marB="495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-</a:t>
                      </a:r>
                      <a:endParaRPr lang="ru-RU" sz="11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014" marR="3014" marT="4959" marB="495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800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Содержание и сохранение объектов культурного наследия городского округа (объектов культурного наследия, мемориальных комплексов, памятников, мемориальных и памятных досок)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014" marR="3014" marT="4959" marB="495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единиц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014" marR="3014" marT="4959" marB="495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21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014" marR="3014" marT="4959" marB="495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752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Доля объектов культурного наследия, находящихся в муниципальной собственности и требующих консервации или реставрации, в общем количестве объектов культурного наследия, находящихся в муниципальной собственности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014" marR="3014" marT="4959" marB="495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%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014" marR="3014" marT="4959" marB="495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14,3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014" marR="3014" marT="4959" marB="495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94540" y="1874322"/>
            <a:ext cx="1914525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5714" name="Picture 3" descr="D:\Бассейн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-16179800" y="-9750425"/>
            <a:ext cx="4319587" cy="287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5719" name="Заголовок 1"/>
          <p:cNvSpPr txBox="1">
            <a:spLocks/>
          </p:cNvSpPr>
          <p:nvPr/>
        </p:nvSpPr>
        <p:spPr bwMode="auto">
          <a:xfrm>
            <a:off x="0" y="0"/>
            <a:ext cx="9906000" cy="660400"/>
          </a:xfrm>
          <a:prstGeom prst="rect">
            <a:avLst/>
          </a:prstGeom>
          <a:solidFill>
            <a:schemeClr val="tx2">
              <a:lumMod val="90000"/>
            </a:schemeClr>
          </a:solidFill>
          <a:ln w="12700" algn="ctr">
            <a:solidFill>
              <a:srgbClr val="23496F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ru-RU" sz="2400" b="1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Муниципальная программа «Развитие </a:t>
            </a:r>
            <a:r>
              <a:rPr lang="ru-RU" sz="2400" b="1" dirty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физической культуры и спорта в </a:t>
            </a:r>
            <a:r>
              <a:rPr lang="ru-RU" sz="2400" b="1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Серовском </a:t>
            </a:r>
            <a:r>
              <a:rPr lang="ru-RU" sz="2400" b="1" dirty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городском </a:t>
            </a:r>
            <a:r>
              <a:rPr lang="ru-RU" sz="2400" b="1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округе» на 2021-2026 годы</a:t>
            </a:r>
            <a:endParaRPr lang="ru-RU" sz="2400" b="1" dirty="0">
              <a:solidFill>
                <a:schemeClr val="accent4">
                  <a:lumMod val="10000"/>
                </a:schemeClr>
              </a:solidFill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</p:txBody>
      </p:sp>
      <p:pic>
        <p:nvPicPr>
          <p:cNvPr id="6" name="Picture 159" descr="герб города Серова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2785" y="5581"/>
            <a:ext cx="505213" cy="625304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graphicFrame>
        <p:nvGraphicFramePr>
          <p:cNvPr id="11" name="Таблица 10"/>
          <p:cNvGraphicFramePr>
            <a:graphicFrameLocks noGrp="1"/>
          </p:cNvGraphicFramePr>
          <p:nvPr/>
        </p:nvGraphicFramePr>
        <p:xfrm>
          <a:off x="1" y="681401"/>
          <a:ext cx="5913912" cy="3688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913912"/>
              </a:tblGrid>
              <a:tr h="370840">
                <a:tc>
                  <a:txBody>
                    <a:bodyPr/>
                    <a:lstStyle/>
                    <a:p>
                      <a:r>
                        <a:rPr lang="ru-RU" sz="3200" dirty="0" smtClean="0"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Цели программы:</a:t>
                      </a:r>
                      <a:endParaRPr lang="ru-RU" sz="3200" dirty="0"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Создание условий для развития физической культуры и спорта в Серовском городском округе, в том числе для лиц с ограниченными возможностями здоровья и инвалидов.</a:t>
                      </a:r>
                      <a:r>
                        <a:rPr lang="ru-RU" sz="1800" kern="1200" baseline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 </a:t>
                      </a:r>
                      <a:r>
                        <a:rPr lang="ru-RU" sz="1800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Создание условий для развития детско-юношеского спорта, подготовки спортивного резерва сборных команд Серовского городского округа, Свердловской области и Российской Федерации, совершенствование системы спорта высших достижений.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Создание условий, обеспечивающих доступность к спортивной инфраструктуре Серовского городского округа.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3" name="Таблица 12"/>
          <p:cNvGraphicFramePr>
            <a:graphicFrameLocks noGrp="1"/>
          </p:cNvGraphicFramePr>
          <p:nvPr/>
        </p:nvGraphicFramePr>
        <p:xfrm>
          <a:off x="201880" y="4469629"/>
          <a:ext cx="9533906" cy="2061799"/>
        </p:xfrm>
        <a:graphic>
          <a:graphicData uri="http://schemas.openxmlformats.org/drawingml/2006/table">
            <a:tbl>
              <a:tblPr/>
              <a:tblGrid>
                <a:gridCol w="5382044"/>
                <a:gridCol w="1383954"/>
                <a:gridCol w="1383954"/>
                <a:gridCol w="1383954"/>
              </a:tblGrid>
              <a:tr h="492540">
                <a:tc>
                  <a:txBody>
                    <a:bodyPr/>
                    <a:lstStyle/>
                    <a:p>
                      <a:pPr algn="ctr" fontAlgn="t"/>
                      <a:endParaRPr lang="ru-RU" sz="1600" b="0" i="0" u="none" strike="noStrike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</a:endParaRPr>
                    </a:p>
                  </a:txBody>
                  <a:tcPr marL="8876" marR="8876" marT="88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0" i="0" u="none" strike="noStrik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2024 год</a:t>
                      </a:r>
                    </a:p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i="0" u="none" strike="noStrik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(тыс.</a:t>
                      </a:r>
                      <a:r>
                        <a:rPr lang="ru-RU" sz="1600" b="0" i="0" u="none" strike="noStrike" baseline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 руб.</a:t>
                      </a:r>
                      <a:r>
                        <a:rPr lang="ru-RU" sz="1600" b="0" i="0" u="none" strike="noStrik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)</a:t>
                      </a:r>
                      <a:endParaRPr lang="ru-RU" sz="1600" b="0" i="0" u="none" strike="noStrike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</a:endParaRPr>
                    </a:p>
                  </a:txBody>
                  <a:tcPr marL="8876" marR="8876" marT="88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0" i="0" u="none" strike="noStrik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2025 год</a:t>
                      </a:r>
                    </a:p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i="0" u="none" strike="noStrik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(тыс.</a:t>
                      </a:r>
                      <a:r>
                        <a:rPr lang="ru-RU" sz="1600" b="0" i="0" u="none" strike="noStrike" baseline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 руб.</a:t>
                      </a:r>
                      <a:r>
                        <a:rPr lang="ru-RU" sz="1600" b="0" i="0" u="none" strike="noStrik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)</a:t>
                      </a:r>
                      <a:endParaRPr lang="ru-RU" sz="1600" b="0" i="0" u="none" strike="noStrike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</a:endParaRPr>
                    </a:p>
                  </a:txBody>
                  <a:tcPr marL="8876" marR="8876" marT="88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0" i="0" u="none" strike="noStrik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2025 год</a:t>
                      </a:r>
                    </a:p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i="0" u="none" strike="noStrik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(тыс.</a:t>
                      </a:r>
                      <a:r>
                        <a:rPr lang="ru-RU" sz="1600" b="0" i="0" u="none" strike="noStrike" baseline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 руб.</a:t>
                      </a:r>
                      <a:r>
                        <a:rPr lang="ru-RU" sz="1600" b="0" i="0" u="none" strike="noStrik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)</a:t>
                      </a:r>
                    </a:p>
                  </a:txBody>
                  <a:tcPr marL="8876" marR="8876" marT="88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92540">
                <a:tc>
                  <a:txBody>
                    <a:bodyPr/>
                    <a:lstStyle/>
                    <a:p>
                      <a:pPr algn="l" fontAlgn="t"/>
                      <a:r>
                        <a:rPr lang="ru-RU" sz="1600" b="0" i="0" u="none" strike="noStrike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+mn-ea"/>
                          <a:cs typeface="+mn-cs"/>
                        </a:rPr>
                        <a:t>Подпрограмма "Развитие физической культуры и спорта в Серовском городском округе"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i="0" u="none" strike="noStrik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186 799,7</a:t>
                      </a:r>
                      <a:endParaRPr lang="ru-RU" sz="1600" b="0" i="0" u="none" strike="noStrike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</a:endParaRPr>
                    </a:p>
                  </a:txBody>
                  <a:tcPr marL="8876" marR="8876" marT="88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i="0" u="none" strike="noStrik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211 925,1</a:t>
                      </a:r>
                      <a:endParaRPr lang="ru-RU" sz="1600" b="0" i="0" u="none" strike="noStrike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</a:endParaRPr>
                    </a:p>
                  </a:txBody>
                  <a:tcPr marL="8876" marR="8876" marT="88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i="0" u="none" strike="noStrik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215 275,7</a:t>
                      </a:r>
                      <a:endParaRPr lang="ru-RU" sz="1600" b="0" i="0" u="none" strike="noStrike" dirty="0" smtClean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</a:endParaRPr>
                    </a:p>
                  </a:txBody>
                  <a:tcPr marL="8876" marR="8876" marT="88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13015">
                <a:tc>
                  <a:txBody>
                    <a:bodyPr/>
                    <a:lstStyle/>
                    <a:p>
                      <a:pPr algn="l" fontAlgn="t"/>
                      <a:r>
                        <a:rPr lang="ru-RU" sz="1600" b="0" i="0" u="none" strike="noStrike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+mn-ea"/>
                          <a:cs typeface="+mn-cs"/>
                        </a:rPr>
                        <a:t>Подпрограмма "Развитие инфраструктуры объектов спорта муниципальной собственности Серовского городского округа"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i="0" u="none" strike="noStrik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15 930,7</a:t>
                      </a:r>
                      <a:endParaRPr lang="ru-RU" sz="1600" b="0" i="0" u="none" strike="noStrike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</a:endParaRPr>
                    </a:p>
                  </a:txBody>
                  <a:tcPr marL="8876" marR="8876" marT="88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i="0" u="none" strike="noStrik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0,0</a:t>
                      </a:r>
                      <a:endParaRPr lang="ru-RU" sz="1600" b="0" i="0" u="none" strike="noStrike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</a:endParaRPr>
                    </a:p>
                  </a:txBody>
                  <a:tcPr marL="8876" marR="8876" marT="88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i="0" u="none" strike="noStrik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0,0</a:t>
                      </a:r>
                      <a:endParaRPr lang="ru-RU" sz="1600" b="0" i="0" u="none" strike="noStrike" dirty="0" smtClean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</a:endParaRPr>
                    </a:p>
                  </a:txBody>
                  <a:tcPr marL="8876" marR="8876" marT="88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26993"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1" i="0" u="none" strike="noStrik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Итого</a:t>
                      </a:r>
                      <a:endParaRPr lang="ru-RU" sz="1600" b="1" i="0" u="none" strike="noStrike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</a:endParaRPr>
                    </a:p>
                  </a:txBody>
                  <a:tcPr marL="8876" marR="8876" marT="88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i="0" u="none" strike="noStrik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202 730,4</a:t>
                      </a:r>
                      <a:endParaRPr lang="ru-RU" sz="1600" b="1" i="0" u="none" strike="noStrike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</a:endParaRPr>
                    </a:p>
                  </a:txBody>
                  <a:tcPr marL="8876" marR="8876" marT="88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i="0" u="none" strike="noStrik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211 925,1</a:t>
                      </a:r>
                      <a:endParaRPr lang="ru-RU" sz="1600" b="1" i="0" u="none" strike="noStrike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</a:endParaRPr>
                    </a:p>
                  </a:txBody>
                  <a:tcPr marL="8876" marR="8876" marT="88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i="0" u="none" strike="noStrik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215 275,7</a:t>
                      </a:r>
                      <a:endParaRPr lang="ru-RU" sz="1600" b="1" i="0" u="none" strike="noStrike" dirty="0" smtClean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</a:endParaRPr>
                    </a:p>
                  </a:txBody>
                  <a:tcPr marL="8876" marR="8876" marT="88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pic>
        <p:nvPicPr>
          <p:cNvPr id="89093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13911" y="2934195"/>
            <a:ext cx="3992089" cy="14887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7041" name="Picture 1" descr="X:\Нелюбина - отчеты\фото города\Бассейн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517626" y="670607"/>
            <a:ext cx="2388374" cy="1787586"/>
          </a:xfrm>
          <a:prstGeom prst="rect">
            <a:avLst/>
          </a:prstGeom>
          <a:noFill/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59" descr="герб города Серова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2785" y="5581"/>
            <a:ext cx="505213" cy="625304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0" y="0"/>
          <a:ext cx="9906001" cy="6905920"/>
        </p:xfrm>
        <a:graphic>
          <a:graphicData uri="http://schemas.openxmlformats.org/drawingml/2006/table">
            <a:tbl>
              <a:tblPr/>
              <a:tblGrid>
                <a:gridCol w="7932717"/>
                <a:gridCol w="760021"/>
                <a:gridCol w="1213263"/>
              </a:tblGrid>
              <a:tr h="10851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Наименование цели (целей) и задач, целевых показателей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5618" marR="5618" marT="9242" marB="924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Единица измерения</a:t>
                      </a:r>
                      <a:endParaRPr lang="ru-RU" sz="11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5618" marR="5618" marT="9242" marB="924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Значение целевого </a:t>
                      </a:r>
                      <a:r>
                        <a:rPr lang="ru-RU" sz="11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показателя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5618" marR="5618" marT="9242" marB="924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857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Доля жителей Серовского городского округа, систематически занимающихся физической культурой и спортом, в общей численности населения Серовского городского округа</a:t>
                      </a:r>
                      <a:endParaRPr lang="ru-RU" sz="11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5618" marR="5618" marT="9242" marB="924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чел./%</a:t>
                      </a:r>
                      <a:endParaRPr lang="ru-RU" sz="11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5618" marR="5618" marT="9242" marB="924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56100/57,90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5618" marR="5618" marT="9242" marB="924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859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Доля учащихся и студентов Серовского городского округа, систематически занимающихся физической культурой и спортом, в общей численности учащихся и студентов Серовского городского округа (в возрасте 3 - 29 лет)</a:t>
                      </a:r>
                      <a:endParaRPr lang="ru-RU" sz="11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5618" marR="5618" marT="9242" marB="924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%</a:t>
                      </a:r>
                      <a:endParaRPr lang="ru-RU" sz="11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5618" marR="5618" marT="9242" marB="924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88,20</a:t>
                      </a:r>
                      <a:endParaRPr lang="ru-RU" sz="11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5618" marR="5618" marT="9242" marB="924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850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из них в возрасте от 3 до 18 лет</a:t>
                      </a:r>
                      <a:endParaRPr lang="ru-RU" sz="11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5618" marR="5618" marT="9242" marB="924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97,5</a:t>
                      </a:r>
                      <a:endParaRPr lang="ru-RU" sz="11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5618" marR="5618" marT="9242" marB="924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860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Доля населения Серовского городского округа, занятого в экономике, занимающегося физической культурой и спортом, в общей численности населения занятого в экономике (женщины в возрасте 30 - 54 лет, мужчины в возрасте 30 - 59 лет)</a:t>
                      </a:r>
                      <a:endParaRPr lang="ru-RU" sz="11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5618" marR="5618" marT="9242" marB="924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%</a:t>
                      </a:r>
                      <a:endParaRPr lang="ru-RU" sz="11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5618" marR="5618" marT="9242" marB="924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55,00</a:t>
                      </a:r>
                      <a:endParaRPr lang="ru-RU" sz="11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5618" marR="5618" marT="9242" marB="924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858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Доля сельского населения, систематически занимающегося физической культурой и спортом, в общей численности сельского населения Серовского городского округа в возрасте 3 - 79 лет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5618" marR="5618" marT="9242" marB="924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%</a:t>
                      </a:r>
                      <a:endParaRPr lang="ru-RU" sz="11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5618" marR="5618" marT="9242" marB="924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40</a:t>
                      </a:r>
                      <a:endParaRPr lang="ru-RU" sz="11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5618" marR="5618" marT="9242" marB="924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858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Доля граждан старшего возраста (женщины в возрасте 55 - 79 лет, мужчины в возрасте 60 - 79 лет), систематически занимающихся физической культурой и спортом, в общей численности граждан старшего возраста</a:t>
                      </a:r>
                      <a:endParaRPr lang="ru-RU" sz="11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5618" marR="5618" marT="9242" marB="924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%</a:t>
                      </a:r>
                      <a:endParaRPr lang="ru-RU" sz="11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5618" marR="5618" marT="9242" marB="924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21</a:t>
                      </a:r>
                      <a:endParaRPr lang="ru-RU" sz="11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5618" marR="5618" marT="9242" marB="924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857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Доля лиц с ограниченными возможностями здоровья и инвалидов, систематически занимающихся физической культурой и спортом, в общей численности указанной категории населения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5618" marR="5618" marT="9242" marB="924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%</a:t>
                      </a:r>
                      <a:endParaRPr lang="ru-RU" sz="11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5618" marR="5618" marT="9242" marB="924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16</a:t>
                      </a:r>
                      <a:endParaRPr lang="ru-RU" sz="11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5618" marR="5618" marT="9242" marB="924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850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из них в возрасте от 6 до 18 лет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5618" marR="5618" marT="9242" marB="924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86</a:t>
                      </a:r>
                      <a:endParaRPr lang="ru-RU" sz="11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5618" marR="5618" marT="9242" marB="924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9865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Доля населения Серовского городского округа, выполнившего нормативы испытаний (тестов) Всероссийского физкультурно-спортивного комплекса "Готов к труду и обороне" (ГТО), в общей численности населения, принявшего участие в выполнении нормативов испытаний (тестов) Всероссийского физкультурно-спортивного комплекса "Готов к труду и обороне" (ГТО)</a:t>
                      </a:r>
                      <a:endParaRPr lang="ru-RU" sz="11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5618" marR="5618" marT="9242" marB="924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%</a:t>
                      </a:r>
                      <a:endParaRPr lang="ru-RU" sz="11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5618" marR="5618" marT="9242" marB="924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53</a:t>
                      </a:r>
                      <a:endParaRPr lang="ru-RU" sz="11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5618" marR="5618" marT="9242" marB="924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850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из них учащихся и студентов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5618" marR="5618" marT="9242" marB="924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70</a:t>
                      </a:r>
                      <a:endParaRPr lang="ru-RU" sz="11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5618" marR="5618" marT="9242" marB="924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Количество лиц, привлеченных в спортивно-оздоровительную работу по развитию физической культуры и спорта среди различных групп населения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5618" marR="5618" marT="9242" marB="924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чел.</a:t>
                      </a:r>
                      <a:endParaRPr lang="ru-RU" sz="11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5618" marR="5618" marT="9242" marB="924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330</a:t>
                      </a:r>
                      <a:endParaRPr lang="ru-RU" sz="11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5618" marR="5618" marT="9242" marB="924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852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Количество занятий физкультурно-спортивной направленности по месту проживания граждан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5618" marR="5618" marT="9242" marB="924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шт.</a:t>
                      </a:r>
                      <a:endParaRPr lang="ru-RU" sz="11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5618" marR="5618" marT="9242" marB="924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9462</a:t>
                      </a:r>
                      <a:endParaRPr lang="ru-RU" sz="11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5618" marR="5618" marT="9242" marB="924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951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Количество проведенных официальных физкультурных (физкультурно-оздоровительных) мероприятий, в том числе в рамках Всероссийского физкультурно-спортивного комплекса "Готов к труду и обороне" (ГТО), а также количество проведенных тестирований выполнения нормативов испытаний (тестов) комплекса ГТО</a:t>
                      </a:r>
                      <a:endParaRPr lang="ru-RU" sz="11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5618" marR="5618" marT="9242" marB="924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шт.</a:t>
                      </a:r>
                      <a:endParaRPr lang="ru-RU" sz="11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5618" marR="5618" marT="9242" marB="924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173</a:t>
                      </a:r>
                      <a:endParaRPr lang="ru-RU" sz="11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5618" marR="5618" marT="9242" marB="924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851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Количество предоставленных часов доступа к объектам спорта</a:t>
                      </a:r>
                      <a:endParaRPr lang="ru-RU" sz="11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5618" marR="5618" marT="9242" marB="924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час</a:t>
                      </a:r>
                      <a:endParaRPr lang="ru-RU" sz="11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5618" marR="5618" marT="9242" marB="924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19248</a:t>
                      </a:r>
                      <a:endParaRPr lang="ru-RU" sz="11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5618" marR="5618" marT="9242" marB="924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329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Количество проведенных официальных спортивных мероприятий</a:t>
                      </a:r>
                      <a:endParaRPr lang="ru-RU" sz="11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5618" marR="5618" marT="9242" marB="924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шт.</a:t>
                      </a:r>
                      <a:endParaRPr lang="ru-RU" sz="11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5618" marR="5618" marT="9242" marB="924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2</a:t>
                      </a:r>
                      <a:endParaRPr lang="ru-RU" sz="11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5618" marR="5618" marT="9242" marB="924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328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Количество спортивных соревнований (физкультурных (физкультурно-оздоровительных) мероприятий), в которых спортсмены Серовского городского округа приняли участие</a:t>
                      </a:r>
                      <a:endParaRPr lang="ru-RU" sz="11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5618" marR="5618" marT="9242" marB="924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шт.</a:t>
                      </a:r>
                      <a:endParaRPr lang="ru-RU" sz="11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5618" marR="5618" marT="9242" marB="924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111</a:t>
                      </a:r>
                      <a:endParaRPr lang="ru-RU" sz="11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5618" marR="5618" marT="9242" marB="924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858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Доля лиц, занимающихся по дополнительным образовательным программам спортивной подготовки в организациях ведомственной принадлежности физической культуры и спорта</a:t>
                      </a:r>
                      <a:endParaRPr lang="ru-RU" sz="11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5618" marR="5618" marT="9242" marB="924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чел./%</a:t>
                      </a:r>
                      <a:endParaRPr lang="ru-RU" sz="11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5618" marR="5618" marT="9242" marB="924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1005/75,28</a:t>
                      </a:r>
                      <a:endParaRPr lang="ru-RU" sz="11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5618" marR="5618" marT="9242" marB="924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856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Целевой показатель 18. Уровень обеспеченности населения спортивными сооружениями исходя из единовременной пропускной способности объектов спорта</a:t>
                      </a:r>
                      <a:endParaRPr lang="ru-RU" sz="11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5618" marR="5618" marT="9242" marB="924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%</a:t>
                      </a:r>
                      <a:endParaRPr lang="ru-RU" sz="11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5618" marR="5618" marT="9242" marB="924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42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5618" marR="5618" marT="9242" marB="924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sz="quarter" idx="1"/>
          </p:nvPr>
        </p:nvSpPr>
        <p:spPr>
          <a:xfrm>
            <a:off x="-1" y="970148"/>
            <a:ext cx="9761517" cy="3696855"/>
          </a:xfrm>
        </p:spPr>
        <p:txBody>
          <a:bodyPr/>
          <a:lstStyle/>
          <a:p>
            <a:pPr algn="just"/>
            <a:r>
              <a:rPr lang="ru-RU" sz="1900" b="1" u="sng" dirty="0" smtClean="0">
                <a:solidFill>
                  <a:srgbClr val="000099"/>
                </a:solidFill>
                <a:effectLst/>
                <a:latin typeface="Times New Roman" pitchFamily="18" charset="0"/>
                <a:cs typeface="Arial" charset="0"/>
              </a:rPr>
              <a:t>Текущий финансовый год </a:t>
            </a:r>
            <a:r>
              <a:rPr lang="ru-RU" sz="1900" dirty="0" smtClean="0">
                <a:solidFill>
                  <a:srgbClr val="000099"/>
                </a:solidFill>
                <a:effectLst/>
                <a:latin typeface="Times New Roman" pitchFamily="18" charset="0"/>
                <a:cs typeface="Arial" charset="0"/>
              </a:rPr>
              <a:t>– </a:t>
            </a:r>
            <a:r>
              <a:rPr lang="ru-RU" sz="1900" dirty="0" err="1" smtClean="0">
                <a:solidFill>
                  <a:srgbClr val="000099"/>
                </a:solidFill>
                <a:effectLst/>
                <a:latin typeface="Times New Roman" pitchFamily="18" charset="0"/>
                <a:cs typeface="Arial" charset="0"/>
              </a:rPr>
              <a:t>год</a:t>
            </a:r>
            <a:r>
              <a:rPr lang="ru-RU" sz="1900" dirty="0" smtClean="0">
                <a:solidFill>
                  <a:srgbClr val="000099"/>
                </a:solidFill>
                <a:effectLst/>
                <a:latin typeface="Times New Roman" pitchFamily="18" charset="0"/>
                <a:cs typeface="Arial" charset="0"/>
              </a:rPr>
              <a:t>, в котором осуществляется исполнение бюджета, составление и рассмотрение проекта бюджета на очередной финансовый год (очередной финансовый год и плановый период). (В рамках данной брошюры «Бюджет для граждан» - 2023 год  является текущим)</a:t>
            </a:r>
          </a:p>
          <a:p>
            <a:pPr algn="just"/>
            <a:endParaRPr lang="ru-RU" sz="1900" dirty="0" smtClean="0">
              <a:solidFill>
                <a:srgbClr val="000099"/>
              </a:solidFill>
              <a:effectLst/>
              <a:latin typeface="Times New Roman" pitchFamily="18" charset="0"/>
              <a:cs typeface="Arial" charset="0"/>
            </a:endParaRPr>
          </a:p>
          <a:p>
            <a:pPr algn="just"/>
            <a:r>
              <a:rPr lang="ru-RU" sz="1900" b="1" u="sng" dirty="0" smtClean="0">
                <a:solidFill>
                  <a:srgbClr val="000099"/>
                </a:solidFill>
                <a:effectLst/>
                <a:latin typeface="Times New Roman" pitchFamily="18" charset="0"/>
                <a:cs typeface="Arial" charset="0"/>
              </a:rPr>
              <a:t>Очередной финансовый год </a:t>
            </a:r>
            <a:r>
              <a:rPr lang="ru-RU" sz="1900" dirty="0" smtClean="0">
                <a:solidFill>
                  <a:srgbClr val="000099"/>
                </a:solidFill>
                <a:effectLst/>
                <a:latin typeface="Times New Roman" pitchFamily="18" charset="0"/>
                <a:cs typeface="Arial" charset="0"/>
              </a:rPr>
              <a:t>– </a:t>
            </a:r>
            <a:r>
              <a:rPr lang="ru-RU" sz="1900" dirty="0" err="1" smtClean="0">
                <a:solidFill>
                  <a:srgbClr val="000099"/>
                </a:solidFill>
                <a:effectLst/>
                <a:latin typeface="Times New Roman" pitchFamily="18" charset="0"/>
                <a:cs typeface="Arial" charset="0"/>
              </a:rPr>
              <a:t>год</a:t>
            </a:r>
            <a:r>
              <a:rPr lang="ru-RU" sz="1900" dirty="0" smtClean="0">
                <a:solidFill>
                  <a:srgbClr val="000099"/>
                </a:solidFill>
                <a:effectLst/>
                <a:latin typeface="Times New Roman" pitchFamily="18" charset="0"/>
                <a:cs typeface="Arial" charset="0"/>
              </a:rPr>
              <a:t>, следующий за текущим финансовым годом. (В рамках данной брошюры «Бюджет для граждан» - 20</a:t>
            </a:r>
            <a:r>
              <a:rPr lang="en-US" sz="1900" dirty="0" smtClean="0">
                <a:solidFill>
                  <a:srgbClr val="000099"/>
                </a:solidFill>
                <a:effectLst/>
                <a:latin typeface="Times New Roman" pitchFamily="18" charset="0"/>
                <a:cs typeface="Arial" charset="0"/>
              </a:rPr>
              <a:t>2</a:t>
            </a:r>
            <a:r>
              <a:rPr lang="ru-RU" sz="1900" dirty="0" smtClean="0">
                <a:solidFill>
                  <a:srgbClr val="000099"/>
                </a:solidFill>
                <a:effectLst/>
                <a:latin typeface="Times New Roman" pitchFamily="18" charset="0"/>
                <a:cs typeface="Arial" charset="0"/>
              </a:rPr>
              <a:t>4 год  является очередным)</a:t>
            </a:r>
          </a:p>
          <a:p>
            <a:pPr algn="just"/>
            <a:endParaRPr lang="ru-RU" sz="1900" dirty="0" smtClean="0">
              <a:solidFill>
                <a:srgbClr val="000099"/>
              </a:solidFill>
              <a:effectLst/>
              <a:latin typeface="Times New Roman" pitchFamily="18" charset="0"/>
              <a:cs typeface="Arial" charset="0"/>
            </a:endParaRPr>
          </a:p>
          <a:p>
            <a:pPr algn="just"/>
            <a:r>
              <a:rPr lang="ru-RU" sz="1900" b="1" u="sng" dirty="0" smtClean="0">
                <a:solidFill>
                  <a:srgbClr val="000099"/>
                </a:solidFill>
                <a:effectLst/>
                <a:latin typeface="Times New Roman" pitchFamily="18" charset="0"/>
                <a:cs typeface="Arial" charset="0"/>
              </a:rPr>
              <a:t>Плановый период </a:t>
            </a:r>
            <a:r>
              <a:rPr lang="ru-RU" sz="1900" dirty="0" smtClean="0">
                <a:solidFill>
                  <a:srgbClr val="000099"/>
                </a:solidFill>
                <a:effectLst/>
                <a:latin typeface="Times New Roman" pitchFamily="18" charset="0"/>
                <a:cs typeface="Arial" charset="0"/>
              </a:rPr>
              <a:t>– два финансовых года, следующие за очередным финансовым годом. (В рамках данной брошюры «Бюджет для граждан»  - 2025 и 2026 годы являются плановым периодом)</a:t>
            </a:r>
          </a:p>
        </p:txBody>
      </p:sp>
      <p:pic>
        <p:nvPicPr>
          <p:cNvPr id="4" name="Picture 4" descr="Герб Серова Новый 5 зубцов (300 - цветной)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4825" y="8133"/>
            <a:ext cx="586038" cy="585633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5" name="WordArt 5"/>
          <p:cNvSpPr>
            <a:spLocks noChangeArrowheads="1" noChangeShapeType="1" noTextEdit="1"/>
          </p:cNvSpPr>
          <p:nvPr/>
        </p:nvSpPr>
        <p:spPr bwMode="auto">
          <a:xfrm>
            <a:off x="1418586" y="229611"/>
            <a:ext cx="8081673" cy="481012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ru-RU" sz="2000" kern="10" dirty="0">
                <a:ln w="9525">
                  <a:noFill/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Основные понятия</a:t>
            </a:r>
          </a:p>
        </p:txBody>
      </p:sp>
    </p:spTree>
  </p:cSld>
  <p:clrMapOvr>
    <a:masterClrMapping/>
  </p:clrMapOvr>
  <p:transition spd="slow"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6" name="Рисунок 9" descr="Jocuri-pe-trambulina-pentru-adolescenti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6947772" y="712519"/>
            <a:ext cx="2958228" cy="16031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59" descr="герб города Серова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2785" y="5581"/>
            <a:ext cx="505213" cy="625304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78849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75813" y="2315689"/>
            <a:ext cx="3030188" cy="196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320634" y="1175657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 smtClean="0">
              <a:solidFill>
                <a:schemeClr val="accent4">
                  <a:lumMod val="10000"/>
                </a:schemeClr>
              </a:solidFill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  <a:p>
            <a:endParaRPr lang="ru-RU" dirty="0">
              <a:solidFill>
                <a:schemeClr val="accent4">
                  <a:lumMod val="10000"/>
                </a:schemeClr>
              </a:solidFill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/>
        </p:nvGraphicFramePr>
        <p:xfrm>
          <a:off x="0" y="795646"/>
          <a:ext cx="6935190" cy="35488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935190"/>
              </a:tblGrid>
              <a:tr h="602045">
                <a:tc>
                  <a:txBody>
                    <a:bodyPr/>
                    <a:lstStyle/>
                    <a:p>
                      <a:r>
                        <a:rPr lang="ru-RU" sz="3200" dirty="0" smtClean="0">
                          <a:solidFill>
                            <a:schemeClr val="tx1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Цель программы:</a:t>
                      </a:r>
                      <a:endParaRPr lang="ru-RU" sz="3200" dirty="0">
                        <a:solidFill>
                          <a:schemeClr val="tx1"/>
                        </a:solidFill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</a:tr>
              <a:tr h="2946851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kern="1200" baseline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Повышение уровня созидательной активности и успешной самореализации молодых граждан Серовского городского округа. Повышение уровня творческого, физического, социального и духовного развития детей, подростков, молодых граждан на территории Серовского городского округа. Улучшение жилищных условий молодых граждан и молодых семей, проживающих на территории Серовского городского округа.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3" name="Таблица 12"/>
          <p:cNvGraphicFramePr>
            <a:graphicFrameLocks noGrp="1"/>
          </p:cNvGraphicFramePr>
          <p:nvPr/>
        </p:nvGraphicFramePr>
        <p:xfrm>
          <a:off x="142504" y="4322618"/>
          <a:ext cx="9533906" cy="2310710"/>
        </p:xfrm>
        <a:graphic>
          <a:graphicData uri="http://schemas.openxmlformats.org/drawingml/2006/table">
            <a:tbl>
              <a:tblPr/>
              <a:tblGrid>
                <a:gridCol w="5382044"/>
                <a:gridCol w="1383954"/>
                <a:gridCol w="1383954"/>
                <a:gridCol w="1383954"/>
              </a:tblGrid>
              <a:tr h="519246">
                <a:tc>
                  <a:txBody>
                    <a:bodyPr/>
                    <a:lstStyle/>
                    <a:p>
                      <a:pPr algn="ctr" fontAlgn="t"/>
                      <a:endParaRPr lang="ru-RU" sz="1600" b="0" i="0" u="none" strike="noStrike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</a:endParaRPr>
                    </a:p>
                  </a:txBody>
                  <a:tcPr marL="8876" marR="8876" marT="88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0" i="0" u="none" strike="noStrik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2024 год</a:t>
                      </a:r>
                    </a:p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i="0" u="none" strike="noStrik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(тыс.</a:t>
                      </a:r>
                      <a:r>
                        <a:rPr lang="ru-RU" sz="1600" b="0" i="0" u="none" strike="noStrike" baseline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 руб.</a:t>
                      </a:r>
                      <a:r>
                        <a:rPr lang="ru-RU" sz="1600" b="0" i="0" u="none" strike="noStrik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)</a:t>
                      </a:r>
                      <a:endParaRPr lang="ru-RU" sz="1600" b="0" i="0" u="none" strike="noStrike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</a:endParaRPr>
                    </a:p>
                  </a:txBody>
                  <a:tcPr marL="8876" marR="8876" marT="88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0" i="0" u="none" strike="noStrik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2025 год</a:t>
                      </a:r>
                    </a:p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i="0" u="none" strike="noStrik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(тыс.</a:t>
                      </a:r>
                      <a:r>
                        <a:rPr lang="ru-RU" sz="1600" b="0" i="0" u="none" strike="noStrike" baseline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 руб.</a:t>
                      </a:r>
                      <a:r>
                        <a:rPr lang="ru-RU" sz="1600" b="0" i="0" u="none" strike="noStrik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)</a:t>
                      </a:r>
                      <a:endParaRPr lang="ru-RU" sz="1600" b="0" i="0" u="none" strike="noStrike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</a:endParaRPr>
                    </a:p>
                  </a:txBody>
                  <a:tcPr marL="8876" marR="8876" marT="88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0" i="0" u="none" strike="noStrik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2025 год</a:t>
                      </a:r>
                    </a:p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i="0" u="none" strike="noStrik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(тыс.</a:t>
                      </a:r>
                      <a:r>
                        <a:rPr lang="ru-RU" sz="1600" b="0" i="0" u="none" strike="noStrike" baseline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 руб.</a:t>
                      </a:r>
                      <a:r>
                        <a:rPr lang="ru-RU" sz="1600" b="0" i="0" u="none" strike="noStrik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)</a:t>
                      </a:r>
                    </a:p>
                  </a:txBody>
                  <a:tcPr marL="8876" marR="8876" marT="88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01796">
                <a:tc>
                  <a:txBody>
                    <a:bodyPr/>
                    <a:lstStyle/>
                    <a:p>
                      <a:pPr algn="l" fontAlgn="t"/>
                      <a:r>
                        <a:rPr lang="ru-RU" sz="1600" b="0" i="0" u="none" strike="noStrik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Подпрограмма </a:t>
                      </a:r>
                      <a:r>
                        <a:rPr lang="ru-RU" sz="1600" b="0" i="0" u="none" strike="noStrike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"Развитие молодежной политики на территории Серовского городского округа"</a:t>
                      </a:r>
                    </a:p>
                  </a:txBody>
                  <a:tcPr marL="8876" marR="8876" marT="88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0" i="0" u="none" strike="noStrik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4 233,3</a:t>
                      </a:r>
                      <a:endParaRPr lang="ru-RU" sz="1600" b="0" i="0" u="none" strike="noStrike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</a:endParaRPr>
                    </a:p>
                  </a:txBody>
                  <a:tcPr marL="8876" marR="8876" marT="88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0" i="0" u="none" strike="noStrik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4 473,6</a:t>
                      </a:r>
                      <a:endParaRPr lang="ru-RU" sz="1600" b="0" i="0" u="none" strike="noStrike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</a:endParaRPr>
                    </a:p>
                  </a:txBody>
                  <a:tcPr marL="8876" marR="8876" marT="88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0" i="0" u="none" strike="noStrik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94 410,2</a:t>
                      </a:r>
                      <a:endParaRPr lang="ru-RU" sz="1600" b="0" i="0" u="none" strike="noStrike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</a:endParaRPr>
                    </a:p>
                  </a:txBody>
                  <a:tcPr marL="8876" marR="8876" marT="88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01796">
                <a:tc>
                  <a:txBody>
                    <a:bodyPr/>
                    <a:lstStyle/>
                    <a:p>
                      <a:pPr algn="l" fontAlgn="t"/>
                      <a:r>
                        <a:rPr lang="ru-RU" sz="1600" b="0" i="0" u="none" strike="noStrik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Подпрограмма </a:t>
                      </a:r>
                      <a:r>
                        <a:rPr lang="ru-RU" sz="1600" b="0" i="0" u="none" strike="noStrike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"Развитие дополнительного образования в сфере молодежной политики"</a:t>
                      </a:r>
                    </a:p>
                  </a:txBody>
                  <a:tcPr marL="8876" marR="8876" marT="88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0" i="0" u="none" strike="noStrik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79 927,4</a:t>
                      </a:r>
                      <a:endParaRPr lang="ru-RU" sz="1600" b="0" i="0" u="none" strike="noStrike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</a:endParaRPr>
                    </a:p>
                  </a:txBody>
                  <a:tcPr marL="8876" marR="8876" marT="88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0" i="0" u="none" strike="noStrik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83 986,2</a:t>
                      </a:r>
                      <a:endParaRPr lang="ru-RU" sz="1600" b="0" i="0" u="none" strike="noStrike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</a:endParaRPr>
                    </a:p>
                  </a:txBody>
                  <a:tcPr marL="8876" marR="8876" marT="88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0" i="0" u="none" strike="noStrik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4 473,6</a:t>
                      </a:r>
                      <a:endParaRPr lang="ru-RU" sz="1600" b="0" i="0" u="none" strike="noStrike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</a:endParaRPr>
                    </a:p>
                  </a:txBody>
                  <a:tcPr marL="8876" marR="8876" marT="88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01796">
                <a:tc>
                  <a:txBody>
                    <a:bodyPr/>
                    <a:lstStyle/>
                    <a:p>
                      <a:pPr algn="l" fontAlgn="t"/>
                      <a:r>
                        <a:rPr lang="ru-RU" sz="1600" b="0" i="0" u="none" strike="noStrik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Подпрограмма </a:t>
                      </a:r>
                      <a:r>
                        <a:rPr lang="ru-RU" sz="1600" b="0" i="0" u="none" strike="noStrike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"Стимулирование развития жилищного строительства"</a:t>
                      </a:r>
                    </a:p>
                  </a:txBody>
                  <a:tcPr marL="8876" marR="8876" marT="88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0" i="0" u="none" strike="noStrik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1 929,5</a:t>
                      </a:r>
                      <a:endParaRPr lang="ru-RU" sz="1600" b="0" i="0" u="none" strike="noStrike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</a:endParaRPr>
                    </a:p>
                  </a:txBody>
                  <a:tcPr marL="8876" marR="8876" marT="88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0" i="0" u="none" strike="noStrik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1 929,5</a:t>
                      </a:r>
                      <a:endParaRPr lang="ru-RU" sz="1600" b="0" i="0" u="none" strike="noStrike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</a:endParaRPr>
                    </a:p>
                  </a:txBody>
                  <a:tcPr marL="8876" marR="8876" marT="88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0" i="0" u="none" strike="noStrik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88 007,2</a:t>
                      </a:r>
                      <a:endParaRPr lang="ru-RU" sz="1600" b="0" i="0" u="none" strike="noStrike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</a:endParaRPr>
                    </a:p>
                  </a:txBody>
                  <a:tcPr marL="8876" marR="8876" marT="88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01796"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1" i="0" u="none" strike="noStrik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Итого</a:t>
                      </a:r>
                      <a:endParaRPr lang="ru-RU" sz="1600" b="1" i="0" u="none" strike="noStrike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</a:endParaRPr>
                    </a:p>
                  </a:txBody>
                  <a:tcPr marL="8876" marR="8876" marT="88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1" i="0" u="none" strike="noStrik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86 090,2</a:t>
                      </a:r>
                      <a:endParaRPr lang="ru-RU" sz="1600" b="1" i="0" u="none" strike="noStrike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</a:endParaRPr>
                    </a:p>
                  </a:txBody>
                  <a:tcPr marL="8876" marR="8876" marT="88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1" i="0" u="none" strike="noStrik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90 389,2</a:t>
                      </a:r>
                      <a:endParaRPr lang="ru-RU" sz="1600" b="1" i="0" u="none" strike="noStrike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</a:endParaRPr>
                    </a:p>
                  </a:txBody>
                  <a:tcPr marL="8876" marR="8876" marT="88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1" i="0" u="none" strike="noStrik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94 410,2</a:t>
                      </a:r>
                      <a:endParaRPr lang="ru-RU" sz="1600" b="1" i="0" u="none" strike="noStrike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</a:endParaRPr>
                    </a:p>
                  </a:txBody>
                  <a:tcPr marL="8876" marR="8876" marT="88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112643" name="Заголовок 1"/>
          <p:cNvSpPr txBox="1">
            <a:spLocks/>
          </p:cNvSpPr>
          <p:nvPr/>
        </p:nvSpPr>
        <p:spPr bwMode="auto">
          <a:xfrm>
            <a:off x="0" y="-1"/>
            <a:ext cx="9906000" cy="688769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ru-RU" sz="2400" b="1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    Муниципальная программа «Реализация </a:t>
            </a:r>
            <a:r>
              <a:rPr lang="ru-RU" sz="2400" b="1" dirty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молодежной политики в Серовском городском </a:t>
            </a:r>
            <a:r>
              <a:rPr lang="ru-RU" sz="2400" b="1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округе» на 2021-2026 годы</a:t>
            </a:r>
            <a:endParaRPr lang="ru-RU" sz="2400" b="1" dirty="0">
              <a:solidFill>
                <a:schemeClr val="accent4">
                  <a:lumMod val="10000"/>
                </a:schemeClr>
              </a:solidFill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0" y="0"/>
          <a:ext cx="9906000" cy="5074276"/>
        </p:xfrm>
        <a:graphic>
          <a:graphicData uri="http://schemas.openxmlformats.org/drawingml/2006/table">
            <a:tbl>
              <a:tblPr/>
              <a:tblGrid>
                <a:gridCol w="7612083"/>
                <a:gridCol w="1010911"/>
                <a:gridCol w="1283006"/>
              </a:tblGrid>
              <a:tr h="20040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Наименование цели (целей) и задач, целевых </a:t>
                      </a:r>
                      <a:r>
                        <a:rPr lang="ru-RU" sz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показателей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 marL="9713" marR="9713" marT="15979" marB="1597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Единица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 </a:t>
                      </a:r>
                      <a:r>
                        <a:rPr lang="ru-RU" sz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измерения</a:t>
                      </a:r>
                    </a:p>
                  </a:txBody>
                  <a:tcPr marL="9713" marR="9713" marT="15979" marB="1597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Значение целевого показателя </a:t>
                      </a:r>
                    </a:p>
                  </a:txBody>
                  <a:tcPr marL="9713" marR="9713" marT="15979" marB="1597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621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Количество молодых граждан, трудоустроенных через трудовой лагерь "Молодежная биржа труда"</a:t>
                      </a:r>
                    </a:p>
                  </a:txBody>
                  <a:tcPr marL="9713" marR="9713" marT="15979" marB="1597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человек</a:t>
                      </a:r>
                    </a:p>
                  </a:txBody>
                  <a:tcPr marL="9713" marR="9713" marT="15979" marB="1597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280</a:t>
                      </a:r>
                    </a:p>
                  </a:txBody>
                  <a:tcPr marL="9713" marR="9713" marT="15979" marB="1597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874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Доля молодежи, участвующей в деятельности общественных объединений, различных формах общественного самоуправления, от общей численности населения Серовского городского округа</a:t>
                      </a:r>
                    </a:p>
                  </a:txBody>
                  <a:tcPr marL="9713" marR="9713" marT="15979" marB="1597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процентов</a:t>
                      </a:r>
                    </a:p>
                  </a:txBody>
                  <a:tcPr marL="9713" marR="9713" marT="15979" marB="1597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2,5</a:t>
                      </a:r>
                    </a:p>
                  </a:txBody>
                  <a:tcPr marL="9713" marR="9713" marT="15979" marB="1597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621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Доля граждан, занимающихся добровольческой (волонтерской) деятельностью</a:t>
                      </a:r>
                    </a:p>
                  </a:txBody>
                  <a:tcPr marL="9713" marR="9713" marT="15979" marB="1597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процентов</a:t>
                      </a:r>
                    </a:p>
                  </a:txBody>
                  <a:tcPr marL="9713" marR="9713" marT="15979" marB="1597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7,6</a:t>
                      </a:r>
                    </a:p>
                  </a:txBody>
                  <a:tcPr marL="9713" marR="9713" marT="15979" marB="1597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020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Количество мероприятий, направленных на поддержку молодежных инициатив</a:t>
                      </a:r>
                    </a:p>
                  </a:txBody>
                  <a:tcPr marL="9713" marR="9713" marT="15979" marB="1597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единиц</a:t>
                      </a:r>
                    </a:p>
                  </a:txBody>
                  <a:tcPr marL="9713" marR="9713" marT="15979" marB="1597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24</a:t>
                      </a:r>
                    </a:p>
                  </a:txBody>
                  <a:tcPr marL="9713" marR="9713" marT="15979" marB="1597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173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Доля молодых граждан, принявших участие в мероприятиях по развитию потенциала молодежи и поддержке инициативной и талантливой молодежи, от общей численности молодежи</a:t>
                      </a:r>
                    </a:p>
                  </a:txBody>
                  <a:tcPr marL="9713" marR="9713" marT="15979" marB="1597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процентов</a:t>
                      </a:r>
                    </a:p>
                  </a:txBody>
                  <a:tcPr marL="9713" marR="9713" marT="15979" marB="1597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50</a:t>
                      </a:r>
                    </a:p>
                  </a:txBody>
                  <a:tcPr marL="9713" marR="9713" marT="15979" marB="1597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575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Доля молодых граждан, принявших участие в мероприятиях по формированию в молодежной среде здорового образа жизни, культуры безопасности жизнедеятельности, ценностей семьи и культурных традиций, от общей численности молодежи</a:t>
                      </a:r>
                    </a:p>
                  </a:txBody>
                  <a:tcPr marL="9713" marR="9713" marT="15979" marB="1597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процентов</a:t>
                      </a:r>
                    </a:p>
                  </a:txBody>
                  <a:tcPr marL="9713" marR="9713" marT="15979" marB="1597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48</a:t>
                      </a:r>
                    </a:p>
                  </a:txBody>
                  <a:tcPr marL="9713" marR="9713" marT="15979" marB="1597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020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Количество посещений коворкинг-центра</a:t>
                      </a:r>
                    </a:p>
                  </a:txBody>
                  <a:tcPr marL="9713" marR="9713" marT="15979" marB="1597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единиц</a:t>
                      </a:r>
                    </a:p>
                  </a:txBody>
                  <a:tcPr marL="9713" marR="9713" marT="15979" marB="1597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960</a:t>
                      </a:r>
                    </a:p>
                  </a:txBody>
                  <a:tcPr marL="9713" marR="9713" marT="15979" marB="1597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621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Доля детей в возрасте от 7 до 18 лет, охваченных дополнительным образованием в сфере молодежной политики</a:t>
                      </a:r>
                    </a:p>
                  </a:txBody>
                  <a:tcPr marL="9713" marR="9713" marT="15979" marB="1597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процентов</a:t>
                      </a:r>
                    </a:p>
                  </a:txBody>
                  <a:tcPr marL="9713" marR="9713" marT="15979" marB="1597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28</a:t>
                      </a:r>
                    </a:p>
                  </a:txBody>
                  <a:tcPr marL="9713" marR="9713" marT="15979" marB="1597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471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Доля обучающихся, принявших участие в массовых мероприятиях различного уровня, в общей численности обучающихся</a:t>
                      </a:r>
                    </a:p>
                  </a:txBody>
                  <a:tcPr marL="9713" marR="9713" marT="15979" marB="1597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процентов</a:t>
                      </a:r>
                    </a:p>
                  </a:txBody>
                  <a:tcPr marL="9713" marR="9713" marT="15979" marB="1597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40</a:t>
                      </a:r>
                    </a:p>
                  </a:txBody>
                  <a:tcPr marL="9713" marR="9713" marT="15979" marB="1597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322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Доля обучающихся, являющихся победителями и призерами массовых мероприятий различного уровня, в общей численности обучающихся</a:t>
                      </a:r>
                    </a:p>
                  </a:txBody>
                  <a:tcPr marL="9713" marR="9713" marT="15979" marB="1597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процентов</a:t>
                      </a:r>
                    </a:p>
                  </a:txBody>
                  <a:tcPr marL="9713" marR="9713" marT="15979" marB="1597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32</a:t>
                      </a:r>
                    </a:p>
                  </a:txBody>
                  <a:tcPr marL="9713" marR="9713" marT="15979" marB="1597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621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Количество культурно-досуговых, спортивно-массовых мероприятий, проведенных МБУ ДО ЦДП "Эдельвейс"</a:t>
                      </a:r>
                    </a:p>
                  </a:txBody>
                  <a:tcPr marL="9713" marR="9713" marT="15979" marB="1597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единиц</a:t>
                      </a:r>
                    </a:p>
                  </a:txBody>
                  <a:tcPr marL="9713" marR="9713" marT="15979" marB="1597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130</a:t>
                      </a:r>
                    </a:p>
                  </a:txBody>
                  <a:tcPr marL="9713" marR="9713" marT="15979" marB="1597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173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Количество </a:t>
                      </a:r>
                      <a:r>
                        <a:rPr lang="ru-RU" sz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молодых семей, получивших свидетельство о праве на получение социальной выплаты на приобретение (строительство) жилого помещения</a:t>
                      </a:r>
                    </a:p>
                  </a:txBody>
                  <a:tcPr marL="9713" marR="9713" marT="15979" marB="1597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единиц</a:t>
                      </a:r>
                    </a:p>
                  </a:txBody>
                  <a:tcPr marL="9713" marR="9713" marT="15979" marB="1597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4</a:t>
                      </a:r>
                    </a:p>
                  </a:txBody>
                  <a:tcPr marL="9713" marR="9713" marT="15979" marB="1597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261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Количество </a:t>
                      </a:r>
                      <a:r>
                        <a:rPr lang="ru-RU" sz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молодых семей, получивших региональную социальную выплату на улучшение жилищных условий</a:t>
                      </a:r>
                    </a:p>
                  </a:txBody>
                  <a:tcPr marL="9713" marR="9713" marT="15979" marB="1597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единиц</a:t>
                      </a:r>
                    </a:p>
                  </a:txBody>
                  <a:tcPr marL="9713" marR="9713" marT="15979" marB="1597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</a:t>
                      </a:r>
                    </a:p>
                  </a:txBody>
                  <a:tcPr marL="9713" marR="9713" marT="15979" marB="1597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 bwMode="auto">
          <a:xfrm>
            <a:off x="0" y="0"/>
            <a:ext cx="9906000" cy="831274"/>
          </a:xfrm>
          <a:prstGeom prst="rect">
            <a:avLst/>
          </a:prstGeom>
          <a:noFill/>
          <a:extLst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ru-RU" sz="2400" b="1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Муниципальная программа «Управление собственностью Серовского городского округа» на 2021-2026 годы</a:t>
            </a:r>
            <a:endParaRPr lang="ru-RU" sz="2400" b="1" dirty="0">
              <a:solidFill>
                <a:schemeClr val="accent4">
                  <a:lumMod val="10000"/>
                </a:schemeClr>
              </a:solidFill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</p:txBody>
      </p:sp>
      <p:pic>
        <p:nvPicPr>
          <p:cNvPr id="6" name="Picture 159" descr="герб города Серова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2785" y="5581"/>
            <a:ext cx="505213" cy="625304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graphicFrame>
        <p:nvGraphicFramePr>
          <p:cNvPr id="9" name="Таблица 8"/>
          <p:cNvGraphicFramePr>
            <a:graphicFrameLocks noGrp="1"/>
          </p:cNvGraphicFramePr>
          <p:nvPr/>
        </p:nvGraphicFramePr>
        <p:xfrm>
          <a:off x="0" y="859531"/>
          <a:ext cx="9906000" cy="2169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906000"/>
              </a:tblGrid>
              <a:tr h="370840"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Цели программы:</a:t>
                      </a:r>
                      <a:endParaRPr lang="ru-RU" sz="1800" dirty="0"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kern="1200" baseline="0" dirty="0" smtClean="0">
                          <a:solidFill>
                            <a:schemeClr val="dk1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Обеспечение экономической основы для социально-экономического развития Серовского городского округа в части управления имуществом и земельными ресурсами.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kern="1200" baseline="0" dirty="0" smtClean="0">
                          <a:solidFill>
                            <a:schemeClr val="dk1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Обеспечение доходов бюджета Серовского городского округа от использования муниципального имущества.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kern="1200" baseline="0" dirty="0" smtClean="0">
                          <a:solidFill>
                            <a:schemeClr val="dk1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Создание условий для устойчивого и комплексного развития территории Серовского городского округа, совершенствование и развитие системы управления градостроительной деятельностью.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kern="1200" baseline="0" dirty="0" smtClean="0">
                          <a:solidFill>
                            <a:schemeClr val="dk1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Обеспечение населения Серовского городского округа доступным и комфортным жильем путем реализации механизмов поддержки и развития жилищного строительства и стимулирования спроса на рынке жилья.</a:t>
                      </a:r>
                      <a:endParaRPr lang="ru-RU" sz="1600" dirty="0"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</a:tr>
            </a:tbl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2446318" y="3040083"/>
            <a:ext cx="50022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Учет муниципальной собственности</a:t>
            </a:r>
            <a:endParaRPr lang="ru-RU" sz="2400" dirty="0">
              <a:solidFill>
                <a:schemeClr val="accent4">
                  <a:lumMod val="10000"/>
                </a:schemeClr>
              </a:solidFill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</p:txBody>
      </p:sp>
      <p:pic>
        <p:nvPicPr>
          <p:cNvPr id="14" name="Picture 6" descr="https://catalog.lot-online.ru/cdn/bkr/ghallery_485399.jpg?t=1&amp;i=48539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7518" y="3896785"/>
            <a:ext cx="1341911" cy="753743"/>
          </a:xfrm>
          <a:prstGeom prst="rect">
            <a:avLst/>
          </a:prstGeom>
          <a:noFill/>
        </p:spPr>
      </p:pic>
      <p:pic>
        <p:nvPicPr>
          <p:cNvPr id="15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72157" y="3499511"/>
            <a:ext cx="1651823" cy="1404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70083" y="3703824"/>
            <a:ext cx="2116422" cy="7969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Box 16"/>
          <p:cNvSpPr txBox="1"/>
          <p:nvPr/>
        </p:nvSpPr>
        <p:spPr>
          <a:xfrm>
            <a:off x="973775" y="4667003"/>
            <a:ext cx="6415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Земля</a:t>
            </a:r>
            <a:endParaRPr lang="ru-RU" sz="1400" dirty="0">
              <a:solidFill>
                <a:schemeClr val="accent4">
                  <a:lumMod val="10000"/>
                </a:schemeClr>
              </a:solidFill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203272" y="6334780"/>
            <a:ext cx="21445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Объекты незавершенного</a:t>
            </a:r>
          </a:p>
          <a:p>
            <a:r>
              <a:rPr lang="ru-RU" sz="1400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 строительства</a:t>
            </a:r>
            <a:endParaRPr lang="ru-RU" sz="1400" dirty="0">
              <a:solidFill>
                <a:schemeClr val="accent4">
                  <a:lumMod val="10000"/>
                </a:schemeClr>
              </a:solidFill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936671" y="6550223"/>
            <a:ext cx="22622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Недвижимое  имущество</a:t>
            </a:r>
            <a:endParaRPr lang="ru-RU" sz="1400" dirty="0">
              <a:solidFill>
                <a:schemeClr val="accent4">
                  <a:lumMod val="10000"/>
                </a:schemeClr>
              </a:solidFill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72093" y="6309756"/>
            <a:ext cx="11361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Сооружения</a:t>
            </a:r>
            <a:endParaRPr lang="ru-RU" sz="1400" dirty="0">
              <a:solidFill>
                <a:schemeClr val="accent4">
                  <a:lumMod val="10000"/>
                </a:schemeClr>
              </a:solidFill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27510" y="5559633"/>
            <a:ext cx="10549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Здания и </a:t>
            </a:r>
          </a:p>
          <a:p>
            <a:r>
              <a:rPr lang="ru-RU" sz="1400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помещения</a:t>
            </a:r>
            <a:endParaRPr lang="ru-RU" sz="1400" dirty="0">
              <a:solidFill>
                <a:schemeClr val="accent4">
                  <a:lumMod val="10000"/>
                </a:schemeClr>
              </a:solidFill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267699" y="4536374"/>
            <a:ext cx="18925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Движимое имущество</a:t>
            </a:r>
            <a:endParaRPr lang="ru-RU" sz="1400" dirty="0">
              <a:solidFill>
                <a:schemeClr val="accent4">
                  <a:lumMod val="10000"/>
                </a:schemeClr>
              </a:solidFill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</p:txBody>
      </p:sp>
      <p:pic>
        <p:nvPicPr>
          <p:cNvPr id="23" name="Picture 9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829046" y="5486401"/>
            <a:ext cx="644058" cy="523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10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660570" y="6201243"/>
            <a:ext cx="999503" cy="4845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1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372606" y="5735781"/>
            <a:ext cx="1490216" cy="90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1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600467" y="5214436"/>
            <a:ext cx="949767" cy="11728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7" name="Прямая со стрелкой 26"/>
          <p:cNvCxnSpPr/>
          <p:nvPr/>
        </p:nvCxnSpPr>
        <p:spPr>
          <a:xfrm flipV="1">
            <a:off x="2018805" y="4251366"/>
            <a:ext cx="2090057" cy="1"/>
          </a:xfrm>
          <a:prstGeom prst="straightConnector1">
            <a:avLst/>
          </a:prstGeom>
          <a:ln w="22225">
            <a:solidFill>
              <a:schemeClr val="accent4">
                <a:lumMod val="1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 стрелкой 27"/>
          <p:cNvCxnSpPr/>
          <p:nvPr/>
        </p:nvCxnSpPr>
        <p:spPr>
          <a:xfrm flipH="1">
            <a:off x="5866410" y="4263241"/>
            <a:ext cx="1235034" cy="35627"/>
          </a:xfrm>
          <a:prstGeom prst="straightConnector1">
            <a:avLst/>
          </a:prstGeom>
          <a:ln w="22225">
            <a:solidFill>
              <a:schemeClr val="accent4">
                <a:lumMod val="1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 стрелкой 28"/>
          <p:cNvCxnSpPr/>
          <p:nvPr/>
        </p:nvCxnSpPr>
        <p:spPr>
          <a:xfrm flipH="1">
            <a:off x="5937662" y="6103917"/>
            <a:ext cx="1615044" cy="0"/>
          </a:xfrm>
          <a:prstGeom prst="straightConnector1">
            <a:avLst/>
          </a:prstGeom>
          <a:ln w="22225">
            <a:solidFill>
              <a:schemeClr val="accent4">
                <a:lumMod val="1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 стрелкой 29"/>
          <p:cNvCxnSpPr/>
          <p:nvPr/>
        </p:nvCxnSpPr>
        <p:spPr>
          <a:xfrm flipV="1">
            <a:off x="2762993" y="6412675"/>
            <a:ext cx="1476498" cy="7919"/>
          </a:xfrm>
          <a:prstGeom prst="straightConnector1">
            <a:avLst/>
          </a:prstGeom>
          <a:ln w="22225">
            <a:solidFill>
              <a:schemeClr val="accent4">
                <a:lumMod val="1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 стрелкой 30"/>
          <p:cNvCxnSpPr/>
          <p:nvPr/>
        </p:nvCxnSpPr>
        <p:spPr>
          <a:xfrm flipV="1">
            <a:off x="2559133" y="5830784"/>
            <a:ext cx="1704109" cy="29691"/>
          </a:xfrm>
          <a:prstGeom prst="straightConnector1">
            <a:avLst/>
          </a:prstGeom>
          <a:ln w="22225">
            <a:solidFill>
              <a:schemeClr val="accent4">
                <a:lumMod val="1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 стрелкой 31"/>
          <p:cNvCxnSpPr/>
          <p:nvPr/>
        </p:nvCxnSpPr>
        <p:spPr>
          <a:xfrm flipV="1">
            <a:off x="5047013" y="4952010"/>
            <a:ext cx="11875" cy="771898"/>
          </a:xfrm>
          <a:prstGeom prst="straightConnector1">
            <a:avLst/>
          </a:prstGeom>
          <a:ln w="22225">
            <a:solidFill>
              <a:schemeClr val="accent4">
                <a:lumMod val="1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59" descr="герб города Серова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2785" y="5581"/>
            <a:ext cx="505213" cy="625304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142505" y="154379"/>
          <a:ext cx="9595262" cy="6966192"/>
        </p:xfrm>
        <a:graphic>
          <a:graphicData uri="http://schemas.openxmlformats.org/drawingml/2006/table">
            <a:tbl>
              <a:tblPr/>
              <a:tblGrid>
                <a:gridCol w="7718960"/>
                <a:gridCol w="961901"/>
                <a:gridCol w="914401"/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Наименование цели (целей) и задач, целевых показателей</a:t>
                      </a:r>
                      <a:endParaRPr lang="ru-RU" sz="12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779" marR="3779" marT="6216" marB="621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Единица измерения</a:t>
                      </a:r>
                      <a:endParaRPr lang="ru-RU" sz="12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779" marR="3779" marT="6216" marB="621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Значение целевого показателя</a:t>
                      </a:r>
                      <a:endParaRPr lang="ru-RU" sz="12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779" marR="3779" marT="6216" marB="621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Количество объектов, приобретенных в муниципальную собственность</a:t>
                      </a:r>
                      <a:endParaRPr lang="ru-RU" sz="12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779" marR="3779" marT="6216" marB="621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единиц</a:t>
                      </a:r>
                      <a:endParaRPr lang="ru-RU" sz="12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779" marR="3779" marT="6216" marB="621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2</a:t>
                      </a:r>
                      <a:endParaRPr lang="ru-RU" sz="12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779" marR="3779" marT="6216" marB="621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643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Доля площади нежилого фонда, переданного в пользование, от общей площади нежилого фонда, находящегося в муниципальной казне</a:t>
                      </a:r>
                      <a:endParaRPr lang="ru-RU" sz="12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779" marR="3779" marT="6216" marB="621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процентов</a:t>
                      </a:r>
                      <a:endParaRPr lang="ru-RU" sz="12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779" marR="3779" marT="6216" marB="621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92</a:t>
                      </a:r>
                      <a:endParaRPr lang="ru-RU" sz="12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779" marR="3779" marT="6216" marB="621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Сокращение количества неиспользуемых (используемых не по назначению) объектов муниципального имущества</a:t>
                      </a:r>
                      <a:endParaRPr lang="ru-RU" sz="12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779" marR="3779" marT="6216" marB="621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процентов</a:t>
                      </a:r>
                      <a:endParaRPr lang="ru-RU" sz="12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779" marR="3779" marT="6216" marB="621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15</a:t>
                      </a:r>
                      <a:endParaRPr lang="ru-RU" sz="12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779" marR="3779" marT="6216" marB="621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Доля пустующих площадей к общей площади объектов недвижимого имущества муниципальной казны</a:t>
                      </a:r>
                      <a:endParaRPr lang="ru-RU" sz="12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779" marR="3779" marT="6216" marB="621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процентов</a:t>
                      </a:r>
                      <a:endParaRPr lang="ru-RU" sz="12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779" marR="3779" marT="6216" marB="621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11,5</a:t>
                      </a:r>
                      <a:endParaRPr lang="ru-RU" sz="12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779" marR="3779" marT="6216" marB="621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608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Количество единиц программного обеспечения, по которым проведены работы по созданию, приобретению, обновлению</a:t>
                      </a:r>
                      <a:endParaRPr lang="ru-RU" sz="12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779" marR="3779" marT="6216" marB="621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единиц</a:t>
                      </a:r>
                      <a:endParaRPr lang="ru-RU" sz="12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779" marR="3779" marT="6216" marB="621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1</a:t>
                      </a:r>
                      <a:endParaRPr lang="ru-RU" sz="12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779" marR="3779" marT="6216" marB="621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Количество демонтированных временных сооружений (конструкций), установленных незаконно</a:t>
                      </a:r>
                      <a:endParaRPr lang="ru-RU" sz="12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779" marR="3779" marT="6216" marB="621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единиц</a:t>
                      </a:r>
                      <a:endParaRPr lang="ru-RU" sz="12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779" marR="3779" marT="6216" marB="621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15</a:t>
                      </a:r>
                      <a:endParaRPr lang="ru-RU" sz="12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779" marR="3779" marT="6216" marB="621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Количество жилых домов, обследованных специализированной организацией</a:t>
                      </a:r>
                      <a:endParaRPr lang="ru-RU" sz="12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779" marR="3779" marT="6216" marB="621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единиц</a:t>
                      </a:r>
                      <a:endParaRPr lang="ru-RU" sz="12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779" marR="3779" marT="6216" marB="621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19</a:t>
                      </a:r>
                      <a:endParaRPr lang="ru-RU" sz="12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779" marR="3779" marT="6216" marB="621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948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Количество объектов имущества в перечнях муниципального имущества для сдачи в аренду субъектам малого и среднего предпринимательства, в том числе имущество и земельные участки казны; имущество, закрепленное на праве оперативного управления за муниципальными учреждениями и на праве хозяйственного ведения за муниципальными унитарными предприятиями</a:t>
                      </a:r>
                      <a:endParaRPr lang="ru-RU" sz="12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779" marR="3779" marT="6216" marB="621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единиц</a:t>
                      </a:r>
                      <a:endParaRPr lang="ru-RU" sz="12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779" marR="3779" marT="6216" marB="621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80</a:t>
                      </a:r>
                      <a:endParaRPr lang="ru-RU" sz="12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779" marR="3779" marT="6216" marB="621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Доля населения, получившего жилые помещения и улучшившего жилищные условия в отчетном году, в общей численности населения, состоящего на учете в качестве нуждающегося в жилых помещениях</a:t>
                      </a:r>
                      <a:endParaRPr lang="ru-RU" sz="12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779" marR="3779" marT="6216" marB="621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процентов</a:t>
                      </a:r>
                      <a:endParaRPr lang="ru-RU" sz="12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779" marR="3779" marT="6216" marB="621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1</a:t>
                      </a:r>
                      <a:endParaRPr lang="ru-RU" sz="12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779" marR="3779" marT="6216" marB="621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594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Доля объектов, находящихся в собственности Серовского городского округа, в отношении которых проведена техническая инвентаризация и кадастровые работы с получением технической документации, в общем числе объектов муниципального имущества, на которые необходимо получить техническую документацию</a:t>
                      </a:r>
                      <a:endParaRPr lang="ru-RU" sz="12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779" marR="3779" marT="6216" marB="621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процентов</a:t>
                      </a:r>
                      <a:endParaRPr lang="ru-RU" sz="12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779" marR="3779" marT="6216" marB="621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7</a:t>
                      </a:r>
                      <a:endParaRPr lang="ru-RU" sz="12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779" marR="3779" marT="6216" marB="621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Количество объектов муниципальной собственности, в отношении которых проведено списание</a:t>
                      </a:r>
                      <a:endParaRPr lang="ru-RU" sz="12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779" marR="3779" marT="6216" marB="621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единиц</a:t>
                      </a:r>
                      <a:endParaRPr lang="ru-RU" sz="12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779" marR="3779" marT="6216" marB="621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205</a:t>
                      </a:r>
                      <a:endParaRPr lang="ru-RU" sz="12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779" marR="3779" marT="6216" marB="621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Количество установленных приборов учета, в том числе в рамках возмещения затрат</a:t>
                      </a:r>
                      <a:endParaRPr lang="ru-RU" sz="12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779" marR="3779" marT="6216" marB="621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единиц</a:t>
                      </a:r>
                      <a:endParaRPr lang="ru-RU" sz="12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779" marR="3779" marT="6216" marB="621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12</a:t>
                      </a:r>
                      <a:endParaRPr lang="ru-RU" sz="12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779" marR="3779" marT="6216" marB="621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Соотношение поступлений доходов в бюджет Серовского городского округа в отчетном и предыдущем годах</a:t>
                      </a:r>
                      <a:endParaRPr lang="ru-RU" sz="12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779" marR="3779" marT="6216" marB="621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процентов</a:t>
                      </a:r>
                      <a:endParaRPr lang="ru-RU" sz="12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779" marR="3779" marT="6216" marB="621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103</a:t>
                      </a:r>
                      <a:endParaRPr lang="ru-RU" sz="12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779" marR="3779" marT="6216" marB="621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Достоверность планирования поступлений доходов в бюджет Серовского городского округа</a:t>
                      </a:r>
                      <a:endParaRPr lang="ru-RU" sz="12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779" marR="3779" marT="6216" marB="621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процентов</a:t>
                      </a:r>
                      <a:endParaRPr lang="ru-RU" sz="12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779" marR="3779" marT="6216" marB="621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99</a:t>
                      </a:r>
                      <a:endParaRPr lang="ru-RU" sz="12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779" marR="3779" marT="6216" marB="621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Эффективность деятельности по защите имущественных интересов муниципального образования Серовский городской округ</a:t>
                      </a:r>
                      <a:endParaRPr lang="ru-RU" sz="12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779" marR="3779" marT="6216" marB="621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процентов</a:t>
                      </a:r>
                      <a:endParaRPr lang="ru-RU" sz="12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779" marR="3779" marT="6216" marB="621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94</a:t>
                      </a:r>
                      <a:endParaRPr lang="ru-RU" sz="12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779" marR="3779" marT="6216" marB="621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Доля муниципальных предприятий, имеющих положительный финансовый результат</a:t>
                      </a:r>
                      <a:endParaRPr lang="ru-RU" sz="12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779" marR="3779" marT="6216" marB="621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процентов</a:t>
                      </a:r>
                      <a:endParaRPr lang="ru-RU" sz="12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779" marR="3779" marT="6216" marB="621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67</a:t>
                      </a:r>
                      <a:endParaRPr lang="ru-RU" sz="12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779" marR="3779" marT="6216" marB="621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Количество объектов, в отношении которых проведена оценка активов с целью определения экономического потенциала</a:t>
                      </a:r>
                      <a:endParaRPr lang="ru-RU" sz="12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779" marR="3779" marT="6216" marB="621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единиц</a:t>
                      </a:r>
                      <a:endParaRPr lang="ru-RU" sz="12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779" marR="3779" marT="6216" marB="621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250</a:t>
                      </a:r>
                      <a:endParaRPr lang="ru-RU" sz="12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779" marR="3779" marT="6216" marB="621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017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Количество объектов, переданных в аренду или в собственность, в отношении которых проведена оценка активов с целью определения экономического потенциала</a:t>
                      </a:r>
                      <a:endParaRPr lang="ru-RU" sz="12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779" marR="3779" marT="6216" marB="621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единиц</a:t>
                      </a:r>
                      <a:endParaRPr lang="ru-RU" sz="12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779" marR="3779" marT="6216" marB="621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215</a:t>
                      </a:r>
                      <a:endParaRPr lang="ru-RU" sz="12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779" marR="3779" marT="6216" marB="621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142504" y="142505"/>
          <a:ext cx="9619013" cy="6508272"/>
        </p:xfrm>
        <a:graphic>
          <a:graphicData uri="http://schemas.openxmlformats.org/drawingml/2006/table">
            <a:tbl>
              <a:tblPr/>
              <a:tblGrid>
                <a:gridCol w="7508574"/>
                <a:gridCol w="1119825"/>
                <a:gridCol w="990614"/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Доля объектов, переданных в аренду или в собственность, в общем числе объектов, в отношении которых проведена оценка активов с целью определения экономического потенциала</a:t>
                      </a:r>
                      <a:endParaRPr lang="ru-RU" sz="12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779" marR="3779" marT="6216" marB="621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процентов</a:t>
                      </a:r>
                      <a:endParaRPr lang="ru-RU" sz="12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779" marR="3779" marT="6216" marB="621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86</a:t>
                      </a:r>
                      <a:endParaRPr lang="ru-RU" sz="12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779" marR="3779" marT="6216" marB="621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Количество единиц программного (материально-технического) обеспечения, по которым проведены работы по созданию, приобретению, обновлению с целью выполнения функции муниципального земельного и лесного контроля</a:t>
                      </a:r>
                      <a:endParaRPr lang="ru-RU" sz="12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779" marR="3779" marT="6216" marB="621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единиц</a:t>
                      </a:r>
                      <a:endParaRPr lang="ru-RU" sz="12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779" marR="3779" marT="6216" marB="621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1</a:t>
                      </a:r>
                      <a:endParaRPr lang="ru-RU" sz="12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779" marR="3779" marT="6216" marB="621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Количество сформированных земельных участков для индивидуального жилищного строительства</a:t>
                      </a:r>
                      <a:endParaRPr lang="ru-RU" sz="12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779" marR="3779" marT="6216" marB="621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единиц</a:t>
                      </a:r>
                      <a:endParaRPr lang="ru-RU" sz="12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779" marR="3779" marT="6216" marB="621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15</a:t>
                      </a:r>
                      <a:endParaRPr lang="ru-RU" sz="12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779" marR="3779" marT="6216" marB="621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Доля сформированных земельных участков для индивидуального жилищного строительства от общего количества земельных участков, требующих формирования в соответствии с очередностью</a:t>
                      </a:r>
                      <a:endParaRPr lang="ru-RU" sz="12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779" marR="3779" marT="6216" marB="621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процентов</a:t>
                      </a:r>
                      <a:endParaRPr lang="ru-RU" sz="12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779" marR="3779" marT="6216" marB="621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0,9</a:t>
                      </a:r>
                      <a:endParaRPr lang="ru-RU" sz="12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779" marR="3779" marT="6216" marB="621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Площадь земельных участков, предоставленных для строительства</a:t>
                      </a:r>
                      <a:endParaRPr lang="ru-RU" sz="12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779" marR="3779" marT="6216" marB="621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метров квадратных</a:t>
                      </a:r>
                      <a:endParaRPr lang="ru-RU" sz="12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779" marR="3779" marT="6216" marB="621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225000</a:t>
                      </a:r>
                      <a:endParaRPr lang="ru-RU" sz="12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779" marR="3779" marT="6216" marB="621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Площадь земельных участков, предоставленных под индивидуальное жилищное строительство</a:t>
                      </a:r>
                      <a:endParaRPr lang="ru-RU" sz="12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779" marR="3779" marT="6216" marB="621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метров квадратных</a:t>
                      </a:r>
                      <a:endParaRPr lang="ru-RU" sz="12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779" marR="3779" marT="6216" marB="621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150000</a:t>
                      </a:r>
                      <a:endParaRPr lang="ru-RU" sz="12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779" marR="3779" marT="6216" marB="621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Количество сформированных земельных участков под объектами муниципальной собственности</a:t>
                      </a:r>
                      <a:endParaRPr lang="ru-RU" sz="12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779" marR="3779" marT="6216" marB="621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единиц</a:t>
                      </a:r>
                      <a:endParaRPr lang="ru-RU" sz="12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779" marR="3779" marT="6216" marB="621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9</a:t>
                      </a:r>
                      <a:endParaRPr lang="ru-RU" sz="12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779" marR="3779" marT="6216" marB="621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Количество сформированных земельных участков под новое строительство (благоустройство)</a:t>
                      </a:r>
                      <a:endParaRPr lang="ru-RU" sz="12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779" marR="3779" marT="6216" marB="621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единиц</a:t>
                      </a:r>
                      <a:endParaRPr lang="ru-RU" sz="12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779" marR="3779" marT="6216" marB="621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3</a:t>
                      </a:r>
                      <a:endParaRPr lang="ru-RU" sz="12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779" marR="3779" marT="6216" marB="621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Доля площади земельных участков, являющихся объектами налогообложения земельным налогом, в общей площади территории Серовского городского округа</a:t>
                      </a:r>
                      <a:endParaRPr lang="ru-RU" sz="12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779" marR="3779" marT="6216" marB="621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процентов</a:t>
                      </a:r>
                      <a:endParaRPr lang="ru-RU" sz="12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779" marR="3779" marT="6216" marB="621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98,9</a:t>
                      </a:r>
                      <a:endParaRPr lang="ru-RU" sz="12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779" marR="3779" marT="6216" marB="621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Количество выявленных земельных участков под объектами недвижимости, не учтенных в государственном кадастре недвижимости, а также занятых самовольно</a:t>
                      </a:r>
                      <a:endParaRPr lang="ru-RU" sz="12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779" marR="3779" marT="6216" marB="621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единиц</a:t>
                      </a:r>
                      <a:endParaRPr lang="ru-RU" sz="12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779" marR="3779" marT="6216" marB="621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100</a:t>
                      </a:r>
                      <a:endParaRPr lang="ru-RU" sz="12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779" marR="3779" marT="6216" marB="621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Обеспеченность актуализированными документами территориального планирования (Генеральный план Серовского городского округа) с учетом их перевода в цифровой (векторный) вид</a:t>
                      </a:r>
                      <a:endParaRPr lang="ru-RU" sz="12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779" marR="3779" marT="6216" marB="621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процентов</a:t>
                      </a:r>
                      <a:endParaRPr lang="ru-RU" sz="12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779" marR="3779" marT="6216" marB="621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94</a:t>
                      </a:r>
                      <a:endParaRPr lang="ru-RU" sz="12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779" marR="3779" marT="6216" marB="621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Обеспеченность актуализированными документами градостроительного зонирования (</a:t>
                      </a:r>
                      <a:r>
                        <a:rPr lang="ru-RU" sz="1200" u="none" strike="noStrike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  <a:hlinkClick r:id="rId2"/>
                        </a:rPr>
                        <a:t>Правила</a:t>
                      </a:r>
                      <a:r>
                        <a:rPr lang="ru-RU" sz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 землепользования и застройки Серовского городского округа) с учетом их перевода в цифровой (векторный) вид</a:t>
                      </a:r>
                      <a:endParaRPr lang="ru-RU" sz="12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779" marR="3779" marT="6216" marB="621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процентов</a:t>
                      </a:r>
                      <a:endParaRPr lang="ru-RU" sz="12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779" marR="3779" marT="6216" marB="621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98</a:t>
                      </a:r>
                      <a:endParaRPr lang="ru-RU" sz="12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779" marR="3779" marT="6216" marB="621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Ведение в электронном виде пространственной базы данных Серовского городского округа</a:t>
                      </a:r>
                      <a:endParaRPr lang="ru-RU" sz="12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779" marR="3779" marT="6216" marB="621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процентов</a:t>
                      </a:r>
                      <a:endParaRPr lang="ru-RU" sz="12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779" marR="3779" marT="6216" marB="621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100</a:t>
                      </a:r>
                      <a:endParaRPr lang="ru-RU" sz="12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779" marR="3779" marT="6216" marB="621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Наличие утвержденных местных нормативов градостроительного проектирования Серовского городского округа (внесение изменений в местные нормативы градостроительного проектирования Серовского городского округа)</a:t>
                      </a:r>
                      <a:endParaRPr lang="ru-RU" sz="12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779" marR="3779" marT="6216" marB="621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да/нет</a:t>
                      </a:r>
                      <a:endParaRPr lang="ru-RU" sz="12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779" marR="3779" marT="6216" marB="621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да</a:t>
                      </a:r>
                      <a:endParaRPr lang="ru-RU" sz="12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779" marR="3779" marT="6216" marB="621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Количество документов, содержащих сведения о сетях инженерно-технического обеспечения на территории Серовского городского округа, переведенных в цифровой вид и внесенных в базу информационной системы обеспечения градостроительной деятельности (ИСОГД), в год</a:t>
                      </a:r>
                      <a:endParaRPr lang="ru-RU" sz="12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779" marR="3779" marT="6216" marB="621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единиц</a:t>
                      </a:r>
                      <a:endParaRPr lang="ru-RU" sz="12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779" marR="3779" marT="6216" marB="621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630</a:t>
                      </a:r>
                      <a:endParaRPr lang="ru-RU" sz="12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779" marR="3779" marT="6216" marB="621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Общая площадь земельных участков, предоставленных для строительства, в расчете на 10 тысяч человек населения</a:t>
                      </a:r>
                      <a:endParaRPr lang="ru-RU" sz="12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779" marR="3779" marT="6216" marB="621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га</a:t>
                      </a:r>
                      <a:endParaRPr lang="ru-RU" sz="12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779" marR="3779" marT="6216" marB="621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2,1</a:t>
                      </a:r>
                      <a:endParaRPr lang="ru-RU" sz="12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779" marR="3779" marT="6216" marB="621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154380" y="0"/>
          <a:ext cx="9583387" cy="4305696"/>
        </p:xfrm>
        <a:graphic>
          <a:graphicData uri="http://schemas.openxmlformats.org/drawingml/2006/table">
            <a:tbl>
              <a:tblPr/>
              <a:tblGrid>
                <a:gridCol w="7501864"/>
                <a:gridCol w="1215386"/>
                <a:gridCol w="866137"/>
              </a:tblGrid>
              <a:tr h="13017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Площадь земельных участков, предоставленных для жилищного строительства, индивидуального строительства и комплексного освоения в целях жилищного строительства, в расчете на 10 тысяч человек населения</a:t>
                      </a:r>
                      <a:endParaRPr lang="ru-RU" sz="12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779" marR="3779" marT="6216" marB="621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га</a:t>
                      </a:r>
                      <a:endParaRPr lang="ru-RU" sz="12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779" marR="3779" marT="6216" marB="621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1,4</a:t>
                      </a:r>
                      <a:endParaRPr lang="ru-RU" sz="12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779" marR="3779" marT="6216" marB="621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064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Площадь земельных участков, предоставленных для строительства объектов жилищного строительства, в отношении которых в течение 3 лет с даты принятия решения о предоставлении земельного участка или подписания протокола о результатах торгов (конкурсов, аукционов) не было получено разрешение на ввод в эксплуатацию</a:t>
                      </a:r>
                      <a:endParaRPr lang="ru-RU" sz="12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779" marR="3779" marT="6216" marB="621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метров квадратных</a:t>
                      </a:r>
                      <a:endParaRPr lang="ru-RU" sz="12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779" marR="3779" marT="6216" marB="621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7200</a:t>
                      </a:r>
                      <a:endParaRPr lang="ru-RU" sz="12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779" marR="3779" marT="6216" marB="621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699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Доля площади территорий, на которую разработана документация по планировке территорий в целях строительства и благоустройства, к площади территории, предусмотренной Генеральным планом Серовского городского округа, в год</a:t>
                      </a:r>
                      <a:endParaRPr lang="ru-RU" sz="12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779" marR="3779" marT="6216" marB="621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процентов</a:t>
                      </a:r>
                      <a:endParaRPr lang="ru-RU" sz="12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779" marR="3779" marT="6216" marB="621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14</a:t>
                      </a:r>
                      <a:endParaRPr lang="ru-RU" sz="12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779" marR="3779" marT="6216" marB="621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335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Количество линейных объектов, под размещение которых разработана документации по планировке территории с целью обеспечения территории объектами инженерной инфраструктуры, в год</a:t>
                      </a:r>
                      <a:endParaRPr lang="ru-RU" sz="12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779" marR="3779" marT="6216" marB="621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единиц</a:t>
                      </a:r>
                      <a:endParaRPr lang="ru-RU" sz="12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779" marR="3779" marT="6216" marB="621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1</a:t>
                      </a:r>
                      <a:endParaRPr lang="ru-RU" sz="12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779" marR="3779" marT="6216" marB="621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971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Площадь территорий, обеспеченных утвержденной документацией по планировке территории с учетом положений генерального плана</a:t>
                      </a:r>
                      <a:endParaRPr lang="ru-RU" sz="12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779" marR="3779" marT="6216" marB="621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га</a:t>
                      </a:r>
                      <a:endParaRPr lang="ru-RU" sz="12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779" marR="3779" marT="6216" marB="621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770</a:t>
                      </a:r>
                      <a:endParaRPr lang="ru-RU" sz="12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779" marR="3779" marT="6216" marB="621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07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Площадь жилых помещений, введенная в действие за год</a:t>
                      </a:r>
                      <a:endParaRPr lang="ru-RU" sz="12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779" marR="3779" marT="6216" marB="621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метров квадратных</a:t>
                      </a:r>
                      <a:endParaRPr lang="ru-RU" sz="12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779" marR="3779" marT="6216" marB="621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28226,8</a:t>
                      </a:r>
                      <a:endParaRPr lang="ru-RU" sz="12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779" marR="3779" marT="6216" marB="621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07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Количество документов, содержащих сведения о сетях инженерно-технического обеспечения на территории Серовского городского округа, переведенных в цифровой вид и внесенных в базу информационной системы обеспечения градостроительной деятельности (ИСОГД), в год</a:t>
                      </a:r>
                      <a:endParaRPr lang="ru-RU" sz="12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779" marR="3779" marT="6216" marB="621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единиц</a:t>
                      </a:r>
                      <a:endParaRPr lang="ru-RU" sz="12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779" marR="3779" marT="6216" marB="621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630</a:t>
                      </a:r>
                      <a:endParaRPr lang="ru-RU" sz="12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779" marR="3779" marT="6216" marB="621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07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Общая площадь земельных участков, предоставленных для строительства, в расчете на 10 тысяч человек населения</a:t>
                      </a:r>
                      <a:endParaRPr lang="ru-RU" sz="12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779" marR="3779" marT="6216" marB="621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га</a:t>
                      </a:r>
                      <a:endParaRPr lang="ru-RU" sz="12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779" marR="3779" marT="6216" marB="621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2,1</a:t>
                      </a:r>
                      <a:endParaRPr lang="ru-RU" sz="12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779" marR="3779" marT="6216" marB="621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-1" y="4500748"/>
          <a:ext cx="9906001" cy="2357250"/>
        </p:xfrm>
        <a:graphic>
          <a:graphicData uri="http://schemas.openxmlformats.org/drawingml/2006/table">
            <a:tbl>
              <a:tblPr/>
              <a:tblGrid>
                <a:gridCol w="5592097"/>
                <a:gridCol w="1437968"/>
                <a:gridCol w="1437968"/>
                <a:gridCol w="1437968"/>
              </a:tblGrid>
              <a:tr h="602840">
                <a:tc>
                  <a:txBody>
                    <a:bodyPr/>
                    <a:lstStyle/>
                    <a:p>
                      <a:pPr algn="ctr" fontAlgn="t"/>
                      <a:endParaRPr lang="ru-RU" sz="1400" b="0" i="0" u="none" strike="noStrike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</a:endParaRPr>
                    </a:p>
                  </a:txBody>
                  <a:tcPr marL="8876" marR="8876" marT="88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2024 год</a:t>
                      </a:r>
                    </a:p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(тыс.</a:t>
                      </a:r>
                      <a:r>
                        <a:rPr lang="ru-RU" sz="1400" b="0" i="0" u="none" strike="noStrike" baseline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 руб.</a:t>
                      </a:r>
                      <a:r>
                        <a:rPr lang="ru-RU" sz="1400" b="0" i="0" u="none" strike="noStrik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)</a:t>
                      </a:r>
                      <a:endParaRPr lang="ru-RU" sz="1400" b="0" i="0" u="none" strike="noStrike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</a:endParaRPr>
                    </a:p>
                  </a:txBody>
                  <a:tcPr marL="8876" marR="8876" marT="88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2025 год</a:t>
                      </a:r>
                    </a:p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(тыс.</a:t>
                      </a:r>
                      <a:r>
                        <a:rPr lang="ru-RU" sz="1400" b="0" i="0" u="none" strike="noStrike" baseline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 руб.</a:t>
                      </a:r>
                      <a:r>
                        <a:rPr lang="ru-RU" sz="1400" b="0" i="0" u="none" strike="noStrik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)</a:t>
                      </a:r>
                      <a:endParaRPr lang="ru-RU" sz="1400" b="0" i="0" u="none" strike="noStrike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</a:endParaRPr>
                    </a:p>
                  </a:txBody>
                  <a:tcPr marL="8876" marR="8876" marT="88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2025 год</a:t>
                      </a:r>
                    </a:p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(тыс.</a:t>
                      </a:r>
                      <a:r>
                        <a:rPr lang="ru-RU" sz="1400" b="0" i="0" u="none" strike="noStrike" baseline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 руб.</a:t>
                      </a:r>
                      <a:r>
                        <a:rPr lang="ru-RU" sz="1400" b="0" i="0" u="none" strike="noStrik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)</a:t>
                      </a:r>
                    </a:p>
                  </a:txBody>
                  <a:tcPr marL="8876" marR="8876" marT="88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74365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i="0" u="none" strike="noStrik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Подпрограмма </a:t>
                      </a:r>
                      <a:r>
                        <a:rPr lang="ru-RU" sz="1400" b="0" i="0" u="none" strike="noStrike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"Управление имуществом Серовского городского округа"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55 246,1</a:t>
                      </a:r>
                      <a:endParaRPr lang="ru-RU" sz="1400" b="0" i="0" u="none" strike="noStrike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</a:endParaRPr>
                    </a:p>
                  </a:txBody>
                  <a:tcPr marL="8876" marR="8876" marT="88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44 517,5</a:t>
                      </a:r>
                      <a:endParaRPr lang="ru-RU" sz="1400" b="0" i="0" u="none" strike="noStrike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</a:endParaRPr>
                    </a:p>
                  </a:txBody>
                  <a:tcPr marL="8876" marR="8876" marT="88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38 145,0</a:t>
                      </a:r>
                      <a:endParaRPr lang="ru-RU" sz="1400" b="0" i="0" u="none" strike="noStrike" dirty="0" smtClean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</a:endParaRPr>
                    </a:p>
                  </a:txBody>
                  <a:tcPr marL="8876" marR="8876" marT="88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602840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i="0" u="none" strike="noStrik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Подпрограмма </a:t>
                      </a:r>
                      <a:r>
                        <a:rPr lang="ru-RU" sz="1400" b="0" i="0" u="none" strike="noStrike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"Управление земельными ресурсами Серовского городского округа"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3 296,9</a:t>
                      </a:r>
                      <a:endParaRPr lang="ru-RU" sz="1400" b="0" i="0" u="none" strike="noStrike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</a:endParaRPr>
                    </a:p>
                  </a:txBody>
                  <a:tcPr marL="8876" marR="8876" marT="88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3 191,7</a:t>
                      </a:r>
                      <a:endParaRPr lang="ru-RU" sz="1400" b="0" i="0" u="none" strike="noStrike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</a:endParaRPr>
                    </a:p>
                  </a:txBody>
                  <a:tcPr marL="8876" marR="8876" marT="88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3 191,7</a:t>
                      </a:r>
                      <a:endParaRPr lang="ru-RU" sz="1400" b="0" i="0" u="none" strike="noStrike" dirty="0" smtClean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</a:endParaRPr>
                    </a:p>
                  </a:txBody>
                  <a:tcPr marL="8876" marR="8876" marT="88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74365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i="0" u="none" strike="noStrik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Подпрограмма </a:t>
                      </a:r>
                      <a:r>
                        <a:rPr lang="ru-RU" sz="1400" b="0" i="0" u="none" strike="noStrike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"Осуществление градостроительной деятельности"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7 876,7</a:t>
                      </a:r>
                      <a:endParaRPr lang="ru-RU" sz="1400" b="0" i="0" u="none" strike="noStrike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</a:endParaRPr>
                    </a:p>
                  </a:txBody>
                  <a:tcPr marL="8876" marR="8876" marT="88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5 250,0</a:t>
                      </a:r>
                      <a:endParaRPr lang="ru-RU" sz="1400" b="0" i="0" u="none" strike="noStrike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</a:endParaRPr>
                    </a:p>
                  </a:txBody>
                  <a:tcPr marL="8876" marR="8876" marT="88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5 250,0</a:t>
                      </a:r>
                      <a:endParaRPr lang="ru-RU" sz="1400" b="0" i="0" u="none" strike="noStrike" dirty="0" smtClean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</a:endParaRPr>
                    </a:p>
                  </a:txBody>
                  <a:tcPr marL="8876" marR="8876" marT="88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602840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i="0" u="none" strike="noStrik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Подпрограмма </a:t>
                      </a:r>
                      <a:r>
                        <a:rPr lang="ru-RU" sz="1400" b="0" i="0" u="none" strike="noStrike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"Обеспечение реализации муниципальной программы "Управление собственностью Серовского городского округа"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13 274,1</a:t>
                      </a:r>
                      <a:endParaRPr lang="ru-RU" sz="1400" b="0" i="0" u="none" strike="noStrike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</a:endParaRPr>
                    </a:p>
                  </a:txBody>
                  <a:tcPr marL="8876" marR="8876" marT="88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12 768,7</a:t>
                      </a:r>
                      <a:endParaRPr lang="ru-RU" sz="1400" b="0" i="0" u="none" strike="noStrike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</a:endParaRPr>
                    </a:p>
                  </a:txBody>
                  <a:tcPr marL="8876" marR="8876" marT="88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12 284,1</a:t>
                      </a:r>
                      <a:endParaRPr lang="ru-RU" sz="1400" b="0" i="0" u="none" strike="noStrike" dirty="0" smtClean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</a:endParaRPr>
                    </a:p>
                  </a:txBody>
                  <a:tcPr marL="8876" marR="8876" marT="88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4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 bwMode="auto">
          <a:xfrm>
            <a:off x="0" y="0"/>
            <a:ext cx="9906000" cy="843148"/>
          </a:xfrm>
          <a:prstGeom prst="rect">
            <a:avLst/>
          </a:prstGeom>
          <a:noFill/>
          <a:extLst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ru-RU" sz="2400" b="1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Муниципальная программа "Развитие системы образования в Серовском городском округе" на 2023-2027 годы</a:t>
            </a:r>
            <a:endParaRPr lang="ru-RU" sz="2400" b="1" dirty="0">
              <a:solidFill>
                <a:schemeClr val="accent4">
                  <a:lumMod val="10000"/>
                </a:schemeClr>
              </a:solidFill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>
            <a:off x="400050" y="8820150"/>
            <a:ext cx="6245225" cy="0"/>
          </a:xfrm>
          <a:prstGeom prst="line">
            <a:avLst/>
          </a:prstGeom>
          <a:ln w="12700"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159" descr="герб города Серова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2785" y="5581"/>
            <a:ext cx="505213" cy="625304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graphicFrame>
        <p:nvGraphicFramePr>
          <p:cNvPr id="15" name="Таблица 14"/>
          <p:cNvGraphicFramePr>
            <a:graphicFrameLocks noGrp="1"/>
          </p:cNvGraphicFramePr>
          <p:nvPr/>
        </p:nvGraphicFramePr>
        <p:xfrm>
          <a:off x="0" y="762000"/>
          <a:ext cx="9906000" cy="6096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906000"/>
              </a:tblGrid>
              <a:tr h="430926"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Цели программы:</a:t>
                      </a:r>
                      <a:endParaRPr lang="ru-RU" sz="2400" dirty="0"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/>
                </a:tc>
              </a:tr>
              <a:tr h="5314752">
                <a:tc>
                  <a:txBody>
                    <a:bodyPr/>
                    <a:lstStyle/>
                    <a:p>
                      <a:r>
                        <a:rPr lang="ru-RU" sz="1400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1. Обеспечение доступности дошкольного образования для детей в возрасте до 3 лет.</a:t>
                      </a:r>
                    </a:p>
                    <a:p>
                      <a:r>
                        <a:rPr lang="ru-RU" sz="1400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2. Обеспечение доступности качественного общего образования, соответствующего требованиям инновационного социально-экономического развития Серовского городского округа.</a:t>
                      </a:r>
                    </a:p>
                    <a:p>
                      <a:r>
                        <a:rPr lang="ru-RU" sz="1400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3. Повышение качества общего образования.</a:t>
                      </a:r>
                    </a:p>
                    <a:p>
                      <a:r>
                        <a:rPr lang="ru-RU" sz="1400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4. Обеспечение доступности качественных образовательных услуг в сфере дополнительного образования в Серовском городском округе.</a:t>
                      </a:r>
                    </a:p>
                    <a:p>
                      <a:r>
                        <a:rPr lang="ru-RU" sz="1400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5. Приведение условий содержания зданий муниципальных образовательных организаций и прилегающих к ним территорий в соответствие с требованиями пожарной безопасности и санитарного законодательства.</a:t>
                      </a:r>
                    </a:p>
                    <a:p>
                      <a:r>
                        <a:rPr lang="ru-RU" sz="1400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6. Создание в муниципальных образовательных организациях условий для получения без дискриминации качественного образования лицами с ограниченными возможностями здоровья и инвалидностью.</a:t>
                      </a:r>
                    </a:p>
                    <a:p>
                      <a:r>
                        <a:rPr lang="ru-RU" sz="1400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7. Совершенствование архитектурно-художественной городской среды, размещение средств информационного оформления (вывесок) на территории Серовского городского округа.</a:t>
                      </a:r>
                    </a:p>
                    <a:p>
                      <a:r>
                        <a:rPr lang="ru-RU" sz="1400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8. Обеспечение доступности качественного образования, соответствующего требованиям инновационного социально-экономического развития Серовского городского округа.</a:t>
                      </a:r>
                    </a:p>
                    <a:p>
                      <a:r>
                        <a:rPr lang="ru-RU" sz="1400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9. Создание условия для сохранения здоровья и развития детей</a:t>
                      </a:r>
                    </a:p>
                    <a:p>
                      <a:r>
                        <a:rPr lang="ru-RU" sz="1400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10. Обеспечение общегородских мероприятий, направленных на социальную и государственную поддержку педагогических работников.</a:t>
                      </a:r>
                    </a:p>
                    <a:p>
                      <a:r>
                        <a:rPr lang="ru-RU" sz="1400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11. Создание условий для подготовки специалистов с высшим профессиональным образованием для органов местного самоуправления Серовского городского округа, муниципальных образовательных организаций, расположенных на территории Серовского городского округа.</a:t>
                      </a:r>
                    </a:p>
                    <a:p>
                      <a:r>
                        <a:rPr lang="ru-RU" sz="1400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12. Организация и профориентация обучающихся в технической среде.</a:t>
                      </a:r>
                    </a:p>
                    <a:p>
                      <a:r>
                        <a:rPr lang="ru-RU" sz="1400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13. Создание мест для реализации основных и дополнительных общеобразовательных программ цифрового, естественно-научного, технологического и гуманитарного профилей в муниципальных образовательных организациях, расположенных в сельской местности.</a:t>
                      </a:r>
                    </a:p>
                    <a:p>
                      <a:r>
                        <a:rPr lang="ru-RU" sz="1400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14. Обеспечение общегородских мероприятий, направленных на социальную и государственную поддержку талантливых детей.</a:t>
                      </a:r>
                      <a:endParaRPr lang="ru-RU" sz="16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4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463138"/>
            <a:ext cx="9906000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15. Распространение актуального педагогического опыта по профилактике детского дорожно-транспортного травматизма, пожарной безопасности, гражданской обороне и действиям при ЧС, обеспечивающего формирование устойчивых теоретических, практических умений и навыков безопасного поведения воспитанников и обучающихся в повседневной жизни.</a:t>
            </a:r>
          </a:p>
          <a:p>
            <a:r>
              <a:rPr lang="ru-RU" sz="1400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16. Комплексное развитие и совершенствование системы патриотического воспитания граждан на территории Серовского городского округа, направленное на создание условий для повышения гражданской ответственности и воспитание граждан, имеющих активную гражданскую позицию.</a:t>
            </a:r>
          </a:p>
          <a:p>
            <a:r>
              <a:rPr lang="ru-RU" sz="1400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17. Формирование воспитательной среды в образовательной организации, способствующей позитивной социализации обучающихся, их духовно-нравственному развитию на основе национальных идеалов и ценностей.</a:t>
            </a:r>
          </a:p>
          <a:p>
            <a:r>
              <a:rPr lang="ru-RU" sz="1400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18. Материально-техническое обеспечение системы образования в Серовском городском округе в соответствии с требованиями ФГОС.</a:t>
            </a:r>
          </a:p>
          <a:p>
            <a:r>
              <a:rPr lang="ru-RU" sz="1400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19. Укрепление и развитие системы образования путем совершенствования механизмов ее поддержки.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0" y="0"/>
            <a:ext cx="9906000" cy="461665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r>
              <a:rPr lang="ru-RU" sz="2400" dirty="0" smtClean="0"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Цели программы:</a:t>
            </a:r>
            <a:endParaRPr lang="ru-RU" sz="2400" dirty="0"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142505" y="3020841"/>
          <a:ext cx="9595261" cy="3116721"/>
        </p:xfrm>
        <a:graphic>
          <a:graphicData uri="http://schemas.openxmlformats.org/drawingml/2006/table">
            <a:tbl>
              <a:tblPr/>
              <a:tblGrid>
                <a:gridCol w="5416678"/>
                <a:gridCol w="1392861"/>
                <a:gridCol w="1392861"/>
                <a:gridCol w="1392861"/>
              </a:tblGrid>
              <a:tr h="489726"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endParaRPr lang="ru-RU" sz="1400" b="1" i="0" u="none" strike="noStrike" kern="12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+mn-ea"/>
                        <a:cs typeface="+mn-cs"/>
                      </a:endParaRPr>
                    </a:p>
                  </a:txBody>
                  <a:tcPr marL="8876" marR="8876" marT="88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2024 год</a:t>
                      </a:r>
                    </a:p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(тыс.</a:t>
                      </a:r>
                      <a:r>
                        <a:rPr lang="ru-RU" sz="1400" b="1" i="0" u="none" strike="noStrike" baseline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 руб.</a:t>
                      </a:r>
                      <a:r>
                        <a:rPr lang="ru-RU" sz="1400" b="1" i="0" u="none" strike="noStrik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)</a:t>
                      </a:r>
                      <a:endParaRPr lang="ru-RU" sz="1400" b="1" i="0" u="none" strike="noStrike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</a:endParaRPr>
                    </a:p>
                  </a:txBody>
                  <a:tcPr marL="8876" marR="8876" marT="88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2025 год</a:t>
                      </a:r>
                    </a:p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(тыс.</a:t>
                      </a:r>
                      <a:r>
                        <a:rPr lang="ru-RU" sz="1400" b="1" i="0" u="none" strike="noStrike" baseline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 руб.</a:t>
                      </a:r>
                      <a:r>
                        <a:rPr lang="ru-RU" sz="1400" b="1" i="0" u="none" strike="noStrik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)</a:t>
                      </a:r>
                      <a:endParaRPr lang="ru-RU" sz="1400" b="1" i="0" u="none" strike="noStrike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</a:endParaRPr>
                    </a:p>
                  </a:txBody>
                  <a:tcPr marL="8876" marR="8876" marT="88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2025 год</a:t>
                      </a:r>
                    </a:p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(тыс.</a:t>
                      </a:r>
                      <a:r>
                        <a:rPr lang="ru-RU" sz="1400" b="1" i="0" u="none" strike="noStrike" baseline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 руб.</a:t>
                      </a:r>
                      <a:r>
                        <a:rPr lang="ru-RU" sz="1400" b="1" i="0" u="none" strike="noStrik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)</a:t>
                      </a:r>
                    </a:p>
                  </a:txBody>
                  <a:tcPr marL="8876" marR="8876" marT="88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algn="l" defTabSz="914400" rtl="0" eaLnBrk="1" fontAlgn="t" latinLnBrk="0" hangingPunct="1"/>
                      <a:r>
                        <a:rPr lang="ru-RU" sz="1400" b="1" i="0" u="none" strike="noStrike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+mn-ea"/>
                          <a:cs typeface="+mn-cs"/>
                        </a:rPr>
                        <a:t>Подпрограмма "Качество образования, как основа благополучия"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2628 890,8</a:t>
                      </a:r>
                      <a:endParaRPr lang="ru-RU" sz="1400" b="1" i="0" u="none" strike="noStrike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</a:endParaRPr>
                    </a:p>
                  </a:txBody>
                  <a:tcPr marL="8876" marR="8876" marT="88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2 852 141,7</a:t>
                      </a:r>
                      <a:endParaRPr lang="ru-RU" sz="1400" b="1" i="0" u="none" strike="noStrike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</a:endParaRPr>
                    </a:p>
                  </a:txBody>
                  <a:tcPr marL="8876" marR="8876" marT="88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3 152 538,0</a:t>
                      </a:r>
                      <a:endParaRPr lang="ru-RU" sz="1400" b="1" i="0" u="none" strike="noStrike" dirty="0" smtClean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</a:endParaRPr>
                    </a:p>
                  </a:txBody>
                  <a:tcPr marL="8876" marR="8876" marT="88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algn="l" defTabSz="914400" rtl="0" eaLnBrk="1" fontAlgn="t" latinLnBrk="0" hangingPunct="1"/>
                      <a:r>
                        <a:rPr lang="ru-RU" sz="1400" b="1" i="0" u="none" strike="noStrike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+mn-ea"/>
                          <a:cs typeface="+mn-cs"/>
                        </a:rPr>
                        <a:t>Подпрограмма "Организация отдыха детей и молодежи"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116 673,6</a:t>
                      </a:r>
                      <a:endParaRPr lang="ru-RU" sz="1400" b="1" i="0" u="none" strike="noStrike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</a:endParaRPr>
                    </a:p>
                  </a:txBody>
                  <a:tcPr marL="8876" marR="8876" marT="88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126 732,8</a:t>
                      </a:r>
                      <a:endParaRPr lang="ru-RU" sz="1400" b="1" i="0" u="none" strike="noStrike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</a:endParaRPr>
                    </a:p>
                  </a:txBody>
                  <a:tcPr marL="8876" marR="8876" marT="88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130</a:t>
                      </a:r>
                      <a:r>
                        <a:rPr lang="ru-RU" sz="1400" b="1" i="0" u="none" strike="noStrike" baseline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 571,1</a:t>
                      </a:r>
                      <a:endParaRPr lang="ru-RU" sz="1400" b="1" i="0" u="none" strike="noStrike" dirty="0" smtClean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</a:endParaRPr>
                    </a:p>
                  </a:txBody>
                  <a:tcPr marL="8876" marR="8876" marT="88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algn="l" defTabSz="914400" rtl="0" eaLnBrk="1" fontAlgn="t" latinLnBrk="0" hangingPunct="1"/>
                      <a:r>
                        <a:rPr lang="ru-RU" sz="1400" b="1" i="0" u="none" strike="noStrike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+mn-ea"/>
                          <a:cs typeface="+mn-cs"/>
                        </a:rPr>
                        <a:t>Подпрограмма "Педагогические кадры XXI века"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730,5</a:t>
                      </a:r>
                      <a:endParaRPr lang="ru-RU" sz="1400" b="1" i="0" u="none" strike="noStrike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</a:endParaRPr>
                    </a:p>
                  </a:txBody>
                  <a:tcPr marL="8876" marR="8876" marT="88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730,5</a:t>
                      </a:r>
                      <a:endParaRPr lang="ru-RU" sz="1400" b="1" i="0" u="none" strike="noStrike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</a:endParaRPr>
                    </a:p>
                  </a:txBody>
                  <a:tcPr marL="8876" marR="8876" marT="88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730,5</a:t>
                      </a:r>
                      <a:endParaRPr lang="ru-RU" sz="1400" b="1" i="0" u="none" strike="noStrike" dirty="0" smtClean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</a:endParaRPr>
                    </a:p>
                  </a:txBody>
                  <a:tcPr marL="8876" marR="8876" marT="88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algn="l" defTabSz="914400" rtl="0" eaLnBrk="1" fontAlgn="t" latinLnBrk="0" hangingPunct="1"/>
                      <a:r>
                        <a:rPr lang="ru-RU" sz="1400" b="1" i="0" u="none" strike="noStrike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+mn-ea"/>
                          <a:cs typeface="+mn-cs"/>
                        </a:rPr>
                        <a:t>Подпрограмма "Реализация проекта "Уральская инженерная школа"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5 524,5</a:t>
                      </a:r>
                      <a:endParaRPr lang="ru-RU" sz="1400" b="1" i="0" u="none" strike="noStrike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</a:endParaRPr>
                    </a:p>
                  </a:txBody>
                  <a:tcPr marL="8876" marR="8876" marT="88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2 724,3</a:t>
                      </a:r>
                      <a:endParaRPr lang="ru-RU" sz="1400" b="1" i="0" u="none" strike="noStrike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</a:endParaRPr>
                    </a:p>
                  </a:txBody>
                  <a:tcPr marL="8876" marR="8876" marT="88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2 318,3</a:t>
                      </a:r>
                      <a:endParaRPr lang="ru-RU" sz="1400" b="1" i="0" u="none" strike="noStrike" dirty="0" smtClean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</a:endParaRPr>
                    </a:p>
                  </a:txBody>
                  <a:tcPr marL="8876" marR="8876" marT="88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algn="l" defTabSz="914400" rtl="0" eaLnBrk="1" fontAlgn="t" latinLnBrk="0" hangingPunct="1"/>
                      <a:r>
                        <a:rPr lang="ru-RU" sz="1400" b="1" i="0" u="none" strike="noStrike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+mn-ea"/>
                          <a:cs typeface="+mn-cs"/>
                        </a:rPr>
                        <a:t>Подпрограмма "Развитие системы поддержки талантливых и одаренных детей и подростков"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3 228,9</a:t>
                      </a:r>
                      <a:endParaRPr lang="ru-RU" sz="1400" b="1" i="0" u="none" strike="noStrike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</a:endParaRPr>
                    </a:p>
                  </a:txBody>
                  <a:tcPr marL="8876" marR="8876" marT="88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2 946,1</a:t>
                      </a:r>
                      <a:endParaRPr lang="ru-RU" sz="1400" b="1" i="0" u="none" strike="noStrike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</a:endParaRPr>
                    </a:p>
                  </a:txBody>
                  <a:tcPr marL="8876" marR="8876" marT="88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2 868,7</a:t>
                      </a:r>
                      <a:endParaRPr lang="ru-RU" sz="1400" b="1" i="0" u="none" strike="noStrike" dirty="0" smtClean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</a:endParaRPr>
                    </a:p>
                  </a:txBody>
                  <a:tcPr marL="8876" marR="8876" marT="88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algn="l" defTabSz="914400" rtl="0" eaLnBrk="1" fontAlgn="t" latinLnBrk="0" hangingPunct="1"/>
                      <a:r>
                        <a:rPr lang="ru-RU" sz="1400" b="1" i="0" u="none" strike="noStrike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+mn-ea"/>
                          <a:cs typeface="+mn-cs"/>
                        </a:rPr>
                        <a:t>Подпрограмма "Патриотическое воспитание молодежи на территории Серовского городского округа"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1</a:t>
                      </a:r>
                      <a:r>
                        <a:rPr lang="ru-RU" sz="1400" b="1" i="0" u="none" strike="noStrike" baseline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 940,8</a:t>
                      </a:r>
                      <a:endParaRPr lang="ru-RU" sz="1400" b="1" i="0" u="none" strike="noStrike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</a:endParaRPr>
                    </a:p>
                  </a:txBody>
                  <a:tcPr marL="8876" marR="8876" marT="88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2 795,8</a:t>
                      </a:r>
                      <a:endParaRPr lang="ru-RU" sz="1400" b="1" i="0" u="none" strike="noStrike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</a:endParaRPr>
                    </a:p>
                  </a:txBody>
                  <a:tcPr marL="8876" marR="8876" marT="88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2 698,5</a:t>
                      </a:r>
                      <a:endParaRPr lang="ru-RU" sz="1400" b="1" i="0" u="none" strike="noStrike" dirty="0" smtClean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</a:endParaRPr>
                    </a:p>
                  </a:txBody>
                  <a:tcPr marL="8876" marR="8876" marT="88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89726">
                <a:tc>
                  <a:txBody>
                    <a:bodyPr/>
                    <a:lstStyle/>
                    <a:p>
                      <a:pPr marL="0" algn="l" defTabSz="914400" rtl="0" eaLnBrk="1" fontAlgn="t" latinLnBrk="0" hangingPunct="1"/>
                      <a:r>
                        <a:rPr lang="ru-RU" sz="1400" b="1" i="0" u="none" strike="noStrike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+mn-ea"/>
                          <a:cs typeface="+mn-cs"/>
                        </a:rPr>
                        <a:t>Подпрограмма "Обеспечение реализации муниципальной программы "Развитие системы образования в Серовском городском округе"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40 404,1</a:t>
                      </a:r>
                      <a:endParaRPr lang="ru-RU" sz="1400" b="1" i="0" u="none" strike="noStrike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</a:endParaRPr>
                    </a:p>
                  </a:txBody>
                  <a:tcPr marL="8876" marR="8876" marT="88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43 529,0</a:t>
                      </a:r>
                      <a:endParaRPr lang="ru-RU" sz="1400" b="1" i="0" u="none" strike="noStrike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</a:endParaRPr>
                    </a:p>
                  </a:txBody>
                  <a:tcPr marL="8876" marR="8876" marT="88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44 779,0</a:t>
                      </a:r>
                      <a:endParaRPr lang="ru-RU" sz="1400" b="1" i="0" u="none" strike="noStrike" dirty="0" smtClean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</a:endParaRPr>
                    </a:p>
                  </a:txBody>
                  <a:tcPr marL="8876" marR="8876" marT="88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0" y="1"/>
          <a:ext cx="9737766" cy="6945792"/>
        </p:xfrm>
        <a:graphic>
          <a:graphicData uri="http://schemas.openxmlformats.org/drawingml/2006/table">
            <a:tbl>
              <a:tblPr/>
              <a:tblGrid>
                <a:gridCol w="7837714"/>
                <a:gridCol w="902525"/>
                <a:gridCol w="997527"/>
              </a:tblGrid>
              <a:tr h="16905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Наименование цели (целей) и задач, целевых показателей</a:t>
                      </a:r>
                      <a:endParaRPr lang="ru-RU" sz="12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4100" marR="4100" marT="6744" marB="674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Единица измерения</a:t>
                      </a:r>
                      <a:endParaRPr lang="ru-RU" sz="12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4100" marR="4100" marT="6744" marB="674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Значение целевого показателя</a:t>
                      </a:r>
                      <a:endParaRPr lang="ru-RU" sz="12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4100" marR="4100" marT="6744" marB="674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955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3</a:t>
                      </a:r>
                      <a:endParaRPr lang="ru-RU" sz="12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4100" marR="4100" marT="6744" marB="674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5</a:t>
                      </a:r>
                      <a:endParaRPr lang="ru-RU" sz="12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4100" marR="4100" marT="6744" marB="674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7</a:t>
                      </a:r>
                      <a:endParaRPr lang="ru-RU" sz="12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4100" marR="4100" marT="6744" marB="674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Доступность дошкольного образования для детей дошкольного возраста от 1,5 до 3 лет</a:t>
                      </a:r>
                      <a:endParaRPr lang="ru-RU" sz="12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4100" marR="4100" marT="6744" marB="674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%</a:t>
                      </a:r>
                      <a:endParaRPr lang="ru-RU" sz="12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4100" marR="4100" marT="6744" marB="674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100</a:t>
                      </a:r>
                      <a:endParaRPr lang="ru-RU" sz="12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4100" marR="4100" marT="6744" marB="674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Отношение среднемесячной заработной платы педагогических работников муниципальных дошкольных образовательных организаций к среднемесячной заработной плате в общем образовании в регионе</a:t>
                      </a:r>
                      <a:endParaRPr lang="ru-RU" sz="12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4100" marR="4100" marT="6744" marB="674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%</a:t>
                      </a:r>
                      <a:endParaRPr lang="ru-RU" sz="12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4100" marR="4100" marT="6744" marB="674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100</a:t>
                      </a:r>
                      <a:endParaRPr lang="ru-RU" sz="12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4100" marR="4100" marT="6744" marB="674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Доля детей в возрасте 1 - 6 лет, получающих дошкольную образовательную услугу и (или) услугу по их содержанию в муниципальных образовательных организациях, в общей численности детей в возрасте 1 - 6 лет</a:t>
                      </a:r>
                      <a:endParaRPr lang="ru-RU" sz="12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4100" marR="4100" marT="6744" marB="674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%</a:t>
                      </a:r>
                      <a:endParaRPr lang="ru-RU" sz="12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4100" marR="4100" marT="6744" marB="674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80</a:t>
                      </a:r>
                      <a:endParaRPr lang="ru-RU" sz="12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4100" marR="4100" marT="6744" marB="674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Доля детей в возрасте 1 - 6 лет, стоящих на учете для определения в муниципальные дошкольные образовательные организации, в общей численности детей в возрасте 1 - 6 лет</a:t>
                      </a:r>
                      <a:endParaRPr lang="ru-RU" sz="12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4100" marR="4100" marT="6744" marB="674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%</a:t>
                      </a:r>
                      <a:endParaRPr lang="ru-RU" sz="12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4100" marR="4100" marT="6744" marB="674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5</a:t>
                      </a:r>
                      <a:endParaRPr lang="ru-RU" sz="12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4100" marR="4100" marT="6744" marB="674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955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Доля населения в возрасте 15 - 18 лет, охваченного общим образованием</a:t>
                      </a:r>
                      <a:endParaRPr lang="ru-RU" sz="12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4100" marR="4100" marT="6744" marB="674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%</a:t>
                      </a:r>
                      <a:endParaRPr lang="ru-RU" sz="12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4100" marR="4100" marT="6744" marB="674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99,98</a:t>
                      </a:r>
                      <a:endParaRPr lang="ru-RU" sz="12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4100" marR="4100" marT="6744" marB="674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Доля муниципальных общеобразовательных организаций, соответствующих современным требованиям обучения, в общем количестве муниципальных общеобразовательных организаций</a:t>
                      </a:r>
                      <a:endParaRPr lang="ru-RU" sz="12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4100" marR="4100" marT="6744" marB="674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%</a:t>
                      </a:r>
                      <a:endParaRPr lang="ru-RU" sz="12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4100" marR="4100" marT="6744" marB="674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92</a:t>
                      </a:r>
                      <a:endParaRPr lang="ru-RU" sz="12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4100" marR="4100" marT="6744" marB="674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Доля обучающихся в муниципальных общеобразовательных организациях, занимающихся во вторую (третью) смену, в общей численности обучающихся в муниципальных общеобразовательных организациях</a:t>
                      </a:r>
                      <a:endParaRPr lang="ru-RU" sz="12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4100" marR="4100" marT="6744" marB="674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%</a:t>
                      </a:r>
                      <a:endParaRPr lang="ru-RU" sz="12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4100" marR="4100" marT="6744" marB="674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9,1</a:t>
                      </a:r>
                      <a:endParaRPr lang="ru-RU" sz="12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4100" marR="4100" marT="6744" marB="674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Расходы бюджета муниципального образования на общее образование в расчете на 1 обучающегося в муниципальных общеобразовательных организациях</a:t>
                      </a:r>
                      <a:endParaRPr lang="ru-RU" sz="12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4100" marR="4100" marT="6744" marB="674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тыс. руб.</a:t>
                      </a:r>
                      <a:endParaRPr lang="ru-RU" sz="12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4100" marR="4100" marT="6744" marB="674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22,0</a:t>
                      </a:r>
                      <a:endParaRPr lang="ru-RU" sz="12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4100" marR="4100" marT="6744" marB="674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Доля численности обучающихся в возрасте 17 - 21 года, завершивших обучение по программе среднего общего образования и продолживших обучение по программе среднего профессионального образования и высшего профессионального образования, в общей численности обучающихся, завершивших обучение по программе среднего общего образования соответствующей возрастной группы</a:t>
                      </a:r>
                      <a:endParaRPr lang="ru-RU" sz="12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4100" marR="4100" marT="6744" marB="674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%</a:t>
                      </a:r>
                      <a:endParaRPr lang="ru-RU" sz="12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4100" marR="4100" marT="6744" marB="674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100</a:t>
                      </a:r>
                      <a:endParaRPr lang="ru-RU" sz="12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4100" marR="4100" marT="6744" marB="674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392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Доля выпускников общеобразовательных организаций, поступивших в год окончания в профессиональные образовательные организации и образовательные организации высшего образования</a:t>
                      </a:r>
                      <a:endParaRPr lang="ru-RU" sz="12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4100" marR="4100" marT="6744" marB="674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%</a:t>
                      </a:r>
                      <a:endParaRPr lang="ru-RU" sz="12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4100" marR="4100" marT="6744" marB="674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79,67</a:t>
                      </a:r>
                      <a:endParaRPr lang="ru-RU" sz="12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4100" marR="4100" marT="6744" marB="674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834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Охват организованным горячим питанием учащихся общеобразовательных организаций</a:t>
                      </a:r>
                      <a:endParaRPr lang="ru-RU" sz="12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4100" marR="4100" marT="6744" marB="674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%</a:t>
                      </a:r>
                      <a:endParaRPr lang="ru-RU" sz="12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4100" marR="4100" marT="6744" marB="674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94,8</a:t>
                      </a:r>
                      <a:endParaRPr lang="ru-RU" sz="12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4100" marR="4100" marT="6744" marB="674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Количество муниципальных общеобразовательных организаций, в которых созданы условия для обеспечения питания обучающихся</a:t>
                      </a:r>
                      <a:endParaRPr lang="ru-RU" sz="12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4100" marR="4100" marT="6744" marB="674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количество</a:t>
                      </a:r>
                      <a:endParaRPr lang="ru-RU" sz="12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4100" marR="4100" marT="6744" marB="674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16</a:t>
                      </a:r>
                      <a:endParaRPr lang="ru-RU" sz="12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4100" marR="4100" marT="6744" marB="674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Доля обучающихся, получающих начальное общее образование в муниципальных образовательных организациях, получающих бесплатное горячее питание, к общему количеству обучающихся, получающих начальное общее образование в муниципальных образовательных организациях</a:t>
                      </a:r>
                      <a:endParaRPr lang="ru-RU" sz="12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4100" marR="4100" marT="6744" marB="674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%</a:t>
                      </a:r>
                      <a:endParaRPr lang="ru-RU" sz="12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4100" marR="4100" marT="6744" marB="674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100</a:t>
                      </a:r>
                      <a:endParaRPr lang="ru-RU" sz="12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4100" marR="4100" marT="6744" marB="674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392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Соотношение уровня средней заработной платы учителей общеобразовательных организаций и средней заработной платы в экономике Свердловской области</a:t>
                      </a:r>
                      <a:endParaRPr lang="ru-RU" sz="12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4100" marR="4100" marT="6744" marB="674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%</a:t>
                      </a:r>
                      <a:endParaRPr lang="ru-RU" sz="12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4100" marR="4100" marT="6744" marB="674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100</a:t>
                      </a:r>
                      <a:endParaRPr lang="ru-RU" sz="12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4100" marR="4100" marT="6744" marB="674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/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-1" y="3"/>
          <a:ext cx="9906001" cy="6916716"/>
        </p:xfrm>
        <a:graphic>
          <a:graphicData uri="http://schemas.openxmlformats.org/drawingml/2006/table">
            <a:tbl>
              <a:tblPr/>
              <a:tblGrid>
                <a:gridCol w="7973122"/>
                <a:gridCol w="918118"/>
                <a:gridCol w="1014761"/>
              </a:tblGrid>
              <a:tr h="61506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Обеспечение бесплатным проездом детей-сирот и детей, оставшихся без попечения родителей, обучающихся в муниципальных образовательных организациях, на городском, пригородном, в сельской местности на внутригородском, транспорте</a:t>
                      </a:r>
                      <a:endParaRPr lang="ru-RU" sz="12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4100" marR="4100" marT="6744" marB="674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чел.</a:t>
                      </a:r>
                      <a:endParaRPr lang="ru-RU" sz="12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4100" marR="4100" marT="6744" marB="674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27</a:t>
                      </a:r>
                      <a:endParaRPr lang="ru-RU" sz="12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4100" marR="4100" marT="6744" marB="674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1506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Доля обучающихся с ограниченными возможностями здоровья, в том числе детей-инвалидов, осваивающих основные общеобразовательные программы на дому, обеспеченных бесплатным двухразовым питанием, от общего количества обучающихся льготной категории</a:t>
                      </a:r>
                      <a:endParaRPr lang="ru-RU" sz="12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4100" marR="4100" marT="6744" marB="674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%</a:t>
                      </a:r>
                      <a:endParaRPr lang="ru-RU" sz="12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4100" marR="4100" marT="6744" marB="674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100</a:t>
                      </a:r>
                      <a:endParaRPr lang="ru-RU" sz="12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4100" marR="4100" marT="6744" marB="674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1162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Доля педагогических работников общеобразовательных организаций, получивших вознаграждение за классное руководство, в общей численности педагогических работников такой категории</a:t>
                      </a:r>
                      <a:endParaRPr lang="ru-RU" sz="12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4100" marR="4100" marT="6744" marB="674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%</a:t>
                      </a:r>
                      <a:endParaRPr lang="ru-RU" sz="12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4100" marR="4100" marT="6744" marB="674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100</a:t>
                      </a:r>
                      <a:endParaRPr lang="ru-RU" sz="12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4100" marR="4100" marT="6744" marB="674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5948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Количество образовательных организаций общего и среднего профессионального образования всех форм собственности и ведомственной принадлежности, в которых внедрены рабочие программы воспитания и календарные планы воспитательной работы</a:t>
                      </a:r>
                      <a:endParaRPr lang="ru-RU" sz="12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4100" marR="4100" marT="6744" marB="674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ед.</a:t>
                      </a:r>
                      <a:endParaRPr lang="ru-RU" sz="12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4100" marR="4100" marT="6744" marB="674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21</a:t>
                      </a:r>
                      <a:endParaRPr lang="ru-RU" sz="12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4100" marR="4100" marT="6744" marB="674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376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Количество сформированных центров казачьей культуры и/или кадетского образования</a:t>
                      </a:r>
                      <a:endParaRPr lang="ru-RU" sz="12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4100" marR="4100" marT="6744" marB="674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ед.</a:t>
                      </a:r>
                      <a:endParaRPr lang="ru-RU" sz="12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4100" marR="4100" marT="6744" marB="674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7</a:t>
                      </a:r>
                      <a:endParaRPr lang="ru-RU" sz="12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4100" marR="4100" marT="6744" marB="674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1162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Число обучающихся образовательных организаций (общего и среднего профессионального образования), охваченных программами воспитания</a:t>
                      </a:r>
                      <a:endParaRPr lang="ru-RU" sz="12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4100" marR="4100" marT="6744" marB="674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чел.</a:t>
                      </a:r>
                      <a:endParaRPr lang="ru-RU" sz="12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4100" marR="4100" marT="6744" marB="674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10266</a:t>
                      </a:r>
                      <a:endParaRPr lang="ru-RU" sz="12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4100" marR="4100" marT="6744" marB="674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1162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Доля пунктов проведения экзаменов, планируемых к обеспечению недостающим оборудованием, от общего количества пунктов проведения экзаменов для проведения ГИА</a:t>
                      </a:r>
                      <a:endParaRPr lang="ru-RU" sz="12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4100" marR="4100" marT="6744" marB="674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%</a:t>
                      </a:r>
                      <a:endParaRPr lang="ru-RU" sz="12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4100" marR="4100" marT="6744" marB="674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42,9</a:t>
                      </a:r>
                      <a:endParaRPr lang="ru-RU" sz="12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4100" marR="4100" marT="6744" marB="674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5948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Доля детей от 5 до 18 лет, охваченных услугами в сфере дополнительного образования, в муниципальных образовательных организациях, в том числе детей, занимающихся по программам спортивной подготовки, от общей численности детей в возрасте от 5 до 18 лет</a:t>
                      </a:r>
                      <a:endParaRPr lang="ru-RU" sz="12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4100" marR="4100" marT="6744" marB="674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%</a:t>
                      </a:r>
                      <a:endParaRPr lang="ru-RU" sz="12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4100" marR="4100" marT="6744" marB="674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83,3</a:t>
                      </a:r>
                      <a:endParaRPr lang="ru-RU" sz="12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4100" marR="4100" marT="6744" marB="674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1162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Доля детей в возрасте 5 - 18 лет, получающих услуги по дополнительному образованию в организациях различной организационно-правовой формы и формы собственности, в общей численности детей данной возрастной группы</a:t>
                      </a:r>
                      <a:endParaRPr lang="ru-RU" sz="12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4100" marR="4100" marT="6744" marB="674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%</a:t>
                      </a:r>
                      <a:endParaRPr lang="ru-RU" sz="12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4100" marR="4100" marT="6744" marB="674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73,0/83,3</a:t>
                      </a:r>
                      <a:endParaRPr lang="ru-RU" sz="12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4100" marR="4100" marT="6744" marB="674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1162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Соотношение среднемесячной заработной платы педагогических работников муниципальных учреждений дополнительного образования детей к среднемесячной заработной плате учителей в регионе</a:t>
                      </a:r>
                      <a:endParaRPr lang="ru-RU" sz="12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4100" marR="4100" marT="6744" marB="674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%</a:t>
                      </a:r>
                      <a:endParaRPr lang="ru-RU" sz="12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4100" marR="4100" marT="6744" marB="674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100</a:t>
                      </a:r>
                      <a:endParaRPr lang="ru-RU" sz="12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4100" marR="4100" marT="6744" marB="674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376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Доля детей в возрасте от 5 до 18 лет, охваченных системой персонифицированного финансирования</a:t>
                      </a:r>
                      <a:endParaRPr lang="ru-RU" sz="12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4100" marR="4100" marT="6744" marB="674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%</a:t>
                      </a:r>
                      <a:endParaRPr lang="ru-RU" sz="12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4100" marR="4100" marT="6744" marB="674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6</a:t>
                      </a:r>
                      <a:endParaRPr lang="ru-RU" sz="12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4100" marR="4100" marT="6744" marB="674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1162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Доля муниципальных дошкольных образовательных учреждений, здания которых находятся в аварийном состоянии или требуют капитального ремонта, в общем числе муниципальных дошкольных образовательных организаций</a:t>
                      </a:r>
                      <a:endParaRPr lang="ru-RU" sz="12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4100" marR="4100" marT="6744" marB="674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%</a:t>
                      </a:r>
                      <a:endParaRPr lang="ru-RU" sz="12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4100" marR="4100" marT="6744" marB="674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11,9</a:t>
                      </a:r>
                      <a:endParaRPr lang="ru-RU" sz="12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4100" marR="4100" marT="6744" marB="674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1162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Доля муниципальных общеобразовательных организаций, здания которых находятся в аварийном состоянии или требуют капитального ремонта, в общем количестве муниципальных общеобразовательных организаций</a:t>
                      </a:r>
                      <a:endParaRPr lang="ru-RU" sz="12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4100" marR="4100" marT="6744" marB="674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%</a:t>
                      </a:r>
                      <a:endParaRPr lang="ru-RU" sz="12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4100" marR="4100" marT="6744" marB="674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4,76</a:t>
                      </a:r>
                      <a:endParaRPr lang="ru-RU" sz="12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4100" marR="4100" marT="6744" marB="674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Подзаголовок 2"/>
          <p:cNvSpPr>
            <a:spLocks noGrp="1"/>
          </p:cNvSpPr>
          <p:nvPr>
            <p:ph type="subTitle" sz="quarter" idx="1"/>
          </p:nvPr>
        </p:nvSpPr>
        <p:spPr>
          <a:xfrm>
            <a:off x="371475" y="123825"/>
            <a:ext cx="9534525" cy="6496050"/>
          </a:xfrm>
        </p:spPr>
        <p:txBody>
          <a:bodyPr/>
          <a:lstStyle/>
          <a:p>
            <a:pPr algn="just"/>
            <a:r>
              <a:rPr lang="ru-RU" sz="1250" dirty="0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Первое поселение на месте нынешнего города Серова возникло в 1894 году при строительстве </a:t>
            </a:r>
            <a:r>
              <a:rPr lang="ru-RU" sz="1250" dirty="0" err="1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сталерельсового</a:t>
            </a:r>
            <a:r>
              <a:rPr lang="ru-RU" sz="1250" dirty="0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 завода, названного </a:t>
            </a:r>
            <a:r>
              <a:rPr lang="ru-RU" sz="1250" dirty="0" err="1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Надеждинским</a:t>
            </a:r>
            <a:r>
              <a:rPr lang="ru-RU" sz="1250" dirty="0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 по имени владелицы Богословского горного округа (БГО) Надежды Михайловны </a:t>
            </a:r>
            <a:r>
              <a:rPr lang="ru-RU" sz="1250" dirty="0" err="1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Половцевой</a:t>
            </a:r>
            <a:r>
              <a:rPr lang="ru-RU" sz="1250" dirty="0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. Завод был заложен на левом берегу реки </a:t>
            </a:r>
            <a:r>
              <a:rPr lang="ru-RU" sz="1250" dirty="0" err="1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Каквы</a:t>
            </a:r>
            <a:r>
              <a:rPr lang="ru-RU" sz="1250" dirty="0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 в 10 км от села Филькино. </a:t>
            </a:r>
          </a:p>
          <a:p>
            <a:pPr algn="just"/>
            <a:r>
              <a:rPr lang="ru-RU" sz="1250" dirty="0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Заводской поселок по старой уральской традиции получил название Надеждинский завод. </a:t>
            </a:r>
          </a:p>
          <a:p>
            <a:pPr algn="just"/>
            <a:r>
              <a:rPr lang="ru-RU" sz="1250" dirty="0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В сентябре 1919 года по Постановлению Екатеринбургского губернского ВРК поселок Надеждинский завод был преобразован в город </a:t>
            </a:r>
            <a:r>
              <a:rPr lang="ru-RU" sz="1250" dirty="0" err="1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Надеждинск</a:t>
            </a:r>
            <a:r>
              <a:rPr lang="ru-RU" sz="1250" dirty="0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algn="just"/>
            <a:r>
              <a:rPr lang="ru-RU" sz="1250" dirty="0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Согласно Постановлению Президиума ВЦИК от 20 июня 1933 года </a:t>
            </a:r>
            <a:r>
              <a:rPr lang="ru-RU" sz="1250" dirty="0" err="1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г.Надеждинск</a:t>
            </a:r>
            <a:r>
              <a:rPr lang="ru-RU" sz="1250" dirty="0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 выделен из </a:t>
            </a:r>
            <a:r>
              <a:rPr lang="ru-RU" sz="1250" dirty="0" err="1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Надеждинского</a:t>
            </a:r>
            <a:r>
              <a:rPr lang="ru-RU" sz="1250" dirty="0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 района в самостоятельную административно-хозяйственную единицу с непосредственным подчинением облисполкому. Утверждена расширенная черта города с включением в нее селений </a:t>
            </a:r>
            <a:r>
              <a:rPr lang="ru-RU" sz="1250" dirty="0" err="1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Вятчининой</a:t>
            </a:r>
            <a:r>
              <a:rPr lang="ru-RU" sz="1250" dirty="0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250" dirty="0" err="1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Мякоткиной</a:t>
            </a:r>
            <a:r>
              <a:rPr lang="ru-RU" sz="1250" dirty="0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250" dirty="0" err="1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Медянкиной</a:t>
            </a:r>
            <a:r>
              <a:rPr lang="ru-RU" sz="1250" dirty="0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 и земельного участка центрального углежжения. </a:t>
            </a:r>
          </a:p>
          <a:p>
            <a:pPr algn="just"/>
            <a:r>
              <a:rPr lang="ru-RU" sz="1250" dirty="0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В 1930-ые годы город неоднократно менял свое название. </a:t>
            </a:r>
          </a:p>
          <a:p>
            <a:pPr algn="just"/>
            <a:r>
              <a:rPr lang="ru-RU" sz="1250" dirty="0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19 января 1934 года Постановлением № 6809 Малого Президиума Уральского областного исполнительного комитета город </a:t>
            </a:r>
            <a:r>
              <a:rPr lang="ru-RU" sz="1250" dirty="0" err="1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Надеждинск</a:t>
            </a:r>
            <a:r>
              <a:rPr lang="ru-RU" sz="1250" dirty="0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 был переименован в город </a:t>
            </a:r>
            <a:r>
              <a:rPr lang="ru-RU" sz="1250" dirty="0" err="1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Кабаковск</a:t>
            </a:r>
            <a:r>
              <a:rPr lang="ru-RU" sz="1250" dirty="0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algn="just"/>
            <a:r>
              <a:rPr lang="ru-RU" sz="1250" dirty="0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7 июня 1939 года Указом Президиума Верховного Совета СССР город </a:t>
            </a:r>
            <a:r>
              <a:rPr lang="ru-RU" sz="1250" dirty="0" err="1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Надеждинск</a:t>
            </a:r>
            <a:r>
              <a:rPr lang="ru-RU" sz="1250" dirty="0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 был переименован в город Серов в честь легендарного летчика - Героя Советского Союза Анатолия Константиновича Серова. </a:t>
            </a:r>
          </a:p>
          <a:p>
            <a:pPr algn="just"/>
            <a:r>
              <a:rPr lang="ru-RU" sz="1250" dirty="0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В границах муниципального образования </a:t>
            </a:r>
            <a:r>
              <a:rPr lang="ru-RU" sz="1250" dirty="0" err="1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Серовсикй</a:t>
            </a:r>
            <a:r>
              <a:rPr lang="ru-RU" sz="1250" dirty="0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 городской округ находятся населенные пункты: город Серов, поселок Марсяты, деревня Петрова, поселок </a:t>
            </a:r>
            <a:r>
              <a:rPr lang="ru-RU" sz="1250" dirty="0" err="1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Кардон</a:t>
            </a:r>
            <a:r>
              <a:rPr lang="ru-RU" sz="1250" dirty="0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250" dirty="0" err="1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поселок</a:t>
            </a:r>
            <a:r>
              <a:rPr lang="ru-RU" sz="1250" dirty="0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 Ларьковка, село Андриановичи, поселок Межевая, поселок Красный Яр, поселок Мирный, поселок </a:t>
            </a:r>
            <a:r>
              <a:rPr lang="ru-RU" sz="1250" dirty="0" err="1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Еловка</a:t>
            </a:r>
            <a:r>
              <a:rPr lang="ru-RU" sz="1250" dirty="0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 Новая, поселок </a:t>
            </a:r>
            <a:r>
              <a:rPr lang="ru-RU" sz="1250" dirty="0" err="1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Подгарничный</a:t>
            </a:r>
            <a:r>
              <a:rPr lang="ru-RU" sz="1250" dirty="0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250" dirty="0" err="1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поселок</a:t>
            </a:r>
            <a:r>
              <a:rPr lang="ru-RU" sz="1250" dirty="0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 Лесоразработки, поселок </a:t>
            </a:r>
            <a:r>
              <a:rPr lang="ru-RU" sz="1250" dirty="0" err="1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Танковичи</a:t>
            </a:r>
            <a:r>
              <a:rPr lang="ru-RU" sz="1250" dirty="0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, деревня </a:t>
            </a:r>
            <a:r>
              <a:rPr lang="ru-RU" sz="1250" dirty="0" err="1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Масловка</a:t>
            </a:r>
            <a:r>
              <a:rPr lang="ru-RU" sz="1250" dirty="0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250" dirty="0" err="1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деревня</a:t>
            </a:r>
            <a:r>
              <a:rPr lang="ru-RU" sz="1250" dirty="0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50" dirty="0" err="1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Еловка</a:t>
            </a:r>
            <a:r>
              <a:rPr lang="ru-RU" sz="1250" dirty="0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, поселок Ключевой, село Филькино, поселок </a:t>
            </a:r>
            <a:r>
              <a:rPr lang="ru-RU" sz="1250" dirty="0" err="1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Черноярский</a:t>
            </a:r>
            <a:r>
              <a:rPr lang="ru-RU" sz="1250" dirty="0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250" dirty="0" err="1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поселок</a:t>
            </a:r>
            <a:r>
              <a:rPr lang="ru-RU" sz="1250" dirty="0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50" dirty="0" err="1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Урай</a:t>
            </a:r>
            <a:r>
              <a:rPr lang="ru-RU" sz="1250" dirty="0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250" dirty="0" err="1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поселок</a:t>
            </a:r>
            <a:r>
              <a:rPr lang="ru-RU" sz="1250" dirty="0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 Нижняя Пристань, поселок при железнодорожной станции </a:t>
            </a:r>
            <a:r>
              <a:rPr lang="ru-RU" sz="1250" dirty="0" err="1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Поспелково</a:t>
            </a:r>
            <a:r>
              <a:rPr lang="ru-RU" sz="1250" dirty="0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, поселок Старое Морозково, поселок Морозково, поселок при железнодорожной станции Морозково, поселок Красноярка, поселок Поперечный, поселок </a:t>
            </a:r>
            <a:r>
              <a:rPr lang="ru-RU" sz="1250" dirty="0" err="1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Вагранская</a:t>
            </a:r>
            <a:r>
              <a:rPr lang="ru-RU" sz="1250" dirty="0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, деревня Морозково, деревня </a:t>
            </a:r>
            <a:r>
              <a:rPr lang="ru-RU" sz="1250" dirty="0" err="1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Поспелкова</a:t>
            </a:r>
            <a:r>
              <a:rPr lang="ru-RU" sz="1250" dirty="0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250" dirty="0" err="1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деревня</a:t>
            </a:r>
            <a:r>
              <a:rPr lang="ru-RU" sz="1250" dirty="0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 Семенова, деревня </a:t>
            </a:r>
            <a:r>
              <a:rPr lang="ru-RU" sz="1250" dirty="0" err="1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Магина</a:t>
            </a:r>
            <a:r>
              <a:rPr lang="ru-RU" sz="1250" dirty="0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, поселок Красноглинный, деревня Еловый Падун, поселок Сотрино, поселок Новое Сотрино, поселок Первомайский, поселок Боровой. </a:t>
            </a:r>
          </a:p>
          <a:p>
            <a:pPr algn="just"/>
            <a:r>
              <a:rPr lang="ru-RU" sz="1250" dirty="0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Административным центром Серовского городского округа является город Серов. Он находится на восточном склоне Уральских гор, в долине реки </a:t>
            </a:r>
            <a:r>
              <a:rPr lang="ru-RU" sz="1250" dirty="0" err="1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Каква</a:t>
            </a:r>
            <a:r>
              <a:rPr lang="ru-RU" sz="1250" dirty="0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 и расположен на расстоянии 338 км. от областного центра г.Екатеринбург и на расстоянии 2050 км. от г.Москвы. Общая площадь города Серова в пределах городской черты - 9399 га. Город Серов является крупным железнодорожным узлом, образованный пересечением двух </a:t>
            </a:r>
            <a:r>
              <a:rPr lang="ru-RU" sz="1250" dirty="0" err="1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меридиальных</a:t>
            </a:r>
            <a:r>
              <a:rPr lang="ru-RU" sz="1250" dirty="0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 железнодорожных магистралей </a:t>
            </a:r>
            <a:r>
              <a:rPr lang="ru-RU" sz="1250" dirty="0" err="1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Екатеринбург-Серов-Ивдель-Приобье</a:t>
            </a:r>
            <a:r>
              <a:rPr lang="ru-RU" sz="1250" dirty="0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250" dirty="0" err="1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Серов-Алапаевск-Егоршино-Богданович-Челябинск</a:t>
            </a:r>
            <a:r>
              <a:rPr lang="ru-RU" sz="1250" dirty="0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. В 30 км к северу от города Серова находится город Краснотурьинск, в 50 км к югу - город Новая Ляля. </a:t>
            </a:r>
          </a:p>
          <a:p>
            <a:pPr algn="just"/>
            <a:r>
              <a:rPr lang="ru-RU" sz="1250" dirty="0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Основной водной артерией является река Сосьва, в которую впадают реки </a:t>
            </a:r>
            <a:r>
              <a:rPr lang="ru-RU" sz="1250" dirty="0" err="1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Лангур</a:t>
            </a:r>
            <a:r>
              <a:rPr lang="ru-RU" sz="1250" dirty="0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, Волчанка, Турья, </a:t>
            </a:r>
            <a:r>
              <a:rPr lang="ru-RU" sz="1250" dirty="0" err="1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Каква</a:t>
            </a:r>
            <a:r>
              <a:rPr lang="ru-RU" sz="1250" dirty="0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, Красноярка и ряд других небольших по размеру рек и ручьев. Вся система рек и речек входит в бассейн р.Тавды. Самым крупным притоком р.Сосьва является </a:t>
            </a:r>
            <a:r>
              <a:rPr lang="ru-RU" sz="1250" dirty="0" err="1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р.Каква</a:t>
            </a:r>
            <a:r>
              <a:rPr lang="ru-RU" sz="1250" dirty="0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, которая берет начало с Уральского хребта. </a:t>
            </a:r>
          </a:p>
          <a:p>
            <a:pPr algn="just"/>
            <a:r>
              <a:rPr lang="ru-RU" sz="1250" dirty="0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Серов является чем-то вроде перевала между Средним и Северным Уралом, и не случайно он назван северными воротами Урала. </a:t>
            </a:r>
            <a:endParaRPr lang="ru-RU" sz="1300" dirty="0" smtClean="0">
              <a:solidFill>
                <a:srgbClr val="00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 rot="16200000">
            <a:off x="-3244334" y="3244334"/>
            <a:ext cx="685800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accent4">
                    <a:lumMod val="10000"/>
                  </a:schemeClr>
                </a:solidFill>
              </a:rPr>
              <a:t>Описание административно-территориального деления</a:t>
            </a:r>
            <a:endParaRPr lang="ru-RU" dirty="0">
              <a:solidFill>
                <a:schemeClr val="accent4">
                  <a:lumMod val="10000"/>
                </a:schemeClr>
              </a:solidFill>
            </a:endParaRPr>
          </a:p>
        </p:txBody>
      </p:sp>
      <p:pic>
        <p:nvPicPr>
          <p:cNvPr id="6" name="Picture 4" descr="Герб Серова Новый 5 зубцов (300 - цветной)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80010" cy="3800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-1" y="-2"/>
          <a:ext cx="9906001" cy="6692284"/>
        </p:xfrm>
        <a:graphic>
          <a:graphicData uri="http://schemas.openxmlformats.org/drawingml/2006/table">
            <a:tbl>
              <a:tblPr/>
              <a:tblGrid>
                <a:gridCol w="7973122"/>
                <a:gridCol w="918118"/>
                <a:gridCol w="1014761"/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Количество объектов, в которых в полном объеме выполнены мероприятия по капитальному ремонту общеобразовательных организаций и их оснащению средствами обучения и воспитания</a:t>
                      </a:r>
                      <a:endParaRPr lang="ru-RU" sz="12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4100" marR="4100" marT="6744" marB="674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количество</a:t>
                      </a:r>
                      <a:endParaRPr lang="ru-RU" sz="12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4100" marR="4100" marT="6744" marB="674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1</a:t>
                      </a:r>
                      <a:endParaRPr lang="ru-RU" sz="12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4100" marR="4100" marT="6744" marB="674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048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Доля образовательных организаций, в которых обеспечена возможность беспрепятственного доступа обучающихся с ОВЗ и инвалидностью к объектам инфраструктуры образовательной организации, в общем количестве образовательных организаций</a:t>
                      </a:r>
                      <a:endParaRPr lang="ru-RU" sz="12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4100" marR="4100" marT="6744" marB="674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%</a:t>
                      </a:r>
                      <a:endParaRPr lang="ru-RU" sz="12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4100" marR="4100" marT="6744" marB="674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60</a:t>
                      </a:r>
                      <a:endParaRPr lang="ru-RU" sz="12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4100" marR="4100" marT="6744" marB="674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Доля детей-инвалидов и детей с ОВЗ, которым обеспечена доступность и качество образования, к общему количеству детей, получающих образование в муниципальных образовательных организациях</a:t>
                      </a:r>
                      <a:endParaRPr lang="ru-RU" sz="12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4100" marR="4100" marT="6744" marB="674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%</a:t>
                      </a:r>
                      <a:endParaRPr lang="ru-RU" sz="12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4100" marR="4100" marT="6744" marB="674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10</a:t>
                      </a:r>
                      <a:endParaRPr lang="ru-RU" sz="12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4100" marR="4100" marT="6744" marB="674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2141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Доля детей-инвалидов и детей с ОВЗ, получающих образование на дому, в том числе с использованием дистанционных образовательных технологий, к общему количеству детей-инвалидов и детей с ОВЗ в образовательных организациях</a:t>
                      </a:r>
                      <a:endParaRPr lang="ru-RU" sz="12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4100" marR="4100" marT="6744" marB="674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%</a:t>
                      </a:r>
                      <a:endParaRPr lang="ru-RU" sz="12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4100" marR="4100" marT="6744" marB="674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4</a:t>
                      </a:r>
                      <a:endParaRPr lang="ru-RU" sz="12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4100" marR="4100" marT="6744" marB="674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880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Количество образовательных организаций, в которых оборудованы спортивные площадки</a:t>
                      </a:r>
                      <a:endParaRPr lang="ru-RU" sz="12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4100" marR="4100" marT="6744" marB="674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количество</a:t>
                      </a:r>
                      <a:endParaRPr lang="ru-RU" sz="12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4100" marR="4100" marT="6744" marB="674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1</a:t>
                      </a:r>
                      <a:endParaRPr lang="ru-RU" sz="12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4100" marR="4100" marT="6744" marB="674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2141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Количество общеобразовательных организаций, расположенных в сельской местности, в которых выполнены мероприятия по капитальному ремонту спортивного зала, в том числе вспомогательных помещений при нем</a:t>
                      </a:r>
                      <a:endParaRPr lang="ru-RU" sz="12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4100" marR="4100" marT="6744" marB="674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количество</a:t>
                      </a:r>
                      <a:endParaRPr lang="ru-RU" sz="12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4100" marR="4100" marT="6744" marB="674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1</a:t>
                      </a:r>
                      <a:endParaRPr lang="ru-RU" sz="12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4100" marR="4100" marT="6744" marB="674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Количество детей и молодежи, охваченных отдыхом и оздоровлением в загородном лагере "Чайка" в каникулярное время</a:t>
                      </a:r>
                      <a:endParaRPr lang="ru-RU" sz="12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4100" marR="4100" marT="6744" marB="674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чел.</a:t>
                      </a:r>
                      <a:endParaRPr lang="ru-RU" sz="12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4100" marR="4100" marT="6744" marB="674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1690</a:t>
                      </a:r>
                      <a:endParaRPr lang="ru-RU" sz="12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4100" marR="4100" marT="6744" marB="674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Количество детей, охваченных отдыхом и оздоровлением в лагерях труда и отдыха для подростков в каникулярное время</a:t>
                      </a:r>
                      <a:endParaRPr lang="ru-RU" sz="12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4100" marR="4100" marT="6744" marB="674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чел.</a:t>
                      </a:r>
                      <a:endParaRPr lang="ru-RU" sz="12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4100" marR="4100" marT="6744" marB="674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335</a:t>
                      </a:r>
                      <a:endParaRPr lang="ru-RU" sz="12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4100" marR="4100" marT="6744" marB="674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880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Количество временно трудоустроенных несовершеннолетних в каникулярное время</a:t>
                      </a:r>
                      <a:endParaRPr lang="ru-RU" sz="12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4100" marR="4100" marT="6744" marB="674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чел.</a:t>
                      </a:r>
                      <a:endParaRPr lang="ru-RU" sz="12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4100" marR="4100" marT="6744" marB="674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15</a:t>
                      </a:r>
                      <a:endParaRPr lang="ru-RU" sz="12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4100" marR="4100" marT="6744" marB="674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Количество детей и молодежи, охваченных отдыхом и оздоровлением в санаториях (санаторно-оздоровительных лагерях) в каникулярное время:</a:t>
                      </a:r>
                      <a:endParaRPr lang="ru-RU" sz="12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4100" marR="4100" marT="6744" marB="674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Liberation Serif"/>
                      </a:endParaRPr>
                    </a:p>
                  </a:txBody>
                  <a:tcPr marL="4100" marR="4100" marT="6744" marB="674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Liberation Serif"/>
                      </a:endParaRPr>
                    </a:p>
                  </a:txBody>
                  <a:tcPr marL="4100" marR="4100" marT="6744" marB="674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880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- санаториях (санаторно-оздоровительных лагерях)</a:t>
                      </a:r>
                      <a:endParaRPr lang="ru-RU" sz="12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4100" marR="4100" marT="6744" marB="674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чел.</a:t>
                      </a:r>
                      <a:endParaRPr lang="ru-RU" sz="12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4100" marR="4100" marT="6744" marB="674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97</a:t>
                      </a:r>
                      <a:endParaRPr lang="ru-RU" sz="12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4100" marR="4100" marT="6744" marB="674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880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- санатории (санаторно-оздоровительном лагере) в рамках областного проекта "Поезд здоровья"</a:t>
                      </a:r>
                      <a:endParaRPr lang="ru-RU" sz="12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4100" marR="4100" marT="6744" marB="674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чел.</a:t>
                      </a:r>
                      <a:endParaRPr lang="ru-RU" sz="12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4100" marR="4100" marT="6744" marB="674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80</a:t>
                      </a:r>
                      <a:endParaRPr lang="ru-RU" sz="12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4100" marR="4100" marT="6744" marB="674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880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Количество детей, охваченных отдыхом и оздоровлением в учебное время</a:t>
                      </a:r>
                      <a:endParaRPr lang="ru-RU" sz="12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4100" marR="4100" marT="6744" marB="674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чел.</a:t>
                      </a:r>
                      <a:endParaRPr lang="ru-RU" sz="12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4100" marR="4100" marT="6744" marB="674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131</a:t>
                      </a:r>
                      <a:endParaRPr lang="ru-RU" sz="12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4100" marR="4100" marT="6744" marB="674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Количество детей и подростков, охваченных отдыхом и оздоровлением в лагерях с дневным пребыванием в каникулярное время</a:t>
                      </a:r>
                      <a:endParaRPr lang="ru-RU" sz="12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4100" marR="4100" marT="6744" marB="674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чел.</a:t>
                      </a:r>
                      <a:endParaRPr lang="ru-RU" sz="12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4100" marR="4100" marT="6744" marB="674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2740</a:t>
                      </a:r>
                      <a:endParaRPr lang="ru-RU" sz="12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4100" marR="4100" marT="6744" marB="674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Количество детей и молодежи, охваченных отдыхом и оздоровлением в загородных оздоровительных лагерях за пределами Серовского городского округа в каникулярное время</a:t>
                      </a:r>
                      <a:endParaRPr lang="ru-RU" sz="12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4100" marR="4100" marT="6744" marB="674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чел.</a:t>
                      </a:r>
                      <a:endParaRPr lang="ru-RU" sz="12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4100" marR="4100" marT="6744" marB="674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2</a:t>
                      </a:r>
                      <a:endParaRPr lang="ru-RU" sz="12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4100" marR="4100" marT="6744" marB="674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2141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Доля педагогических и руководящих работников муниципальных образовательных организаций, участвующих в профессиональных конкурсах, от общего количества педагогических работников</a:t>
                      </a:r>
                      <a:endParaRPr lang="ru-RU" sz="12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4100" marR="4100" marT="6744" marB="674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%</a:t>
                      </a:r>
                      <a:endParaRPr lang="ru-RU" sz="12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4100" marR="4100" marT="6744" marB="674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25,2</a:t>
                      </a:r>
                      <a:endParaRPr lang="ru-RU" sz="12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4100" marR="4100" marT="6744" marB="674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2141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Доля работников муниципальных организаций, прошедших обучение по программам дополнительного профессионального образования</a:t>
                      </a:r>
                      <a:endParaRPr lang="ru-RU" sz="12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4100" marR="4100" marT="6744" marB="674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%</a:t>
                      </a:r>
                      <a:endParaRPr lang="ru-RU" sz="12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4100" marR="4100" marT="6744" marB="674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9,64</a:t>
                      </a:r>
                      <a:endParaRPr lang="ru-RU" sz="12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4100" marR="4100" marT="6744" marB="674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/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142504" y="1"/>
          <a:ext cx="9607138" cy="6775378"/>
        </p:xfrm>
        <a:graphic>
          <a:graphicData uri="http://schemas.openxmlformats.org/drawingml/2006/table">
            <a:tbl>
              <a:tblPr/>
              <a:tblGrid>
                <a:gridCol w="7732574"/>
                <a:gridCol w="890418"/>
                <a:gridCol w="984146"/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Количество лучших педагогических и руководящих работников образовательных организаций, получающих премию главы Серовского городского округа</a:t>
                      </a:r>
                      <a:endParaRPr lang="ru-RU" sz="12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4100" marR="4100" marT="6744" marB="674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чел.</a:t>
                      </a:r>
                      <a:endParaRPr lang="ru-RU" sz="12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4100" marR="4100" marT="6744" marB="674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5</a:t>
                      </a:r>
                      <a:endParaRPr lang="ru-RU" sz="12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4100" marR="4100" marT="6744" marB="674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Количество специалистов с высшим профессиональным образованием, подготовленных для органов местного самоуправления Серовского городского округа</a:t>
                      </a:r>
                      <a:endParaRPr lang="ru-RU" sz="12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4100" marR="4100" marT="6744" marB="674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чел.</a:t>
                      </a:r>
                      <a:endParaRPr lang="ru-RU" sz="12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4100" marR="4100" marT="6744" marB="674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3</a:t>
                      </a:r>
                      <a:endParaRPr lang="ru-RU" sz="12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4100" marR="4100" marT="6744" marB="674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Доля обучающихся, вовлеченных в учебно-исследовательские, научно-технические, спортивно-технические мероприятия в рамках изобретательской и рационализаторской деятельности, в общей численности обучающихся</a:t>
                      </a:r>
                      <a:endParaRPr lang="ru-RU" sz="12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4100" marR="4100" marT="6744" marB="674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%</a:t>
                      </a:r>
                      <a:endParaRPr lang="ru-RU" sz="12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4100" marR="4100" marT="6744" marB="674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9,2</a:t>
                      </a:r>
                      <a:endParaRPr lang="ru-RU" sz="12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4100" marR="4100" marT="6744" marB="674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Доля детей и подростков, занимающихся по программам технического творчества</a:t>
                      </a:r>
                      <a:endParaRPr lang="ru-RU" sz="12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4100" marR="4100" marT="6744" marB="674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%</a:t>
                      </a:r>
                      <a:endParaRPr lang="ru-RU" sz="12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4100" marR="4100" marT="6744" marB="674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21</a:t>
                      </a:r>
                      <a:endParaRPr lang="ru-RU" sz="12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4100" marR="4100" marT="6744" marB="674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Число муниципальных общеобразовательных организаций, расположенных в сельской местности, в которых созданы центры образования цифрового и гуманитарного профилей</a:t>
                      </a:r>
                      <a:endParaRPr lang="ru-RU" sz="12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4100" marR="4100" marT="6744" marB="674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ед.</a:t>
                      </a:r>
                      <a:endParaRPr lang="ru-RU" sz="12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4100" marR="4100" marT="6744" marB="674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1</a:t>
                      </a:r>
                      <a:endParaRPr lang="ru-RU" sz="12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4100" marR="4100" marT="6744" marB="674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Доля </a:t>
                      </a:r>
                      <a:r>
                        <a:rPr lang="ru-RU" sz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детей и молодежи, обучающихся в муниципальных образовательных организациях, принявших участие в мероприятиях Образовательного центра "Сириус", нетиповой образовательной организации "Фонд поддержки детей и молодежи "Золотое сечение", государственного автономного нетипового образовательного учреждения Свердловской области "Дворец молодежи", Министерства культуры Свердловской области, Министерства физической культуры и спорта Свердловской области, Министерства здравоохранения Свердловской области, от общего количества обучающихся в муниципальных образовательных организациях</a:t>
                      </a:r>
                      <a:endParaRPr lang="ru-RU" sz="12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4100" marR="4100" marT="6744" marB="674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%</a:t>
                      </a:r>
                      <a:endParaRPr lang="ru-RU" sz="12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4100" marR="4100" marT="6744" marB="674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34,5</a:t>
                      </a:r>
                      <a:endParaRPr lang="ru-RU" sz="12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4100" marR="4100" marT="6744" marB="674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7637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Количество учащихся, получающих стипендию главы Серовского городского округа за успехи в учении, спорте, творческие достижения и социально значимую деятельность</a:t>
                      </a:r>
                      <a:endParaRPr lang="ru-RU" sz="12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4100" marR="4100" marT="6744" marB="674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чел.</a:t>
                      </a:r>
                      <a:endParaRPr lang="ru-RU" sz="12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4100" marR="4100" marT="6744" marB="674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40</a:t>
                      </a:r>
                      <a:endParaRPr lang="ru-RU" sz="12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4100" marR="4100" marT="6744" marB="674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1355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Доля победителей и призеров регионального этапа всероссийской олимпиады школьников от общего количества обучающихся в муниципальных образовательных организациях</a:t>
                      </a:r>
                      <a:endParaRPr lang="ru-RU" sz="12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4100" marR="4100" marT="6744" marB="674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%</a:t>
                      </a:r>
                      <a:endParaRPr lang="ru-RU" sz="12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4100" marR="4100" marT="6744" marB="674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0,1</a:t>
                      </a:r>
                      <a:endParaRPr lang="ru-RU" sz="12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4100" marR="4100" marT="6744" marB="674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1355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Доля организаций, в которых приобретено оборудование и инвентарь для организации работы базовых площадок по безопасности дорожного движения, пожарной безопасности, гражданской обороне и чрезвычайным ситуациям</a:t>
                      </a:r>
                      <a:endParaRPr lang="ru-RU" sz="12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4100" marR="4100" marT="6744" marB="674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%</a:t>
                      </a:r>
                      <a:endParaRPr lang="ru-RU" sz="12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4100" marR="4100" marT="6744" marB="674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11</a:t>
                      </a:r>
                      <a:endParaRPr lang="ru-RU" sz="12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4100" marR="4100" marT="6744" marB="674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1355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Количество учреждений, осуществляющих патриотическое воспитание граждан на территории Серовского городского округа, улучшивших материально-техническую базу</a:t>
                      </a:r>
                      <a:endParaRPr lang="ru-RU" sz="12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4100" marR="4100" marT="6744" marB="674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ед.</a:t>
                      </a:r>
                      <a:endParaRPr lang="ru-RU" sz="12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4100" marR="4100" marT="6744" marB="674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3</a:t>
                      </a:r>
                      <a:endParaRPr lang="ru-RU" sz="12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4100" marR="4100" marT="6744" marB="674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1355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Доля молодых граждан, принявших участие в мероприятиях, направленных на патриотическое воспитание и профилактику экстремизма в молодежной среде, от общего количества молодых граждан Серовского городского округа</a:t>
                      </a:r>
                      <a:endParaRPr lang="ru-RU" sz="12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4100" marR="4100" marT="6744" marB="674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%</a:t>
                      </a:r>
                      <a:endParaRPr lang="ru-RU" sz="12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4100" marR="4100" marT="6744" marB="674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13,8</a:t>
                      </a:r>
                      <a:endParaRPr lang="ru-RU" sz="12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4100" marR="4100" marT="6744" marB="674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475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Количество образовательных организаций, в которых созданы условия для устойчивого функционирования</a:t>
                      </a:r>
                      <a:endParaRPr lang="ru-RU" sz="12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4100" marR="4100" marT="6744" marB="674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количество</a:t>
                      </a:r>
                      <a:endParaRPr lang="ru-RU" sz="12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4100" marR="4100" marT="6744" marB="674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29</a:t>
                      </a:r>
                      <a:endParaRPr lang="ru-RU" sz="12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4100" marR="4100" marT="6744" marB="674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1355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Объем публикаций газетных статей о деятельности органов местного самоуправления Серовского городского округа, а также об общественно-политических, социально-культурных событий городского округа</a:t>
                      </a:r>
                      <a:endParaRPr lang="ru-RU" sz="12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4100" marR="4100" marT="6744" marB="674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см</a:t>
                      </a:r>
                      <a:r>
                        <a:rPr lang="ru-RU" sz="1200" baseline="30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2</a:t>
                      </a:r>
                      <a:endParaRPr lang="ru-RU" sz="12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4100" marR="4100" marT="6744" marB="674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21363</a:t>
                      </a:r>
                      <a:endParaRPr lang="ru-RU" sz="12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4100" marR="4100" marT="6744" marB="674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/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 bwMode="auto">
          <a:xfrm>
            <a:off x="0" y="-1"/>
            <a:ext cx="9906000" cy="795647"/>
          </a:xfrm>
          <a:prstGeom prst="rect">
            <a:avLst/>
          </a:prstGeom>
          <a:noFill/>
          <a:extLst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ru-RU" sz="2000" b="1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Муниципальная программа «Обеспечение </a:t>
            </a:r>
            <a:r>
              <a:rPr lang="ru-RU" sz="2000" b="1" dirty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общественной безопасности на территории Серовского городского </a:t>
            </a:r>
            <a:r>
              <a:rPr lang="ru-RU" sz="2000" b="1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округа» на 2021-2027 годы</a:t>
            </a:r>
            <a:endParaRPr lang="ru-RU" sz="2000" b="1" dirty="0">
              <a:solidFill>
                <a:schemeClr val="accent4">
                  <a:lumMod val="10000"/>
                </a:schemeClr>
              </a:solidFill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</p:txBody>
      </p:sp>
      <p:pic>
        <p:nvPicPr>
          <p:cNvPr id="6" name="Picture 159" descr="герб города Серова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2785" y="5581"/>
            <a:ext cx="505213" cy="625304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graphicFrame>
        <p:nvGraphicFramePr>
          <p:cNvPr id="11" name="Таблица 10"/>
          <p:cNvGraphicFramePr>
            <a:graphicFrameLocks noGrp="1"/>
          </p:cNvGraphicFramePr>
          <p:nvPr/>
        </p:nvGraphicFramePr>
        <p:xfrm>
          <a:off x="0" y="823905"/>
          <a:ext cx="9906000" cy="3063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906000"/>
              </a:tblGrid>
              <a:tr h="370840"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Цели программы:</a:t>
                      </a:r>
                      <a:endParaRPr lang="ru-RU" sz="2400" dirty="0"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500" kern="1200" dirty="0" smtClean="0">
                          <a:solidFill>
                            <a:schemeClr val="dk1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1. Организация и осуществление мероприятий по территориальной обороне и гражданской обороне, защите населения и территории Серовского городского округа от чрезвычайных ситуаций природного и техногенного характера.</a:t>
                      </a:r>
                    </a:p>
                    <a:p>
                      <a:r>
                        <a:rPr lang="ru-RU" sz="1500" kern="1200" dirty="0" smtClean="0">
                          <a:solidFill>
                            <a:schemeClr val="dk1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2. Участие в предупреждении и ликвидации последствий чрезвычайных ситуаций в границах Серовского городского округа, построение и развитие единой информационно-коммуникационной системы, обеспечивающей реализацию комплекса мер, направленных на предупреждение и ликвидацию возможных угроз природного, техногенного и социального характера.</a:t>
                      </a:r>
                    </a:p>
                    <a:p>
                      <a:r>
                        <a:rPr lang="ru-RU" sz="1500" kern="1200" dirty="0" smtClean="0">
                          <a:solidFill>
                            <a:schemeClr val="dk1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3. Обеспечение первичных мер пожарной безопасности в границах Серовского городского округа.</a:t>
                      </a:r>
                    </a:p>
                    <a:p>
                      <a:r>
                        <a:rPr lang="ru-RU" sz="1500" kern="1200" dirty="0" smtClean="0">
                          <a:solidFill>
                            <a:schemeClr val="dk1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4. Участие в профилактике терроризма и экстремизма, а также в минимизации и (или) ликвидации последствий проявлений терроризма и экстремизма в границах Серовского городского округа.</a:t>
                      </a:r>
                    </a:p>
                    <a:p>
                      <a:r>
                        <a:rPr lang="ru-RU" sz="1500" kern="1200" dirty="0" smtClean="0">
                          <a:solidFill>
                            <a:schemeClr val="dk1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5. Обеспечение реализации муниципальной программы "Обеспечение общественной безопасности на территории Серовского городского округа</a:t>
                      </a:r>
                      <a:endParaRPr lang="ru-RU" sz="1500" dirty="0"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2" name="Таблица 11"/>
          <p:cNvGraphicFramePr>
            <a:graphicFrameLocks noGrp="1"/>
          </p:cNvGraphicFramePr>
          <p:nvPr/>
        </p:nvGraphicFramePr>
        <p:xfrm>
          <a:off x="0" y="3911489"/>
          <a:ext cx="9906000" cy="2661426"/>
        </p:xfrm>
        <a:graphic>
          <a:graphicData uri="http://schemas.openxmlformats.org/drawingml/2006/table">
            <a:tbl>
              <a:tblPr/>
              <a:tblGrid>
                <a:gridCol w="6305797"/>
                <a:gridCol w="1199408"/>
                <a:gridCol w="1223159"/>
                <a:gridCol w="1177636"/>
              </a:tblGrid>
              <a:tr h="489726"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endParaRPr lang="ru-RU" sz="1400" b="1" i="0" u="none" strike="noStrike" kern="12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+mn-ea"/>
                        <a:cs typeface="+mn-cs"/>
                      </a:endParaRPr>
                    </a:p>
                  </a:txBody>
                  <a:tcPr marL="8876" marR="8876" marT="88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2024 год</a:t>
                      </a:r>
                    </a:p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(тыс.</a:t>
                      </a:r>
                      <a:r>
                        <a:rPr lang="ru-RU" sz="1400" b="1" i="0" u="none" strike="noStrike" baseline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 руб.</a:t>
                      </a:r>
                      <a:r>
                        <a:rPr lang="ru-RU" sz="1400" b="1" i="0" u="none" strike="noStrik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)</a:t>
                      </a:r>
                      <a:endParaRPr lang="ru-RU" sz="1400" b="1" i="0" u="none" strike="noStrike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</a:endParaRPr>
                    </a:p>
                  </a:txBody>
                  <a:tcPr marL="8876" marR="8876" marT="88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2025 год</a:t>
                      </a:r>
                    </a:p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(тыс.</a:t>
                      </a:r>
                      <a:r>
                        <a:rPr lang="ru-RU" sz="1400" b="1" i="0" u="none" strike="noStrike" baseline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 руб.</a:t>
                      </a:r>
                      <a:r>
                        <a:rPr lang="ru-RU" sz="1400" b="1" i="0" u="none" strike="noStrik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)</a:t>
                      </a:r>
                      <a:endParaRPr lang="ru-RU" sz="1400" b="1" i="0" u="none" strike="noStrike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</a:endParaRPr>
                    </a:p>
                  </a:txBody>
                  <a:tcPr marL="8876" marR="8876" marT="88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2025 год</a:t>
                      </a:r>
                    </a:p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(тыс.</a:t>
                      </a:r>
                      <a:r>
                        <a:rPr lang="ru-RU" sz="1400" b="1" i="0" u="none" strike="noStrike" baseline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 руб.</a:t>
                      </a:r>
                      <a:r>
                        <a:rPr lang="ru-RU" sz="1400" b="1" i="0" u="none" strike="noStrik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)</a:t>
                      </a:r>
                    </a:p>
                  </a:txBody>
                  <a:tcPr marL="8876" marR="8876" marT="88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78528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i="0" u="none" strike="noStrike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 </a:t>
                      </a:r>
                      <a:r>
                        <a:rPr lang="ru-RU" sz="1400" b="0" i="0" u="none" strike="noStrik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Подпрограмма </a:t>
                      </a:r>
                      <a:r>
                        <a:rPr lang="ru-RU" sz="1400" b="0" i="0" u="none" strike="noStrike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"Защита от чрезвычайных ситуаций и обеспечение безопасности на территории Серовского городского округа и обеспечение функционирования аппаратно-программного комплекса "Безопасный город"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4 715,5</a:t>
                      </a:r>
                      <a:endParaRPr lang="ru-RU" sz="1400" b="1" i="0" u="none" strike="noStrike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</a:endParaRPr>
                    </a:p>
                  </a:txBody>
                  <a:tcPr marL="8876" marR="8876" marT="88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4 904,1</a:t>
                      </a:r>
                      <a:endParaRPr lang="ru-RU" sz="1400" b="1" i="0" u="none" strike="noStrike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</a:endParaRPr>
                    </a:p>
                  </a:txBody>
                  <a:tcPr marL="8876" marR="8876" marT="88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5 100,3</a:t>
                      </a:r>
                      <a:endParaRPr lang="ru-RU" sz="1400" b="1" i="0" u="none" strike="noStrike" dirty="0" smtClean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</a:endParaRPr>
                    </a:p>
                  </a:txBody>
                  <a:tcPr marL="8876" marR="8876" marT="88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i="0" u="none" strike="noStrike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 </a:t>
                      </a:r>
                      <a:r>
                        <a:rPr lang="ru-RU" sz="1400" b="0" i="0" u="none" strike="noStrik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Подпрограмма </a:t>
                      </a:r>
                      <a:r>
                        <a:rPr lang="ru-RU" sz="1400" b="0" i="0" u="none" strike="noStrike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"Обеспечение первичных мер пожарной безопасности на территории Серовского городского округа"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10 912,2</a:t>
                      </a:r>
                      <a:endParaRPr lang="ru-RU" sz="1400" b="1" i="0" u="none" strike="noStrike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</a:endParaRPr>
                    </a:p>
                  </a:txBody>
                  <a:tcPr marL="8876" marR="8876" marT="88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5 431,7</a:t>
                      </a:r>
                      <a:endParaRPr lang="ru-RU" sz="1400" b="1" i="0" u="none" strike="noStrike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</a:endParaRPr>
                    </a:p>
                  </a:txBody>
                  <a:tcPr marL="8876" marR="8876" marT="88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5 528,2</a:t>
                      </a:r>
                      <a:endParaRPr lang="ru-RU" sz="1400" b="1" i="0" u="none" strike="noStrike" dirty="0" smtClean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</a:endParaRPr>
                    </a:p>
                  </a:txBody>
                  <a:tcPr marL="8876" marR="8876" marT="88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i="0" u="none" strike="noStrike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 </a:t>
                      </a:r>
                      <a:r>
                        <a:rPr lang="ru-RU" sz="1400" b="0" i="0" u="none" strike="noStrik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Подпрограмма </a:t>
                      </a:r>
                      <a:r>
                        <a:rPr lang="ru-RU" sz="1400" b="0" i="0" u="none" strike="noStrike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"Профилактика правонарушений на территории Серовского городского округа"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310,5</a:t>
                      </a:r>
                      <a:endParaRPr lang="ru-RU" sz="1400" b="1" i="0" u="none" strike="noStrike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</a:endParaRPr>
                    </a:p>
                  </a:txBody>
                  <a:tcPr marL="8876" marR="8876" marT="88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310,5</a:t>
                      </a:r>
                      <a:endParaRPr lang="ru-RU" sz="1400" b="1" i="0" u="none" strike="noStrike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</a:endParaRPr>
                    </a:p>
                  </a:txBody>
                  <a:tcPr marL="8876" marR="8876" marT="88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310,5</a:t>
                      </a:r>
                      <a:endParaRPr lang="ru-RU" sz="1400" b="1" i="0" u="none" strike="noStrike" dirty="0" smtClean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</a:endParaRPr>
                    </a:p>
                  </a:txBody>
                  <a:tcPr marL="8876" marR="8876" marT="88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i="0" u="none" strike="noStrike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 </a:t>
                      </a:r>
                      <a:r>
                        <a:rPr lang="ru-RU" sz="1400" b="0" i="0" u="none" strike="noStrik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Подпрограмма </a:t>
                      </a:r>
                      <a:r>
                        <a:rPr lang="ru-RU" sz="1400" b="0" i="0" u="none" strike="noStrike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"Обеспечение реализации муниципальной программы "Обеспечение общественной безопасности на территории Серовского городского округа" на 2021-2027 годы"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25 199,3</a:t>
                      </a:r>
                      <a:endParaRPr lang="ru-RU" sz="1400" b="1" i="0" u="none" strike="noStrike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</a:endParaRPr>
                    </a:p>
                  </a:txBody>
                  <a:tcPr marL="8876" marR="8876" marT="88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26 376,4</a:t>
                      </a:r>
                      <a:endParaRPr lang="ru-RU" sz="1400" b="1" i="0" u="none" strike="noStrike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</a:endParaRPr>
                    </a:p>
                  </a:txBody>
                  <a:tcPr marL="8876" marR="8876" marT="88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27 336,2</a:t>
                      </a:r>
                      <a:endParaRPr lang="ru-RU" sz="1400" b="1" i="0" u="none" strike="noStrike" dirty="0" smtClean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</a:endParaRPr>
                    </a:p>
                  </a:txBody>
                  <a:tcPr marL="8876" marR="8876" marT="88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1" y="2"/>
          <a:ext cx="9906000" cy="6661464"/>
        </p:xfrm>
        <a:graphic>
          <a:graphicData uri="http://schemas.openxmlformats.org/drawingml/2006/table">
            <a:tbl>
              <a:tblPr/>
              <a:tblGrid>
                <a:gridCol w="8217724"/>
                <a:gridCol w="914400"/>
                <a:gridCol w="773876"/>
              </a:tblGrid>
              <a:tr h="17000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Наименование цели (целей) и задач, целевых показателей</a:t>
                      </a:r>
                      <a:endParaRPr lang="ru-RU" sz="12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2693" marR="2693" marT="4431" marB="443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Единица измерения</a:t>
                      </a:r>
                      <a:endParaRPr lang="ru-RU" sz="12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2693" marR="2693" marT="4431" marB="443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Значение целевого показателя</a:t>
                      </a:r>
                      <a:endParaRPr lang="ru-RU" sz="12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2693" marR="2693" marT="4431" marB="443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813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Охват населения системой оповещения об опасностях, возникающих при угрозах возникновения или возникновении чрезвычайных ситуаций природного и техногенного характера</a:t>
                      </a:r>
                      <a:endParaRPr lang="ru-RU" sz="12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2693" marR="2693" marT="4431" marB="443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процентов</a:t>
                      </a:r>
                      <a:endParaRPr lang="ru-RU" sz="12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2693" marR="2693" marT="4431" marB="443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57</a:t>
                      </a:r>
                      <a:endParaRPr lang="ru-RU" sz="12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2693" marR="2693" marT="4431" marB="443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3460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Доля разработанных и актуализированных на отчетный период организационно-планирующих документов, определяющих основания и порядок подготовки к защите и защите населения, материальных и культурных ценностей на территории Серовского городского округа от опасностей, возникающих при военных конфликтах или вследствие этих конфликтов, а также при чрезвычайных ситуациях, от рекомендованного состава</a:t>
                      </a:r>
                      <a:endParaRPr lang="ru-RU" sz="12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2693" marR="2693" marT="4431" marB="443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процентов</a:t>
                      </a:r>
                      <a:endParaRPr lang="ru-RU" sz="12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2693" marR="2693" marT="4431" marB="443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100</a:t>
                      </a:r>
                      <a:endParaRPr lang="ru-RU" sz="12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2693" marR="2693" marT="4431" marB="443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24813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Доля неработающего населения, прошедшего обучение в области гражданской обороны и защиты от чрезвычайных ситуаций природного и техногенного характера, от общей численности неработающего населения</a:t>
                      </a:r>
                      <a:endParaRPr lang="ru-RU" sz="12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2693" marR="2693" marT="4431" marB="443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процентов</a:t>
                      </a:r>
                      <a:endParaRPr lang="ru-RU" sz="12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2693" marR="2693" marT="4431" marB="443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86</a:t>
                      </a:r>
                      <a:endParaRPr lang="ru-RU" sz="12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2693" marR="2693" marT="4431" marB="443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8251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Доля обученных должностных лиц и специалистов Серовского городского звена Свердловской областной подсистемы единой государственной системы предупреждения и ликвидации чрезвычайных ситуаций и организаций в сфере гражданской обороны, защиты от чрезвычайных ситуаций, обеспечения пожарной безопасности и безопасности на водных объектах от ежегодных плановых показателей</a:t>
                      </a:r>
                      <a:endParaRPr lang="ru-RU" sz="12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2693" marR="2693" marT="4431" marB="443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процентов</a:t>
                      </a:r>
                      <a:endParaRPr lang="ru-RU" sz="12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2693" marR="2693" marT="4431" marB="443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100</a:t>
                      </a:r>
                      <a:endParaRPr lang="ru-RU" sz="12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2693" marR="2693" marT="4431" marB="443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604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Количество профилактических мероприятий, выполненных в целях обеспечения безопасности населения на водных объектах</a:t>
                      </a:r>
                      <a:endParaRPr lang="ru-RU" sz="12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2693" marR="2693" marT="4431" marB="443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единиц</a:t>
                      </a:r>
                      <a:endParaRPr lang="ru-RU" sz="12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2693" marR="2693" marT="4431" marB="443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22</a:t>
                      </a:r>
                      <a:endParaRPr lang="ru-RU" sz="12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2693" marR="2693" marT="4431" marB="443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604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Исправное техническое состояние средств отображения и управления видеокамерами в реальном времени, видеозаписи событий, записи в архив</a:t>
                      </a:r>
                      <a:endParaRPr lang="ru-RU" sz="12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2693" marR="2693" marT="4431" marB="443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процентов</a:t>
                      </a:r>
                      <a:endParaRPr lang="ru-RU" sz="12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2693" marR="2693" marT="4431" marB="443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100</a:t>
                      </a:r>
                      <a:endParaRPr lang="ru-RU" sz="12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2693" marR="2693" marT="4431" marB="443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583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Установка и содержание систем видеонаблюдения</a:t>
                      </a:r>
                      <a:endParaRPr lang="ru-RU" sz="12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2693" marR="2693" marT="4431" marB="443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единиц</a:t>
                      </a:r>
                      <a:endParaRPr lang="ru-RU" sz="12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2693" marR="2693" marT="4431" marB="443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1</a:t>
                      </a:r>
                      <a:endParaRPr lang="ru-RU" sz="12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2693" marR="2693" marT="4431" marB="443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396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Ежегодное снижение количества пострадавших (погибших и травмированных) на пожарах</a:t>
                      </a:r>
                      <a:endParaRPr lang="ru-RU" sz="12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2693" marR="2693" marT="4431" marB="443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процентов</a:t>
                      </a:r>
                      <a:endParaRPr lang="ru-RU" sz="12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2693" marR="2693" marT="4431" marB="443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3</a:t>
                      </a:r>
                      <a:endParaRPr lang="ru-RU" sz="12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2693" marR="2693" marT="4431" marB="443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583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Ежегодное снижение количества пожаров</a:t>
                      </a:r>
                      <a:endParaRPr lang="ru-RU" sz="12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2693" marR="2693" marT="4431" marB="443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процентов</a:t>
                      </a:r>
                      <a:endParaRPr lang="ru-RU" sz="12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2693" marR="2693" marT="4431" marB="443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2</a:t>
                      </a:r>
                      <a:endParaRPr lang="ru-RU" sz="12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2693" marR="2693" marT="4431" marB="443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791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Доля исправных источников противопожарного водоснабжения</a:t>
                      </a:r>
                      <a:endParaRPr lang="ru-RU" sz="12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2693" marR="2693" marT="4431" marB="443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процентов</a:t>
                      </a:r>
                      <a:endParaRPr lang="ru-RU" sz="12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2693" marR="2693" marT="4431" marB="443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97,7</a:t>
                      </a:r>
                      <a:endParaRPr lang="ru-RU" sz="12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2693" marR="2693" marT="4431" marB="443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583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Среднее время на ликвидацию 1 пожара</a:t>
                      </a:r>
                      <a:endParaRPr lang="ru-RU" sz="12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2693" marR="2693" marT="4431" marB="443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минут</a:t>
                      </a:r>
                      <a:endParaRPr lang="ru-RU" sz="12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2693" marR="2693" marT="4431" marB="443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66</a:t>
                      </a:r>
                      <a:endParaRPr lang="ru-RU" sz="12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2693" marR="2693" marT="4431" marB="443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000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Исправное техническое состояние </a:t>
                      </a:r>
                      <a:r>
                        <a:rPr lang="ru-RU" sz="1200" dirty="0" err="1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электрозвуковых</a:t>
                      </a:r>
                      <a:r>
                        <a:rPr lang="ru-RU" sz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 сирен оповещения населения о пожаре в сельских населенных пунктах</a:t>
                      </a:r>
                      <a:endParaRPr lang="ru-RU" sz="12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2693" marR="2693" marT="4431" marB="443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процентов</a:t>
                      </a:r>
                      <a:endParaRPr lang="ru-RU" sz="12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2693" marR="2693" marT="4431" marB="443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100</a:t>
                      </a:r>
                      <a:endParaRPr lang="ru-RU" sz="12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2693" marR="2693" marT="4431" marB="443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000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Обеспеченность добровольных пожарных дружин по основным видам средств: - боевая одежда; - пожарно-техническое имущество</a:t>
                      </a:r>
                      <a:endParaRPr lang="ru-RU" sz="12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2693" marR="2693" marT="4431" marB="443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процентов</a:t>
                      </a:r>
                      <a:endParaRPr lang="ru-RU" sz="12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2693" marR="2693" marT="4431" marB="443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100100</a:t>
                      </a:r>
                      <a:endParaRPr lang="ru-RU" sz="12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2693" marR="2693" marT="4431" marB="443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000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Увеличение числа субъектов, вовлеченных в профилактику пожарной безопасности на территории Серовского городского округа</a:t>
                      </a:r>
                      <a:endParaRPr lang="ru-RU" sz="12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2693" marR="2693" marT="4431" marB="443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единиц</a:t>
                      </a:r>
                      <a:endParaRPr lang="ru-RU" sz="12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2693" marR="2693" marT="4431" marB="443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53100</a:t>
                      </a:r>
                      <a:endParaRPr lang="ru-RU" sz="12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2693" marR="2693" marT="4431" marB="443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834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Уровень материально-технического обеспечения МКУ "УГЗ СГО", как органа управления силами и средствами Серовского городского звена Свердловской областной подсистемы единой государственной системы предупреждения и ликвидации чрезвычайных ситуаций, от запланированного объема</a:t>
                      </a:r>
                      <a:endParaRPr lang="ru-RU" sz="12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2693" marR="2693" marT="4431" marB="443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процентов</a:t>
                      </a:r>
                      <a:endParaRPr lang="ru-RU" sz="12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2693" marR="2693" marT="4431" marB="443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100</a:t>
                      </a:r>
                      <a:endParaRPr lang="ru-RU" sz="12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2693" marR="2693" marT="4431" marB="443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/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Заголовок 1"/>
          <p:cNvSpPr txBox="1">
            <a:spLocks/>
          </p:cNvSpPr>
          <p:nvPr/>
        </p:nvSpPr>
        <p:spPr bwMode="auto">
          <a:xfrm>
            <a:off x="0" y="0"/>
            <a:ext cx="9906000" cy="724395"/>
          </a:xfrm>
          <a:prstGeom prst="rect">
            <a:avLst/>
          </a:prstGeom>
          <a:noFill/>
          <a:ln w="12700" algn="ctr">
            <a:solidFill>
              <a:srgbClr val="23496F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ru-RU" sz="2000" b="1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   </a:t>
            </a:r>
            <a:r>
              <a:rPr lang="ru-RU" b="1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Муниципальная программа «Развитие </a:t>
            </a:r>
            <a:r>
              <a:rPr lang="ru-RU" b="1" dirty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жилищно-коммунального хозяйства, охрана окружающей среды и повышение энергетической эффективности на территории  Серовского городского </a:t>
            </a:r>
            <a:r>
              <a:rPr lang="ru-RU" b="1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округа» на 2021-2027 годы</a:t>
            </a:r>
            <a:endParaRPr lang="ru-RU" b="1" dirty="0">
              <a:solidFill>
                <a:schemeClr val="accent4">
                  <a:lumMod val="10000"/>
                </a:schemeClr>
              </a:solidFill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</p:txBody>
      </p:sp>
      <p:pic>
        <p:nvPicPr>
          <p:cNvPr id="6" name="Picture 159" descr="герб города Серова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2785" y="5581"/>
            <a:ext cx="505213" cy="625304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graphicFrame>
        <p:nvGraphicFramePr>
          <p:cNvPr id="14" name="Таблица 13"/>
          <p:cNvGraphicFramePr>
            <a:graphicFrameLocks noGrp="1"/>
          </p:cNvGraphicFramePr>
          <p:nvPr/>
        </p:nvGraphicFramePr>
        <p:xfrm>
          <a:off x="0" y="764528"/>
          <a:ext cx="9906000" cy="3474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906000"/>
              </a:tblGrid>
              <a:tr h="370840"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solidFill>
                            <a:schemeClr val="tx1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Цели программы:</a:t>
                      </a:r>
                      <a:endParaRPr lang="ru-RU" sz="2000" dirty="0">
                        <a:solidFill>
                          <a:schemeClr val="tx1"/>
                        </a:solidFill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342900" indent="-342900">
                        <a:buNone/>
                      </a:pPr>
                      <a:r>
                        <a:rPr lang="ru-RU" sz="1400" kern="1200" baseline="0" dirty="0" smtClean="0">
                          <a:solidFill>
                            <a:schemeClr val="dk1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1. Создание благоприятных условий проживания населения за счет обеспечения </a:t>
                      </a:r>
                    </a:p>
                    <a:p>
                      <a:pPr marL="342900" indent="-342900">
                        <a:buNone/>
                      </a:pPr>
                      <a:r>
                        <a:rPr lang="ru-RU" sz="1400" kern="1200" baseline="0" dirty="0" smtClean="0">
                          <a:solidFill>
                            <a:schemeClr val="dk1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населения коммунальными услугами надлежащего качества, капитального ремонта </a:t>
                      </a:r>
                    </a:p>
                    <a:p>
                      <a:pPr marL="342900" indent="-342900">
                        <a:buNone/>
                      </a:pPr>
                      <a:r>
                        <a:rPr lang="ru-RU" sz="1400" kern="1200" baseline="0" dirty="0" smtClean="0">
                          <a:solidFill>
                            <a:schemeClr val="dk1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жилищного фонда, удержание изменения размера вносимой гражданами платы за </a:t>
                      </a:r>
                    </a:p>
                    <a:p>
                      <a:pPr marL="342900" indent="-342900">
                        <a:buNone/>
                      </a:pPr>
                      <a:r>
                        <a:rPr lang="ru-RU" sz="1400" kern="1200" baseline="0" dirty="0" smtClean="0">
                          <a:solidFill>
                            <a:schemeClr val="dk1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коммунальные услуги в пределах утвержденного предельного (максимального) </a:t>
                      </a:r>
                    </a:p>
                    <a:p>
                      <a:pPr marL="342900" indent="-342900">
                        <a:buNone/>
                      </a:pPr>
                      <a:r>
                        <a:rPr lang="ru-RU" sz="1400" kern="1200" baseline="0" dirty="0" smtClean="0">
                          <a:solidFill>
                            <a:schemeClr val="dk1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индекса роста цен.</a:t>
                      </a:r>
                    </a:p>
                    <a:p>
                      <a:r>
                        <a:rPr lang="ru-RU" sz="1400" kern="1200" baseline="0" dirty="0" smtClean="0">
                          <a:solidFill>
                            <a:schemeClr val="dk1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2. Повышение надежности систем коммунальной инфраструктуры, качества и </a:t>
                      </a:r>
                    </a:p>
                    <a:p>
                      <a:r>
                        <a:rPr lang="ru-RU" sz="1400" kern="1200" baseline="0" dirty="0" smtClean="0">
                          <a:solidFill>
                            <a:schemeClr val="dk1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безопасности предоставляемых коммунальных услуг.</a:t>
                      </a:r>
                    </a:p>
                    <a:p>
                      <a:r>
                        <a:rPr lang="ru-RU" sz="1400" kern="1200" baseline="0" dirty="0" smtClean="0">
                          <a:solidFill>
                            <a:schemeClr val="dk1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3. Обеспечение растущих потребностей населения современными условиями комфортности жилья.</a:t>
                      </a:r>
                    </a:p>
                    <a:p>
                      <a:r>
                        <a:rPr lang="ru-RU" sz="1400" kern="1200" baseline="0" dirty="0" smtClean="0">
                          <a:solidFill>
                            <a:schemeClr val="dk1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4. Повышение уровня энергетического комфорта проживания населения Серовского городского </a:t>
                      </a:r>
                    </a:p>
                    <a:p>
                      <a:r>
                        <a:rPr lang="ru-RU" sz="1400" kern="1200" baseline="0" dirty="0" smtClean="0">
                          <a:solidFill>
                            <a:schemeClr val="dk1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округа.</a:t>
                      </a:r>
                    </a:p>
                    <a:p>
                      <a:r>
                        <a:rPr lang="ru-RU" sz="1400" kern="1200" baseline="0" dirty="0" smtClean="0">
                          <a:solidFill>
                            <a:schemeClr val="dk1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5. Создание благоприятных комфортных условий проживания населения за счет </a:t>
                      </a:r>
                    </a:p>
                    <a:p>
                      <a:r>
                        <a:rPr lang="ru-RU" sz="1400" kern="1200" baseline="0" dirty="0" smtClean="0">
                          <a:solidFill>
                            <a:schemeClr val="dk1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обеспечения населения коммунальными услугами надлежащего качества, </a:t>
                      </a:r>
                    </a:p>
                    <a:p>
                      <a:r>
                        <a:rPr lang="ru-RU" sz="1400" kern="1200" baseline="0" dirty="0" smtClean="0">
                          <a:solidFill>
                            <a:schemeClr val="dk1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Сохранения и восстановления природных систем.</a:t>
                      </a:r>
                    </a:p>
                    <a:p>
                      <a:r>
                        <a:rPr lang="ru-RU" sz="1400" kern="1200" baseline="0" dirty="0" smtClean="0">
                          <a:solidFill>
                            <a:schemeClr val="dk1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6. Создание условий для реализации муниципальной программы.</a:t>
                      </a:r>
                      <a:endParaRPr lang="ru-RU" sz="1400" dirty="0"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</a:tr>
            </a:tbl>
          </a:graphicData>
        </a:graphic>
      </p:graphicFrame>
      <p:pic>
        <p:nvPicPr>
          <p:cNvPr id="116742" name="Рисунок 18" descr="home1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6589674" y="736271"/>
            <a:ext cx="3316326" cy="16506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6743" name="Рисунок 19" descr="d_04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7934327" y="2589041"/>
            <a:ext cx="1971673" cy="10685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6737" name="Рисунок 20" descr="gaz2.jp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6268129" y="3348843"/>
            <a:ext cx="1800310" cy="831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5" name="Таблица 14"/>
          <p:cNvGraphicFramePr>
            <a:graphicFrameLocks noGrp="1"/>
          </p:cNvGraphicFramePr>
          <p:nvPr/>
        </p:nvGraphicFramePr>
        <p:xfrm>
          <a:off x="0" y="4211348"/>
          <a:ext cx="9906000" cy="2632061"/>
        </p:xfrm>
        <a:graphic>
          <a:graphicData uri="http://schemas.openxmlformats.org/drawingml/2006/table">
            <a:tbl>
              <a:tblPr/>
              <a:tblGrid>
                <a:gridCol w="6305797"/>
                <a:gridCol w="1199408"/>
                <a:gridCol w="1223159"/>
                <a:gridCol w="1177636"/>
              </a:tblGrid>
              <a:tr h="66743"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endParaRPr lang="ru-RU" sz="1300" b="1" i="0" u="none" strike="noStrike" kern="12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+mn-ea"/>
                        <a:cs typeface="+mn-cs"/>
                      </a:endParaRPr>
                    </a:p>
                  </a:txBody>
                  <a:tcPr marL="8876" marR="8876" marT="88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300" b="1" i="0" u="none" strike="noStrik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2024 год</a:t>
                      </a:r>
                    </a:p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i="0" u="none" strike="noStrik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(тыс.</a:t>
                      </a:r>
                      <a:r>
                        <a:rPr lang="ru-RU" sz="1300" b="1" i="0" u="none" strike="noStrike" baseline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 руб.</a:t>
                      </a:r>
                      <a:r>
                        <a:rPr lang="ru-RU" sz="1300" b="1" i="0" u="none" strike="noStrik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)</a:t>
                      </a:r>
                      <a:endParaRPr lang="ru-RU" sz="1300" b="1" i="0" u="none" strike="noStrike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</a:endParaRPr>
                    </a:p>
                  </a:txBody>
                  <a:tcPr marL="8876" marR="8876" marT="88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300" b="1" i="0" u="none" strike="noStrik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2025 год</a:t>
                      </a:r>
                    </a:p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i="0" u="none" strike="noStrik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(тыс.</a:t>
                      </a:r>
                      <a:r>
                        <a:rPr lang="ru-RU" sz="1300" b="1" i="0" u="none" strike="noStrike" baseline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 руб.</a:t>
                      </a:r>
                      <a:r>
                        <a:rPr lang="ru-RU" sz="1300" b="1" i="0" u="none" strike="noStrik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)</a:t>
                      </a:r>
                      <a:endParaRPr lang="ru-RU" sz="1300" b="1" i="0" u="none" strike="noStrike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</a:endParaRPr>
                    </a:p>
                  </a:txBody>
                  <a:tcPr marL="8876" marR="8876" marT="88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300" b="1" i="0" u="none" strike="noStrik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2025 год</a:t>
                      </a:r>
                    </a:p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i="0" u="none" strike="noStrik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(тыс.</a:t>
                      </a:r>
                      <a:r>
                        <a:rPr lang="ru-RU" sz="1300" b="1" i="0" u="none" strike="noStrike" baseline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 руб.</a:t>
                      </a:r>
                      <a:r>
                        <a:rPr lang="ru-RU" sz="1300" b="1" i="0" u="none" strike="noStrik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)</a:t>
                      </a:r>
                    </a:p>
                  </a:txBody>
                  <a:tcPr marL="8876" marR="8876" marT="88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0155">
                <a:tc>
                  <a:txBody>
                    <a:bodyPr/>
                    <a:lstStyle/>
                    <a:p>
                      <a:pPr algn="l" fontAlgn="t"/>
                      <a:r>
                        <a:rPr lang="ru-RU" sz="1300" b="0" i="0" u="none" strike="noStrike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 </a:t>
                      </a:r>
                      <a:r>
                        <a:rPr lang="ru-RU" sz="1300" b="0" i="0" u="none" strike="noStrik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Подпрограмма </a:t>
                      </a:r>
                      <a:r>
                        <a:rPr lang="ru-RU" sz="1300" b="0" i="0" u="none" strike="noStrike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"Улучшение жилищных условий, создание благоприятной среды для проживания граждан округа, прочие мероприятия в области коммунального хозяйства"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0" i="0" u="none" strike="noStrik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20 306,3</a:t>
                      </a:r>
                      <a:endParaRPr lang="ru-RU" sz="1300" b="0" i="0" u="none" strike="noStrike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</a:endParaRPr>
                    </a:p>
                  </a:txBody>
                  <a:tcPr marL="8876" marR="8876" marT="88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0" i="0" u="none" strike="noStrik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16 256,3</a:t>
                      </a:r>
                      <a:endParaRPr lang="ru-RU" sz="1300" b="0" i="0" u="none" strike="noStrike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</a:endParaRPr>
                    </a:p>
                  </a:txBody>
                  <a:tcPr marL="8876" marR="8876" marT="88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0" i="0" u="none" strike="noStrik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16 749,2</a:t>
                      </a:r>
                      <a:endParaRPr lang="ru-RU" sz="1300" b="0" i="0" u="none" strike="noStrike" dirty="0" smtClean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</a:endParaRPr>
                    </a:p>
                  </a:txBody>
                  <a:tcPr marL="8876" marR="8876" marT="88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 fontAlgn="t"/>
                      <a:r>
                        <a:rPr lang="ru-RU" sz="1300" b="0" i="0" u="none" strike="noStrik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Подпрограмма </a:t>
                      </a:r>
                      <a:r>
                        <a:rPr lang="ru-RU" sz="1300" b="0" i="0" u="none" strike="noStrike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"Развитие и модернизация объектов коммунального комплекса Серовского городского округа"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0" i="0" u="none" strike="noStrik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133 902,8</a:t>
                      </a:r>
                      <a:endParaRPr lang="ru-RU" sz="1300" b="0" i="0" u="none" strike="noStrike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</a:endParaRPr>
                    </a:p>
                  </a:txBody>
                  <a:tcPr marL="8876" marR="8876" marT="88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0" i="0" u="none" strike="noStrik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120 030,6</a:t>
                      </a:r>
                      <a:endParaRPr lang="ru-RU" sz="1300" b="0" i="0" u="none" strike="noStrike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</a:endParaRPr>
                    </a:p>
                  </a:txBody>
                  <a:tcPr marL="8876" marR="8876" marT="88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0" i="0" u="none" strike="noStrik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629,3</a:t>
                      </a:r>
                      <a:endParaRPr lang="ru-RU" sz="1300" b="0" i="0" u="none" strike="noStrike" dirty="0" smtClean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</a:endParaRPr>
                    </a:p>
                  </a:txBody>
                  <a:tcPr marL="8876" marR="8876" marT="88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 fontAlgn="t"/>
                      <a:r>
                        <a:rPr lang="ru-RU" sz="1300" b="0" i="0" u="none" strike="noStrike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 </a:t>
                      </a:r>
                      <a:r>
                        <a:rPr lang="ru-RU" sz="1300" b="0" i="0" u="none" strike="noStrik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Подпрограмма </a:t>
                      </a:r>
                      <a:r>
                        <a:rPr lang="ru-RU" sz="1300" b="0" i="0" u="none" strike="noStrike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"Энергосбережение и повышение энергоэффективности объектов жилищно-коммунального комплекса Серовского городского округа"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0" i="0" u="none" strike="noStrik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535,0</a:t>
                      </a:r>
                      <a:endParaRPr lang="ru-RU" sz="1300" b="0" i="0" u="none" strike="noStrike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</a:endParaRPr>
                    </a:p>
                  </a:txBody>
                  <a:tcPr marL="8876" marR="8876" marT="88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0" i="0" u="none" strike="noStrik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0,0</a:t>
                      </a:r>
                      <a:endParaRPr lang="ru-RU" sz="1300" b="0" i="0" u="none" strike="noStrike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</a:endParaRPr>
                    </a:p>
                  </a:txBody>
                  <a:tcPr marL="8876" marR="8876" marT="88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0" i="0" u="none" strike="noStrik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0,0</a:t>
                      </a:r>
                      <a:endParaRPr lang="ru-RU" sz="1300" b="0" i="0" u="none" strike="noStrike" dirty="0" smtClean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</a:endParaRPr>
                    </a:p>
                  </a:txBody>
                  <a:tcPr marL="8876" marR="8876" marT="88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 fontAlgn="t"/>
                      <a:r>
                        <a:rPr lang="ru-RU" sz="1300" b="0" i="0" u="none" strike="noStrike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 </a:t>
                      </a:r>
                      <a:r>
                        <a:rPr lang="ru-RU" sz="1300" b="0" i="0" u="none" strike="noStrik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Подпрограмма </a:t>
                      </a:r>
                      <a:r>
                        <a:rPr lang="ru-RU" sz="1300" b="0" i="0" u="none" strike="noStrike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"Чистая вода"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0" i="0" u="none" strike="noStrik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2 000,0</a:t>
                      </a:r>
                      <a:endParaRPr lang="ru-RU" sz="1300" b="0" i="0" u="none" strike="noStrike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</a:endParaRPr>
                    </a:p>
                  </a:txBody>
                  <a:tcPr marL="8876" marR="8876" marT="88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0" i="0" u="none" strike="noStrik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2 000,0</a:t>
                      </a:r>
                      <a:endParaRPr lang="ru-RU" sz="1300" b="0" i="0" u="none" strike="noStrike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</a:endParaRPr>
                    </a:p>
                  </a:txBody>
                  <a:tcPr marL="8876" marR="8876" marT="88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0" i="0" u="none" strike="noStrik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2 000,0</a:t>
                      </a:r>
                      <a:endParaRPr lang="ru-RU" sz="1300" b="0" i="0" u="none" strike="noStrike" dirty="0" smtClean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</a:endParaRPr>
                    </a:p>
                  </a:txBody>
                  <a:tcPr marL="8876" marR="8876" marT="88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89726">
                <a:tc>
                  <a:txBody>
                    <a:bodyPr/>
                    <a:lstStyle/>
                    <a:p>
                      <a:pPr algn="l" fontAlgn="t"/>
                      <a:r>
                        <a:rPr lang="ru-RU" sz="1300" b="0" i="0" u="none" strike="noStrike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 </a:t>
                      </a:r>
                      <a:r>
                        <a:rPr lang="ru-RU" sz="1300" b="0" i="0" u="none" strike="noStrike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Подпрограмма </a:t>
                      </a:r>
                      <a:r>
                        <a:rPr lang="ru-RU" sz="1300" b="0" i="0" u="none" strike="noStrike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"Обеспечение реализации муниципальных программ, ответственным исполнителем которых является отраслевой орган администрации Серовского городского округа "Комитет по энергетике, транспорту, связи и жилищно-коммунальному хозяйству"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0" i="0" u="none" strike="noStrik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468 916,5</a:t>
                      </a:r>
                      <a:endParaRPr lang="ru-RU" sz="1300" b="0" i="0" u="none" strike="noStrike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</a:endParaRPr>
                    </a:p>
                  </a:txBody>
                  <a:tcPr marL="8876" marR="8876" marT="88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0" i="0" u="none" strike="noStrik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70 988,7</a:t>
                      </a:r>
                      <a:endParaRPr lang="ru-RU" sz="1300" b="0" i="0" u="none" strike="noStrike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</a:endParaRPr>
                    </a:p>
                  </a:txBody>
                  <a:tcPr marL="8876" marR="8876" marT="88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0" i="0" u="none" strike="noStrik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73 828,3</a:t>
                      </a:r>
                      <a:endParaRPr lang="ru-RU" sz="1300" b="0" i="0" u="none" strike="noStrike" dirty="0" smtClean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</a:endParaRPr>
                    </a:p>
                  </a:txBody>
                  <a:tcPr marL="8876" marR="8876" marT="88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59" descr="герб города Серова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3211" y="6431"/>
            <a:ext cx="541948" cy="670464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graphicFrame>
        <p:nvGraphicFramePr>
          <p:cNvPr id="12" name="Таблица 11"/>
          <p:cNvGraphicFramePr>
            <a:graphicFrameLocks noGrp="1"/>
          </p:cNvGraphicFramePr>
          <p:nvPr/>
        </p:nvGraphicFramePr>
        <p:xfrm>
          <a:off x="7600950" y="5734050"/>
          <a:ext cx="208280" cy="365760"/>
        </p:xfrm>
        <a:graphic>
          <a:graphicData uri="http://schemas.openxmlformats.org/drawingml/2006/table">
            <a:tbl>
              <a:tblPr/>
              <a:tblGrid>
                <a:gridCol w="208280"/>
              </a:tblGrid>
              <a:tr h="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2071688" y="2455863"/>
            <a:ext cx="9906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112" tIns="45720" rIns="914112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/>
            </a:r>
            <a:br>
              <a:rPr kumimoji="0" lang="ru-RU" altLang="ru-RU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</a:br>
            <a:endParaRPr kumimoji="0" lang="ru-RU" alt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/>
            </a:r>
            <a:br>
              <a:rPr kumimoji="0" lang="ru-RU" altLang="ru-RU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</a:b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7523" name="Заголовок 1"/>
          <p:cNvSpPr txBox="1">
            <a:spLocks/>
          </p:cNvSpPr>
          <p:nvPr/>
        </p:nvSpPr>
        <p:spPr bwMode="auto">
          <a:xfrm>
            <a:off x="0" y="1"/>
            <a:ext cx="9906000" cy="700644"/>
          </a:xfrm>
          <a:prstGeom prst="rect">
            <a:avLst/>
          </a:prstGeom>
          <a:noFill/>
          <a:ln w="12700" algn="ctr">
            <a:solidFill>
              <a:srgbClr val="23496F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ru-RU" sz="2000" b="1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 </a:t>
            </a:r>
            <a:r>
              <a:rPr lang="ru-RU" sz="1900" b="1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Муниципальная программа «Развитие  </a:t>
            </a:r>
            <a:r>
              <a:rPr lang="ru-RU" sz="1900" b="1" dirty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транспорта, дорожного хозяйства, благоустройства и социально-бытового обслуживания </a:t>
            </a:r>
            <a:r>
              <a:rPr lang="ru-RU" sz="1900" b="1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населения» на 2021-2027 годы</a:t>
            </a:r>
            <a:endParaRPr lang="ru-RU" sz="1900" b="1" dirty="0">
              <a:solidFill>
                <a:schemeClr val="accent4">
                  <a:lumMod val="10000"/>
                </a:schemeClr>
              </a:solidFill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</p:txBody>
      </p:sp>
      <p:graphicFrame>
        <p:nvGraphicFramePr>
          <p:cNvPr id="14" name="Таблица 13"/>
          <p:cNvGraphicFramePr>
            <a:graphicFrameLocks noGrp="1"/>
          </p:cNvGraphicFramePr>
          <p:nvPr/>
        </p:nvGraphicFramePr>
        <p:xfrm>
          <a:off x="0" y="740778"/>
          <a:ext cx="8443356" cy="3657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443356"/>
              </a:tblGrid>
              <a:tr h="361866"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tx1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Цели программы:</a:t>
                      </a:r>
                      <a:endParaRPr lang="ru-RU" dirty="0">
                        <a:solidFill>
                          <a:schemeClr val="tx1"/>
                        </a:solidFill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/>
                </a:tc>
              </a:tr>
              <a:tr h="3212181">
                <a:tc>
                  <a:txBody>
                    <a:bodyPr/>
                    <a:lstStyle/>
                    <a:p>
                      <a:r>
                        <a:rPr lang="ru-RU" sz="1500" kern="1200" baseline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1. Создание комфортных условий проживания на основе улучшения качества окружающей среды на территории округа, снижение влияния на окружающую среду деятельности человека, связанной с обращением твердых коммунальных отходов.</a:t>
                      </a:r>
                    </a:p>
                    <a:p>
                      <a:r>
                        <a:rPr lang="ru-RU" sz="1500" kern="1200" baseline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2. Создание благоприятных условий как для автомобилистов, так и для пешеходов, пассажиров.</a:t>
                      </a:r>
                    </a:p>
                    <a:p>
                      <a:r>
                        <a:rPr lang="ru-RU" sz="1500" kern="1200" baseline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3. Развитие объектов транспортной инфраструктуры, удовлетворяющих потребностям экономики городского округа, отвечающей требуемым показателям надежности, безопасности и доступности для населения и субъектов предпринимательской деятельности округа.</a:t>
                      </a:r>
                    </a:p>
                    <a:p>
                      <a:r>
                        <a:rPr lang="ru-RU" sz="1500" kern="1200" baseline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4. Обеспечение стойкого эпизоотического и ветеринарно-санитарного благополучия в Серовском городском округе.</a:t>
                      </a:r>
                    </a:p>
                    <a:p>
                      <a:r>
                        <a:rPr lang="ru-RU" sz="1500" kern="1200" baseline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5. Сохранение и улучшение здоровья населения Серовского городского округа на основе создания условий для ведения здорового образа жизни, обеспечения населения доступной медицинской помощью.</a:t>
                      </a:r>
                    </a:p>
                    <a:p>
                      <a:r>
                        <a:rPr lang="ru-RU" sz="1500" kern="1200" baseline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6. Увеличение доли дворовых территорий Серовского городского округа, благоустройство которых соответствует современным требованиям, по отношению к их общему количеству.</a:t>
                      </a:r>
                      <a:endParaRPr lang="ru-RU" sz="15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5" name="Таблица 14"/>
          <p:cNvGraphicFramePr>
            <a:graphicFrameLocks noGrp="1"/>
          </p:cNvGraphicFramePr>
          <p:nvPr/>
        </p:nvGraphicFramePr>
        <p:xfrm>
          <a:off x="0" y="4367877"/>
          <a:ext cx="9906000" cy="2490123"/>
        </p:xfrm>
        <a:graphic>
          <a:graphicData uri="http://schemas.openxmlformats.org/drawingml/2006/table">
            <a:tbl>
              <a:tblPr/>
              <a:tblGrid>
                <a:gridCol w="6305797"/>
                <a:gridCol w="1199408"/>
                <a:gridCol w="1223159"/>
                <a:gridCol w="1177636"/>
              </a:tblGrid>
              <a:tr h="457120"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endParaRPr lang="ru-RU" sz="1400" b="1" i="0" u="none" strike="noStrike" kern="12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+mn-ea"/>
                        <a:cs typeface="+mn-cs"/>
                      </a:endParaRPr>
                    </a:p>
                  </a:txBody>
                  <a:tcPr marL="8876" marR="8876" marT="88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2024 год</a:t>
                      </a:r>
                    </a:p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(тыс.</a:t>
                      </a:r>
                      <a:r>
                        <a:rPr lang="ru-RU" sz="1400" b="1" i="0" u="none" strike="noStrike" baseline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 руб.</a:t>
                      </a:r>
                      <a:r>
                        <a:rPr lang="ru-RU" sz="1400" b="1" i="0" u="none" strike="noStrik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)</a:t>
                      </a:r>
                      <a:endParaRPr lang="ru-RU" sz="1400" b="1" i="0" u="none" strike="noStrike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</a:endParaRPr>
                    </a:p>
                  </a:txBody>
                  <a:tcPr marL="8876" marR="8876" marT="88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2025 год</a:t>
                      </a:r>
                    </a:p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(тыс.</a:t>
                      </a:r>
                      <a:r>
                        <a:rPr lang="ru-RU" sz="1400" b="1" i="0" u="none" strike="noStrike" baseline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 руб.</a:t>
                      </a:r>
                      <a:r>
                        <a:rPr lang="ru-RU" sz="1400" b="1" i="0" u="none" strike="noStrik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)</a:t>
                      </a:r>
                      <a:endParaRPr lang="ru-RU" sz="1400" b="1" i="0" u="none" strike="noStrike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</a:endParaRPr>
                    </a:p>
                  </a:txBody>
                  <a:tcPr marL="8876" marR="8876" marT="88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2025 год</a:t>
                      </a:r>
                    </a:p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(тыс.</a:t>
                      </a:r>
                      <a:r>
                        <a:rPr lang="ru-RU" sz="1400" b="1" i="0" u="none" strike="noStrike" baseline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 руб.</a:t>
                      </a:r>
                      <a:r>
                        <a:rPr lang="ru-RU" sz="1400" b="1" i="0" u="none" strike="noStrik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)</a:t>
                      </a:r>
                    </a:p>
                  </a:txBody>
                  <a:tcPr marL="8876" marR="8876" marT="88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33898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i="0" u="none" strike="noStrike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 </a:t>
                      </a:r>
                      <a:r>
                        <a:rPr lang="ru-RU" sz="1400" b="0" i="0" u="none" strike="noStrik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Подпрограмма </a:t>
                      </a:r>
                      <a:r>
                        <a:rPr lang="ru-RU" sz="1400" b="0" i="0" u="none" strike="noStrike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"Благоустройство"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127 563,6</a:t>
                      </a:r>
                      <a:endParaRPr lang="ru-RU" sz="1400" b="0" i="0" u="none" strike="noStrike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</a:endParaRPr>
                    </a:p>
                  </a:txBody>
                  <a:tcPr marL="8876" marR="8876" marT="88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126 645,0</a:t>
                      </a:r>
                      <a:endParaRPr lang="ru-RU" sz="1400" b="0" i="0" u="none" strike="noStrike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</a:endParaRPr>
                    </a:p>
                  </a:txBody>
                  <a:tcPr marL="8876" marR="8876" marT="88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127 761,5</a:t>
                      </a:r>
                      <a:endParaRPr lang="ru-RU" sz="1400" b="0" i="0" u="none" strike="noStrike" dirty="0" smtClean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</a:endParaRPr>
                    </a:p>
                  </a:txBody>
                  <a:tcPr marL="8876" marR="8876" marT="88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33898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i="0" u="none" strike="noStrik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 </a:t>
                      </a:r>
                      <a:r>
                        <a:rPr lang="ru-RU" sz="1400" b="0" i="0" u="none" strike="noStrike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Подпрограмма "Транспортное обслуживание, водное и дорожное хозяйство"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148 648,3</a:t>
                      </a:r>
                      <a:endParaRPr lang="ru-RU" sz="1400" b="0" i="0" u="none" strike="noStrike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</a:endParaRPr>
                    </a:p>
                  </a:txBody>
                  <a:tcPr marL="8876" marR="8876" marT="88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155 848,3</a:t>
                      </a:r>
                      <a:endParaRPr lang="ru-RU" sz="1400" b="0" i="0" u="none" strike="noStrike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</a:endParaRPr>
                    </a:p>
                  </a:txBody>
                  <a:tcPr marL="8876" marR="8876" marT="88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135 902,3</a:t>
                      </a:r>
                      <a:endParaRPr lang="ru-RU" sz="1400" b="0" i="0" u="none" strike="noStrike" dirty="0" smtClean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</a:endParaRPr>
                    </a:p>
                  </a:txBody>
                  <a:tcPr marL="8876" marR="8876" marT="88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57801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i="0" u="none" strike="noStrike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 </a:t>
                      </a:r>
                      <a:r>
                        <a:rPr lang="ru-RU" sz="1400" b="0" i="0" u="none" strike="noStrik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Подпрограмма </a:t>
                      </a:r>
                      <a:r>
                        <a:rPr lang="ru-RU" sz="1400" b="0" i="0" u="none" strike="noStrike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"Развитие и обеспечение сохранности сети автомобильных дорог на территории Серовского городского округа"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179 290,6</a:t>
                      </a:r>
                      <a:endParaRPr lang="ru-RU" sz="1400" b="0" i="0" u="none" strike="noStrike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</a:endParaRPr>
                    </a:p>
                  </a:txBody>
                  <a:tcPr marL="8876" marR="8876" marT="88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158,4</a:t>
                      </a:r>
                      <a:endParaRPr lang="ru-RU" sz="1400" b="0" i="0" u="none" strike="noStrike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</a:endParaRPr>
                    </a:p>
                  </a:txBody>
                  <a:tcPr marL="8876" marR="8876" marT="88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124 445,6</a:t>
                      </a:r>
                      <a:endParaRPr lang="ru-RU" sz="1400" b="0" i="0" u="none" strike="noStrike" dirty="0" smtClean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</a:endParaRPr>
                    </a:p>
                  </a:txBody>
                  <a:tcPr marL="8876" marR="8876" marT="88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48954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i="0" u="none" strike="noStrike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 </a:t>
                      </a:r>
                      <a:r>
                        <a:rPr lang="ru-RU" sz="1400" b="0" i="0" u="none" strike="noStrik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Подпрограмма </a:t>
                      </a:r>
                      <a:r>
                        <a:rPr lang="ru-RU" sz="1400" b="0" i="0" u="none" strike="noStrike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"Обеспечение безопасности людей от неблагоприятного воздействия животных и предупреждение распространения заболеваний на территории Серовского городского округа"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5 456,1</a:t>
                      </a:r>
                      <a:endParaRPr lang="ru-RU" sz="1400" b="0" i="0" u="none" strike="noStrike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</a:endParaRPr>
                    </a:p>
                  </a:txBody>
                  <a:tcPr marL="8876" marR="8876" marT="88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3 281,8</a:t>
                      </a:r>
                      <a:endParaRPr lang="ru-RU" sz="1400" b="0" i="0" u="none" strike="noStrike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</a:endParaRPr>
                    </a:p>
                  </a:txBody>
                  <a:tcPr marL="8876" marR="8876" marT="88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3 285,7</a:t>
                      </a:r>
                      <a:endParaRPr lang="ru-RU" sz="1400" b="0" i="0" u="none" strike="noStrike" dirty="0" smtClean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</a:endParaRPr>
                    </a:p>
                  </a:txBody>
                  <a:tcPr marL="8876" marR="8876" marT="88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57801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i="0" u="none" strike="noStrik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 Подпрограмма "Комплексное благоустройство объектов социальной и жилищной сферы"</a:t>
                      </a:r>
                      <a:endParaRPr lang="ru-RU" sz="1400" b="0" i="0" u="none" strike="noStrike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7 957,9</a:t>
                      </a:r>
                      <a:endParaRPr lang="ru-RU" sz="1400" b="0" i="0" u="none" strike="noStrike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</a:endParaRPr>
                    </a:p>
                  </a:txBody>
                  <a:tcPr marL="8876" marR="8876" marT="88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0,0</a:t>
                      </a:r>
                      <a:endParaRPr lang="ru-RU" sz="1400" b="0" i="0" u="none" strike="noStrike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</a:endParaRPr>
                    </a:p>
                  </a:txBody>
                  <a:tcPr marL="8876" marR="8876" marT="88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0,0</a:t>
                      </a:r>
                      <a:endParaRPr lang="ru-RU" sz="1400" b="0" i="0" u="none" strike="noStrike" dirty="0" smtClean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</a:endParaRPr>
                    </a:p>
                  </a:txBody>
                  <a:tcPr marL="8876" marR="8876" marT="88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pic>
        <p:nvPicPr>
          <p:cNvPr id="107526" name="Рисунок 6" descr="otoyolll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7904344" y="1367456"/>
            <a:ext cx="2001655" cy="13282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7528" name="Рисунок 10" descr="7825355546.jp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8007314" y="2838203"/>
            <a:ext cx="1898686" cy="12706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0" y="0"/>
          <a:ext cx="9906000" cy="6981972"/>
        </p:xfrm>
        <a:graphic>
          <a:graphicData uri="http://schemas.openxmlformats.org/drawingml/2006/table">
            <a:tbl>
              <a:tblPr/>
              <a:tblGrid>
                <a:gridCol w="7469579"/>
                <a:gridCol w="1425039"/>
                <a:gridCol w="1011382"/>
              </a:tblGrid>
              <a:tr h="20508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Наименование </a:t>
                      </a:r>
                      <a:r>
                        <a:rPr lang="ru-RU" sz="13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целевых </a:t>
                      </a:r>
                      <a:r>
                        <a:rPr lang="ru-RU" sz="13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показателей</a:t>
                      </a:r>
                      <a:endParaRPr lang="ru-RU" sz="13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5988" marR="5988" marT="9851" marB="985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Единица измерения</a:t>
                      </a:r>
                      <a:endParaRPr lang="ru-RU" sz="12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5988" marR="5988" marT="9851" marB="985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Значение показателя</a:t>
                      </a:r>
                      <a:endParaRPr lang="ru-RU" sz="13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Liberation Serif"/>
                      </a:endParaRPr>
                    </a:p>
                  </a:txBody>
                  <a:tcPr marL="5988" marR="5988" marT="9851" marB="985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Общая протяженность освещенных частей улиц, проездов</a:t>
                      </a:r>
                      <a:endParaRPr lang="ru-RU" sz="13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5988" marR="5988" marT="9851" marB="985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километров</a:t>
                      </a:r>
                      <a:endParaRPr lang="ru-RU" sz="12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5988" marR="5988" marT="9851" marB="985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295,9</a:t>
                      </a:r>
                      <a:endParaRPr lang="ru-RU" sz="13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5988" marR="5988" marT="9851" marB="985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Площадь озеленения территории города на одного жителя</a:t>
                      </a:r>
                      <a:endParaRPr lang="ru-RU" sz="13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5988" marR="5988" marT="9851" marB="985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метров квадратных</a:t>
                      </a:r>
                      <a:endParaRPr lang="ru-RU" sz="12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5988" marR="5988" marT="9851" marB="985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25,3</a:t>
                      </a:r>
                      <a:endParaRPr lang="ru-RU" sz="13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5988" marR="5988" marT="9851" marB="985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Площадь ручной уборки территорий парков, скверов, площадей, остановочных комплексов и иных</a:t>
                      </a:r>
                      <a:endParaRPr lang="ru-RU" sz="13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5988" marR="5988" marT="9851" marB="985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тысяч метров квадратных</a:t>
                      </a:r>
                      <a:endParaRPr lang="ru-RU" sz="12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5988" marR="5988" marT="9851" marB="985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45,8</a:t>
                      </a:r>
                      <a:endParaRPr lang="ru-RU" sz="13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5988" marR="5988" marT="9851" marB="985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321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Доля мест захоронения, текущее содержание которых обеспечивается</a:t>
                      </a:r>
                      <a:endParaRPr lang="ru-RU" sz="13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5988" marR="5988" marT="9851" marB="985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процентов</a:t>
                      </a:r>
                      <a:endParaRPr lang="ru-RU" sz="12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5988" marR="5988" marT="9851" marB="985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34,6</a:t>
                      </a:r>
                      <a:endParaRPr lang="ru-RU" sz="13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5988" marR="5988" marT="9851" marB="985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Доля населения, охваченного контейнерной вывозкой ТКО, проживающего в многоэтажной застройке</a:t>
                      </a:r>
                      <a:endParaRPr lang="ru-RU" sz="13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5988" marR="5988" marT="9851" marB="985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процентов</a:t>
                      </a:r>
                      <a:endParaRPr lang="ru-RU" sz="12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5988" marR="5988" marT="9851" marB="985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100</a:t>
                      </a:r>
                      <a:endParaRPr lang="ru-RU" sz="13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5988" marR="5988" marT="9851" marB="985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Доля населения, охваченного контейнерной вывозкой ТКО, проживающего в малоэтажной застройке и частном секторе</a:t>
                      </a:r>
                      <a:endParaRPr lang="ru-RU" sz="13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5988" marR="5988" marT="9851" marB="985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процентов</a:t>
                      </a:r>
                      <a:endParaRPr lang="ru-RU" sz="12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5988" marR="5988" marT="9851" marB="985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99,75</a:t>
                      </a:r>
                      <a:endParaRPr lang="ru-RU" sz="13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5988" marR="5988" marT="9851" marB="985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Сокращение количества несанкционированных свалок</a:t>
                      </a:r>
                      <a:endParaRPr lang="ru-RU" sz="13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5988" marR="5988" marT="9851" marB="985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штук</a:t>
                      </a:r>
                      <a:endParaRPr lang="ru-RU" sz="12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5988" marR="5988" marT="9851" marB="985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2</a:t>
                      </a:r>
                      <a:endParaRPr lang="ru-RU" sz="13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5988" marR="5988" marT="9851" marB="985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Доля регулярных транспортных маршрутов, получивших свидетельства об осуществлении регулярных перевозок по данному маршруту и карты данного маршрута</a:t>
                      </a:r>
                      <a:endParaRPr lang="ru-RU" sz="13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5988" marR="5988" marT="9851" marB="985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процентов</a:t>
                      </a:r>
                      <a:endParaRPr lang="ru-RU" sz="12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5988" marR="5988" marT="9851" marB="985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100</a:t>
                      </a:r>
                      <a:endParaRPr lang="ru-RU" sz="13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5988" marR="5988" marT="9851" marB="985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Доля населения, проживающего в населенных пунктах, не имеющих регулярного автобусного и (или) железнодорожного сообщения с административным центром городского округа, в общей численности населения городского округа</a:t>
                      </a:r>
                      <a:endParaRPr lang="ru-RU" sz="13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5988" marR="5988" marT="9851" marB="985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процентов</a:t>
                      </a:r>
                      <a:endParaRPr lang="ru-RU" sz="12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5988" marR="5988" marT="9851" marB="985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0,2</a:t>
                      </a:r>
                      <a:endParaRPr lang="ru-RU" sz="13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5988" marR="5988" marT="9851" marB="985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5386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Доля протяженности автомобильных дорог общего пользования местного значения с усовершенствованным покрытием, отвечающих нормативным требованиям</a:t>
                      </a:r>
                      <a:endParaRPr lang="ru-RU" sz="13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5988" marR="5988" marT="9851" marB="985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процентов</a:t>
                      </a:r>
                      <a:endParaRPr lang="ru-RU" sz="12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5988" marR="5988" marT="9851" marB="985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63,49</a:t>
                      </a:r>
                      <a:endParaRPr lang="ru-RU" sz="13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5988" marR="5988" marT="9851" marB="985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Установка и замена остановочных комплексов</a:t>
                      </a:r>
                      <a:endParaRPr lang="ru-RU" sz="13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5988" marR="5988" marT="9851" marB="985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штук</a:t>
                      </a:r>
                      <a:endParaRPr lang="ru-RU" sz="12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5988" marR="5988" marT="9851" marB="985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7</a:t>
                      </a:r>
                      <a:endParaRPr lang="ru-RU" sz="13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5988" marR="5988" marT="9851" marB="985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321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Капитальный ремонт, строительство и реконструкция автомобильных дорог</a:t>
                      </a:r>
                      <a:endParaRPr lang="ru-RU" sz="13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5988" marR="5988" marT="9851" marB="985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километров</a:t>
                      </a:r>
                      <a:endParaRPr lang="ru-RU" sz="12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5988" marR="5988" marT="9851" marB="985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0,714</a:t>
                      </a:r>
                      <a:endParaRPr lang="ru-RU" sz="13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5988" marR="5988" marT="9851" marB="985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609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Доля протяженности автомобильных дорог общего пользования местного значения, не отвечающих нормативным требованиям, в общей протяженности автомобильных дорог общего пользования местного значения</a:t>
                      </a:r>
                      <a:endParaRPr lang="ru-RU" sz="13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5988" marR="5988" marT="9851" marB="985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процентов</a:t>
                      </a:r>
                      <a:endParaRPr lang="ru-RU" sz="12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5988" marR="5988" marT="9851" marB="985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36,51</a:t>
                      </a:r>
                      <a:endParaRPr lang="ru-RU" sz="13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5988" marR="5988" marT="9851" marB="985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Доля отремонтированных автомобильных дорог с твердым покрытием, в отношении которых произведен капитальный ремонт, строительство и реконструкция</a:t>
                      </a:r>
                      <a:endParaRPr lang="ru-RU" sz="13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5988" marR="5988" marT="9851" marB="985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процентов</a:t>
                      </a:r>
                      <a:endParaRPr lang="ru-RU" sz="12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5988" marR="5988" marT="9851" marB="985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0,11</a:t>
                      </a:r>
                      <a:endParaRPr lang="ru-RU" sz="13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5988" marR="5988" marT="9851" marB="985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Доля проведенных противоэпизоотических мероприятий от общего количества предусмотренных мероприятий</a:t>
                      </a:r>
                      <a:endParaRPr lang="ru-RU" sz="13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5988" marR="5988" marT="9851" marB="985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процентов</a:t>
                      </a:r>
                      <a:endParaRPr lang="ru-RU" sz="12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5988" marR="5988" marT="9851" marB="985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100</a:t>
                      </a:r>
                      <a:endParaRPr lang="ru-RU" sz="13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5988" marR="5988" marT="9851" marB="985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508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Смертность от туберкулеза</a:t>
                      </a:r>
                      <a:endParaRPr lang="ru-RU" sz="13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5988" marR="5988" marT="9851" marB="985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случаев на 100 тыс. человек населения</a:t>
                      </a:r>
                      <a:endParaRPr lang="ru-RU" sz="12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5988" marR="5988" marT="9851" marB="985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6,8</a:t>
                      </a:r>
                      <a:endParaRPr lang="ru-RU" sz="13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5988" marR="5988" marT="9851" marB="985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/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59" descr="герб города Серова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2785" y="5581"/>
            <a:ext cx="505213" cy="625304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109570" name="Заголовок 1"/>
          <p:cNvSpPr txBox="1">
            <a:spLocks/>
          </p:cNvSpPr>
          <p:nvPr/>
        </p:nvSpPr>
        <p:spPr bwMode="auto">
          <a:xfrm>
            <a:off x="0" y="0"/>
            <a:ext cx="9906000" cy="688769"/>
          </a:xfrm>
          <a:prstGeom prst="rect">
            <a:avLst/>
          </a:prstGeom>
          <a:noFill/>
          <a:ln w="12700" algn="ctr">
            <a:solidFill>
              <a:srgbClr val="23496F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ru-RU" sz="2000" b="1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Муниципальная программа «</a:t>
            </a:r>
            <a:r>
              <a:rPr lang="ru-RU" sz="2000" b="1" dirty="0" smtClean="0">
                <a:solidFill>
                  <a:schemeClr val="accent4">
                    <a:lumMod val="10000"/>
                  </a:schemeClr>
                </a:solidFill>
              </a:rPr>
              <a:t>Реализация основных направлений в строительном комплексе на территории Серовского городского округа</a:t>
            </a:r>
            <a:r>
              <a:rPr lang="ru-RU" sz="2000" b="1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» на 2021-2027 годы </a:t>
            </a:r>
            <a:endParaRPr lang="ru-RU" sz="2000" b="1" dirty="0">
              <a:solidFill>
                <a:schemeClr val="accent4">
                  <a:lumMod val="10000"/>
                </a:schemeClr>
              </a:solidFill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/>
        </p:nvGraphicFramePr>
        <p:xfrm>
          <a:off x="1" y="740777"/>
          <a:ext cx="9905999" cy="1310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905999"/>
              </a:tblGrid>
              <a:tr h="370840"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solidFill>
                            <a:schemeClr val="tx1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Цели программы:</a:t>
                      </a:r>
                      <a:endParaRPr lang="ru-RU" sz="2000" dirty="0">
                        <a:solidFill>
                          <a:schemeClr val="tx1"/>
                        </a:solidFill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800" kern="1200" baseline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1. Создание условий для реализации стратегических направлений социально-экономического развития в части создания комфортной среды для жизни жителей Серовского городского округа.</a:t>
                      </a:r>
                    </a:p>
                    <a:p>
                      <a:r>
                        <a:rPr lang="ru-RU" sz="1800" kern="1200" baseline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2. Обеспечение устойчивого сокращения непригодного для проживания жилищного фонда.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2" name="Таблица 11"/>
          <p:cNvGraphicFramePr>
            <a:graphicFrameLocks noGrp="1"/>
          </p:cNvGraphicFramePr>
          <p:nvPr/>
        </p:nvGraphicFramePr>
        <p:xfrm>
          <a:off x="0" y="3981710"/>
          <a:ext cx="9906001" cy="2685790"/>
        </p:xfrm>
        <a:graphic>
          <a:graphicData uri="http://schemas.openxmlformats.org/drawingml/2006/table">
            <a:tbl>
              <a:tblPr/>
              <a:tblGrid>
                <a:gridCol w="7855339"/>
                <a:gridCol w="1041915"/>
                <a:gridCol w="1008747"/>
              </a:tblGrid>
              <a:tr h="35546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Наименование </a:t>
                      </a:r>
                      <a:r>
                        <a:rPr lang="ru-RU" sz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целевых показателей</a:t>
                      </a:r>
                      <a:endParaRPr lang="ru-RU" sz="12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16167" marR="16167" marT="26597" marB="2659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Единица измерения</a:t>
                      </a:r>
                      <a:endParaRPr lang="ru-RU" sz="12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16167" marR="16167" marT="26597" marB="2659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Целевой показатель</a:t>
                      </a:r>
                      <a:endParaRPr lang="ru-RU" sz="12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Liberation Serif"/>
                      </a:endParaRPr>
                    </a:p>
                  </a:txBody>
                  <a:tcPr marL="16167" marR="16167" marT="26597" marB="2659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480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Ввод объектов образовательной инфраструктуры муниципальной собственности</a:t>
                      </a:r>
                      <a:endParaRPr lang="ru-RU" sz="12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16167" marR="16167" marT="26597" marB="2659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единиц</a:t>
                      </a:r>
                      <a:endParaRPr lang="ru-RU" sz="12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16167" marR="16167" marT="26597" marB="2659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0</a:t>
                      </a:r>
                      <a:endParaRPr lang="ru-RU" sz="12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16167" marR="16167" marT="26597" marB="2659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Ввод объектов спортивной инфраструктуры муниципальной собственности для занятий физической культурой и спортом</a:t>
                      </a:r>
                      <a:endParaRPr lang="ru-RU" sz="12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16167" marR="16167" marT="26597" marB="2659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единиц</a:t>
                      </a:r>
                      <a:endParaRPr lang="ru-RU" sz="12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16167" marR="16167" marT="26597" marB="2659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2</a:t>
                      </a:r>
                      <a:endParaRPr lang="ru-RU" sz="12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16167" marR="16167" marT="26597" marB="2659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Ввод объектов для муниципальных загородных оздоровительных лагерей</a:t>
                      </a:r>
                      <a:endParaRPr lang="ru-RU" sz="12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16167" marR="16167" marT="26597" marB="2659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единиц</a:t>
                      </a:r>
                      <a:endParaRPr lang="ru-RU" sz="12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16167" marR="16167" marT="26597" marB="2659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1</a:t>
                      </a:r>
                      <a:endParaRPr lang="ru-RU" sz="12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16167" marR="16167" marT="26597" marB="2659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Количество квадратных метров расселенного аварийного жилищного фонда</a:t>
                      </a:r>
                      <a:endParaRPr lang="ru-RU" sz="12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16167" marR="16167" marT="26597" marB="2659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кв. метров</a:t>
                      </a:r>
                      <a:endParaRPr lang="ru-RU" sz="12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16167" marR="16167" marT="26597" marB="2659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1202,04</a:t>
                      </a:r>
                      <a:endParaRPr lang="ru-RU" sz="12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16167" marR="16167" marT="26597" marB="2659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Количество граждан, расселенных из аварийного жилищного фонда</a:t>
                      </a:r>
                      <a:endParaRPr lang="ru-RU" sz="12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16167" marR="16167" marT="26597" marB="2659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человек</a:t>
                      </a:r>
                      <a:endParaRPr lang="ru-RU" sz="12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16167" marR="16167" marT="26597" marB="2659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83</a:t>
                      </a:r>
                      <a:endParaRPr lang="ru-RU" sz="12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16167" marR="16167" marT="26597" marB="2659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Доля расселенного аварийного жилищного фонда от общего площади жилищного фонда, признанного до 1 января 2017 года в установленном порядке аварийными в связи с физическим износом в процессе их эксплуатации и подлежащего сносу</a:t>
                      </a:r>
                      <a:endParaRPr lang="ru-RU" sz="12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16167" marR="16167" marT="26597" marB="2659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процентов</a:t>
                      </a:r>
                      <a:endParaRPr lang="ru-RU" sz="12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16167" marR="16167" marT="26597" marB="2659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6,2</a:t>
                      </a:r>
                      <a:endParaRPr lang="ru-RU" sz="12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16167" marR="16167" marT="26597" marB="2659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11" name="Таблица 10"/>
          <p:cNvGraphicFramePr>
            <a:graphicFrameLocks noGrp="1"/>
          </p:cNvGraphicFramePr>
          <p:nvPr/>
        </p:nvGraphicFramePr>
        <p:xfrm>
          <a:off x="0" y="2265891"/>
          <a:ext cx="9906000" cy="1329610"/>
        </p:xfrm>
        <a:graphic>
          <a:graphicData uri="http://schemas.openxmlformats.org/drawingml/2006/table">
            <a:tbl>
              <a:tblPr/>
              <a:tblGrid>
                <a:gridCol w="6305797"/>
                <a:gridCol w="1199408"/>
                <a:gridCol w="1223159"/>
                <a:gridCol w="1177636"/>
              </a:tblGrid>
              <a:tr h="457120"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endParaRPr lang="ru-RU" sz="1400" b="1" i="0" u="none" strike="noStrike" kern="12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+mn-ea"/>
                        <a:cs typeface="+mn-cs"/>
                      </a:endParaRPr>
                    </a:p>
                  </a:txBody>
                  <a:tcPr marL="8876" marR="8876" marT="88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2024 год</a:t>
                      </a:r>
                    </a:p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(тыс.</a:t>
                      </a:r>
                      <a:r>
                        <a:rPr lang="ru-RU" sz="1400" b="1" i="0" u="none" strike="noStrike" baseline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 руб.</a:t>
                      </a:r>
                      <a:r>
                        <a:rPr lang="ru-RU" sz="1400" b="1" i="0" u="none" strike="noStrik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)</a:t>
                      </a:r>
                      <a:endParaRPr lang="ru-RU" sz="1400" b="1" i="0" u="none" strike="noStrike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</a:endParaRPr>
                    </a:p>
                  </a:txBody>
                  <a:tcPr marL="8876" marR="8876" marT="88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2025 год</a:t>
                      </a:r>
                    </a:p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(тыс.</a:t>
                      </a:r>
                      <a:r>
                        <a:rPr lang="ru-RU" sz="1400" b="1" i="0" u="none" strike="noStrike" baseline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 руб.</a:t>
                      </a:r>
                      <a:r>
                        <a:rPr lang="ru-RU" sz="1400" b="1" i="0" u="none" strike="noStrik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)</a:t>
                      </a:r>
                      <a:endParaRPr lang="ru-RU" sz="1400" b="1" i="0" u="none" strike="noStrike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</a:endParaRPr>
                    </a:p>
                  </a:txBody>
                  <a:tcPr marL="8876" marR="8876" marT="88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2025 год</a:t>
                      </a:r>
                    </a:p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(тыс.</a:t>
                      </a:r>
                      <a:r>
                        <a:rPr lang="ru-RU" sz="1400" b="1" i="0" u="none" strike="noStrike" baseline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 руб.</a:t>
                      </a:r>
                      <a:r>
                        <a:rPr lang="ru-RU" sz="1400" b="1" i="0" u="none" strike="noStrik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)</a:t>
                      </a:r>
                    </a:p>
                  </a:txBody>
                  <a:tcPr marL="8876" marR="8876" marT="88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33898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i="0" u="none" strike="noStrik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Подпрограмма "Развитие объектов социальной сферы и обеспечение жильем отдельных категорий граждан"</a:t>
                      </a:r>
                      <a:endParaRPr lang="ru-RU" sz="1400" b="0" i="0" u="none" strike="noStrike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69 795,1</a:t>
                      </a:r>
                      <a:endParaRPr lang="ru-RU" sz="1400" b="0" i="0" u="none" strike="noStrike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</a:endParaRPr>
                    </a:p>
                  </a:txBody>
                  <a:tcPr marL="8876" marR="8876" marT="88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0,0</a:t>
                      </a:r>
                      <a:endParaRPr lang="ru-RU" sz="1400" b="0" i="0" u="none" strike="noStrike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</a:endParaRPr>
                    </a:p>
                  </a:txBody>
                  <a:tcPr marL="8876" marR="8876" marT="88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0,0</a:t>
                      </a:r>
                      <a:endParaRPr lang="ru-RU" sz="1400" b="0" i="0" u="none" strike="noStrike" dirty="0" smtClean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</a:endParaRPr>
                    </a:p>
                  </a:txBody>
                  <a:tcPr marL="8876" marR="8876" marT="88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33898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i="0" u="none" strike="noStrik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Подпрограмма "Переселение граждан из аварийного жилищного фонда и жилых помещений, признанных непригодными для проживания"</a:t>
                      </a:r>
                      <a:endParaRPr lang="ru-RU" sz="1400" b="0" i="0" u="none" strike="noStrike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17 468,8</a:t>
                      </a:r>
                      <a:endParaRPr lang="ru-RU" sz="1400" b="0" i="0" u="none" strike="noStrike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</a:endParaRPr>
                    </a:p>
                  </a:txBody>
                  <a:tcPr marL="8876" marR="8876" marT="88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0,0</a:t>
                      </a:r>
                      <a:endParaRPr lang="ru-RU" sz="1400" b="0" i="0" u="none" strike="noStrike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</a:endParaRPr>
                    </a:p>
                  </a:txBody>
                  <a:tcPr marL="8876" marR="8876" marT="88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0,0</a:t>
                      </a:r>
                      <a:endParaRPr lang="ru-RU" sz="1400" b="0" i="0" u="none" strike="noStrike" dirty="0" smtClean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</a:endParaRPr>
                    </a:p>
                  </a:txBody>
                  <a:tcPr marL="8876" marR="8876" marT="88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59" descr="герб города Серова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2785" y="5581"/>
            <a:ext cx="505213" cy="625304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4" name="Заголовок 1"/>
          <p:cNvSpPr txBox="1">
            <a:spLocks/>
          </p:cNvSpPr>
          <p:nvPr/>
        </p:nvSpPr>
        <p:spPr bwMode="auto">
          <a:xfrm>
            <a:off x="0" y="0"/>
            <a:ext cx="9906000" cy="679450"/>
          </a:xfrm>
          <a:prstGeom prst="rect">
            <a:avLst/>
          </a:prstGeom>
          <a:noFill/>
          <a:ln w="12700" algn="ctr">
            <a:solidFill>
              <a:srgbClr val="23496F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ru-RU" sz="2000" b="1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Муниципальная программа «Социальная поддержка и социальное обслуживание населения на территории Серовского городского округа» на 2021-2027 годы</a:t>
            </a:r>
            <a:endParaRPr lang="ru-RU" sz="2000" b="1" dirty="0">
              <a:solidFill>
                <a:schemeClr val="accent4">
                  <a:lumMod val="10000"/>
                </a:schemeClr>
              </a:solidFill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/>
        </p:nvGraphicFramePr>
        <p:xfrm>
          <a:off x="0" y="693276"/>
          <a:ext cx="9906000" cy="1925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906000"/>
              </a:tblGrid>
              <a:tr h="370840"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Цели</a:t>
                      </a:r>
                      <a:r>
                        <a:rPr lang="ru-RU" sz="1800" baseline="0" dirty="0" smtClean="0"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 программы:</a:t>
                      </a:r>
                      <a:endParaRPr lang="ru-RU" sz="1800" dirty="0"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indent="177800"/>
                      <a:r>
                        <a:rPr lang="ru-RU" sz="1600" kern="1200" baseline="0" dirty="0" smtClean="0">
                          <a:solidFill>
                            <a:schemeClr val="dk1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1. Обеспечение выполнения переданных государственных полномочий Свердловской области по предоставлению гражданам субсидий на оплату жилого помещения и коммунальных услуг, переданных государственных полномочий Российской Федерации и Свердловской области по предоставлению гражданам компенсации расходов отдельным категориям граждан на оплату жилого помещения и коммунальных услуг.</a:t>
                      </a:r>
                    </a:p>
                    <a:p>
                      <a:pPr marL="0" indent="177800"/>
                      <a:r>
                        <a:rPr lang="ru-RU" sz="1600" kern="1200" baseline="0" dirty="0" smtClean="0">
                          <a:solidFill>
                            <a:schemeClr val="dk1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2. Создание условий для поддержания стабильного качества жизни отдельных категорий граждан Серовского городского округа.</a:t>
                      </a:r>
                      <a:endParaRPr lang="ru-RU" sz="1600" dirty="0"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9" name="Таблица 8"/>
          <p:cNvGraphicFramePr>
            <a:graphicFrameLocks noGrp="1"/>
          </p:cNvGraphicFramePr>
          <p:nvPr/>
        </p:nvGraphicFramePr>
        <p:xfrm>
          <a:off x="114300" y="3777120"/>
          <a:ext cx="9667874" cy="2881744"/>
        </p:xfrm>
        <a:graphic>
          <a:graphicData uri="http://schemas.openxmlformats.org/drawingml/2006/table">
            <a:tbl>
              <a:tblPr/>
              <a:tblGrid>
                <a:gridCol w="7915873"/>
                <a:gridCol w="961958"/>
                <a:gridCol w="790043"/>
              </a:tblGrid>
              <a:tr h="69961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Наименование цели (целей) и задач, целевых показателей</a:t>
                      </a:r>
                      <a:endParaRPr lang="ru-RU" sz="12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27201" marR="27201" marT="44750" marB="4475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Единица измерения</a:t>
                      </a:r>
                      <a:endParaRPr lang="ru-RU" sz="12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27201" marR="27201" marT="44750" marB="4475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Значение целевого показателя</a:t>
                      </a:r>
                      <a:endParaRPr lang="ru-RU" sz="12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27201" marR="27201" marT="44750" marB="4475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8321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Доля получателей субсидий на оплату жилого помещения и коммунальных услуг от числа заявителей, имеющих на это право, обратившихся в уполномоченный орган за его реализацией и не имеющих задолженности по оплате за коммунальные услуги</a:t>
                      </a:r>
                      <a:endParaRPr lang="ru-RU" sz="12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27201" marR="27201" marT="44750" marB="4475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процентов</a:t>
                      </a:r>
                      <a:endParaRPr lang="ru-RU" sz="12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27201" marR="27201" marT="44750" marB="4475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100</a:t>
                      </a:r>
                      <a:endParaRPr lang="ru-RU" sz="12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27201" marR="27201" marT="44750" marB="4475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8321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Доля получателей компенсации расходов на оплату жилого помещения и коммунальных услуг от числа заявителей, имеющих на это право, обратившихся в уполномоченный орган за его реализацией и не имеющих задолженности по оплате за коммунальные услуги</a:t>
                      </a:r>
                      <a:endParaRPr lang="ru-RU" sz="12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27201" marR="27201" marT="44750" marB="4475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процентов</a:t>
                      </a:r>
                      <a:endParaRPr lang="ru-RU" sz="12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27201" marR="27201" marT="44750" marB="4475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100</a:t>
                      </a:r>
                      <a:endParaRPr lang="ru-RU" sz="12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27201" marR="27201" marT="44750" marB="4475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0091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Целевой показатель 5:</a:t>
                      </a:r>
                      <a:endParaRPr lang="ru-RU" sz="12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Количество услуг, предоставленных отдельным категориям граждан, за счет обеспечения доступности услуг бань Серовского городского округа</a:t>
                      </a:r>
                      <a:endParaRPr lang="ru-RU" sz="12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27201" marR="27201" marT="44750" marB="4475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единиц</a:t>
                      </a:r>
                      <a:endParaRPr lang="ru-RU" sz="12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27201" marR="27201" marT="44750" marB="4475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1789</a:t>
                      </a:r>
                      <a:endParaRPr lang="ru-RU" sz="12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27201" marR="27201" marT="44750" marB="4475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14" name="Таблица 13"/>
          <p:cNvGraphicFramePr>
            <a:graphicFrameLocks noGrp="1"/>
          </p:cNvGraphicFramePr>
          <p:nvPr/>
        </p:nvGraphicFramePr>
        <p:xfrm>
          <a:off x="123824" y="2723091"/>
          <a:ext cx="9658352" cy="914240"/>
        </p:xfrm>
        <a:graphic>
          <a:graphicData uri="http://schemas.openxmlformats.org/drawingml/2006/table">
            <a:tbl>
              <a:tblPr/>
              <a:tblGrid>
                <a:gridCol w="6148153"/>
                <a:gridCol w="1169422"/>
                <a:gridCol w="1192581"/>
                <a:gridCol w="1148196"/>
              </a:tblGrid>
              <a:tr h="457120"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endParaRPr lang="ru-RU" sz="1400" b="1" i="0" u="none" strike="noStrike" kern="12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+mn-ea"/>
                        <a:cs typeface="+mn-cs"/>
                      </a:endParaRPr>
                    </a:p>
                  </a:txBody>
                  <a:tcPr marL="8876" marR="8876" marT="88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2024 год</a:t>
                      </a:r>
                    </a:p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(тыс.</a:t>
                      </a:r>
                      <a:r>
                        <a:rPr lang="ru-RU" sz="1400" b="1" i="0" u="none" strike="noStrike" baseline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 руб.</a:t>
                      </a:r>
                      <a:r>
                        <a:rPr lang="ru-RU" sz="1400" b="1" i="0" u="none" strike="noStrik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)</a:t>
                      </a:r>
                      <a:endParaRPr lang="ru-RU" sz="1400" b="1" i="0" u="none" strike="noStrike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</a:endParaRPr>
                    </a:p>
                  </a:txBody>
                  <a:tcPr marL="8876" marR="8876" marT="88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2025 год</a:t>
                      </a:r>
                    </a:p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(тыс.</a:t>
                      </a:r>
                      <a:r>
                        <a:rPr lang="ru-RU" sz="1400" b="1" i="0" u="none" strike="noStrike" baseline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 руб.</a:t>
                      </a:r>
                      <a:r>
                        <a:rPr lang="ru-RU" sz="1400" b="1" i="0" u="none" strike="noStrik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)</a:t>
                      </a:r>
                      <a:endParaRPr lang="ru-RU" sz="1400" b="1" i="0" u="none" strike="noStrike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</a:endParaRPr>
                    </a:p>
                  </a:txBody>
                  <a:tcPr marL="8876" marR="8876" marT="88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2025 год</a:t>
                      </a:r>
                    </a:p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(тыс.</a:t>
                      </a:r>
                      <a:r>
                        <a:rPr lang="ru-RU" sz="1400" b="1" i="0" u="none" strike="noStrike" baseline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 руб.</a:t>
                      </a:r>
                      <a:r>
                        <a:rPr lang="ru-RU" sz="1400" b="1" i="0" u="none" strike="noStrik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)</a:t>
                      </a:r>
                    </a:p>
                  </a:txBody>
                  <a:tcPr marL="8876" marR="8876" marT="88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57120">
                <a:tc>
                  <a:txBody>
                    <a:bodyPr/>
                    <a:lstStyle/>
                    <a:p>
                      <a:pPr marL="0" algn="l" defTabSz="914400" rtl="0" eaLnBrk="1" fontAlgn="t" latinLnBrk="0" hangingPunct="1"/>
                      <a:r>
                        <a:rPr lang="ru-RU" sz="1400" b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Социальная поддержка и социальное обслуживание населения на территории Серовского городского округа</a:t>
                      </a:r>
                      <a:endParaRPr lang="ru-RU" sz="1400" b="0" i="0" u="none" strike="noStrike" kern="12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+mn-ea"/>
                        <a:cs typeface="+mn-cs"/>
                      </a:endParaRPr>
                    </a:p>
                  </a:txBody>
                  <a:tcPr marL="8876" marR="8876" marT="88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251 963,5</a:t>
                      </a:r>
                      <a:endParaRPr lang="ru-RU" sz="1400" b="0" i="0" u="none" strike="noStrike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</a:endParaRPr>
                    </a:p>
                  </a:txBody>
                  <a:tcPr marL="8876" marR="8876" marT="88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260 648,3</a:t>
                      </a:r>
                      <a:endParaRPr lang="ru-RU" sz="1400" b="0" i="0" u="none" strike="noStrike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</a:endParaRPr>
                    </a:p>
                  </a:txBody>
                  <a:tcPr marL="8876" marR="8876" marT="88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268 979,0</a:t>
                      </a:r>
                      <a:endParaRPr lang="ru-RU" sz="1400" b="0" i="0" u="none" strike="noStrike" dirty="0" smtClean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</a:endParaRPr>
                    </a:p>
                  </a:txBody>
                  <a:tcPr marL="8876" marR="8876" marT="88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151162217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 bwMode="auto">
          <a:xfrm>
            <a:off x="0" y="0"/>
            <a:ext cx="9906000" cy="679450"/>
          </a:xfrm>
          <a:prstGeom prst="rect">
            <a:avLst/>
          </a:prstGeom>
          <a:noFill/>
          <a:ln w="12700" algn="ctr">
            <a:solidFill>
              <a:srgbClr val="23496F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ru-RU" b="1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Муниципальная программа «Управление муниципальными финансами Серовского городского округа до 2026 года»</a:t>
            </a:r>
            <a:endParaRPr lang="ru-RU" b="1" dirty="0">
              <a:solidFill>
                <a:schemeClr val="accent4">
                  <a:lumMod val="10000"/>
                </a:schemeClr>
              </a:solidFill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</p:txBody>
      </p:sp>
      <p:pic>
        <p:nvPicPr>
          <p:cNvPr id="5" name="Picture 159" descr="герб города Серова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2785" y="5581"/>
            <a:ext cx="505213" cy="625304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graphicFrame>
        <p:nvGraphicFramePr>
          <p:cNvPr id="10" name="Таблица 9"/>
          <p:cNvGraphicFramePr>
            <a:graphicFrameLocks noGrp="1"/>
          </p:cNvGraphicFramePr>
          <p:nvPr/>
        </p:nvGraphicFramePr>
        <p:xfrm>
          <a:off x="0" y="669526"/>
          <a:ext cx="5035138" cy="3108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35138"/>
              </a:tblGrid>
              <a:tr h="370840"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solidFill>
                            <a:schemeClr val="tx1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Цели программы:</a:t>
                      </a:r>
                      <a:endParaRPr lang="ru-RU" sz="2400" dirty="0">
                        <a:solidFill>
                          <a:schemeClr val="tx1"/>
                        </a:solidFill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200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1. Укрепление доходной базы бюджета Серовского городского округа, развитие доходного потенциала Серовского городского округа.</a:t>
                      </a:r>
                    </a:p>
                    <a:p>
                      <a:r>
                        <a:rPr lang="ru-RU" sz="1200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2. Рациональное управление средствами бюджета Серовского городского округа, повышение эффективности бюджетных расходов.</a:t>
                      </a:r>
                    </a:p>
                    <a:p>
                      <a:r>
                        <a:rPr lang="ru-RU" sz="1200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3. Эффективное управление муниципальным долгом на территории Серовского городского округа.</a:t>
                      </a:r>
                    </a:p>
                    <a:p>
                      <a:r>
                        <a:rPr lang="ru-RU" sz="1200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4. Осуществление предварительного финансового контроля за исполнением бюджета Серовского городского округа, последующего внутреннего муниципального финансового контроля за соблюдением бюджетного законодательства и контроля за соблюдением законодательства о контрактной системе в сфере закупок товаров, работ, услуг.</a:t>
                      </a:r>
                    </a:p>
                    <a:p>
                      <a:r>
                        <a:rPr lang="ru-RU" sz="1200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5. Обеспечение условий для реализации мероприятий муниципальной программы в соответствии с установленными сроками и задачами.</a:t>
                      </a:r>
                      <a:endParaRPr lang="ru-RU" sz="12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1" name="Диаграмма 10"/>
          <p:cNvGraphicFramePr/>
          <p:nvPr/>
        </p:nvGraphicFramePr>
        <p:xfrm>
          <a:off x="4702630" y="665018"/>
          <a:ext cx="4963884" cy="26140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3823855" y="4583875"/>
            <a:ext cx="837280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300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Тыс. руб.</a:t>
            </a:r>
            <a:endParaRPr lang="ru-RU" sz="1300" dirty="0">
              <a:solidFill>
                <a:schemeClr val="accent4">
                  <a:lumMod val="10000"/>
                </a:schemeClr>
              </a:solidFill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180120" y="1007423"/>
            <a:ext cx="837280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300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Тыс. руб.</a:t>
            </a:r>
            <a:endParaRPr lang="ru-RU" sz="1300" dirty="0">
              <a:solidFill>
                <a:schemeClr val="accent4">
                  <a:lumMod val="10000"/>
                </a:schemeClr>
              </a:solidFill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9068720" y="4437413"/>
            <a:ext cx="837280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300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Тыс. руб.</a:t>
            </a:r>
            <a:endParaRPr lang="ru-RU" sz="1300" dirty="0">
              <a:solidFill>
                <a:schemeClr val="accent4">
                  <a:lumMod val="10000"/>
                </a:schemeClr>
              </a:solidFill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</p:txBody>
      </p:sp>
      <p:graphicFrame>
        <p:nvGraphicFramePr>
          <p:cNvPr id="15" name="Диаграмма 14"/>
          <p:cNvGraphicFramePr/>
          <p:nvPr/>
        </p:nvGraphicFramePr>
        <p:xfrm>
          <a:off x="0" y="3859481"/>
          <a:ext cx="4880758" cy="299851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6" name="Диаграмма 15"/>
          <p:cNvGraphicFramePr/>
          <p:nvPr/>
        </p:nvGraphicFramePr>
        <p:xfrm>
          <a:off x="5070764" y="3479470"/>
          <a:ext cx="4835236" cy="33785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xmlns="" val="4023398561"/>
      </p:ext>
    </p:extLst>
  </p:cSld>
  <p:clrMapOvr>
    <a:masterClrMapping/>
  </p:clrMapOvr>
  <p:transition spd="slow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WordArt 2"/>
          <p:cNvSpPr>
            <a:spLocks noChangeArrowheads="1" noChangeShapeType="1" noTextEdit="1"/>
          </p:cNvSpPr>
          <p:nvPr/>
        </p:nvSpPr>
        <p:spPr bwMode="auto">
          <a:xfrm>
            <a:off x="2566988" y="180975"/>
            <a:ext cx="3467100" cy="7461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r="100000" b="10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Бюджет</a:t>
            </a:r>
          </a:p>
        </p:txBody>
      </p:sp>
      <p:sp>
        <p:nvSpPr>
          <p:cNvPr id="14338" name="Rectangle 3"/>
          <p:cNvSpPr>
            <a:spLocks noChangeArrowheads="1"/>
          </p:cNvSpPr>
          <p:nvPr/>
        </p:nvSpPr>
        <p:spPr bwMode="auto">
          <a:xfrm>
            <a:off x="260350" y="852797"/>
            <a:ext cx="94869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dirty="0">
                <a:solidFill>
                  <a:srgbClr val="000099"/>
                </a:solidFill>
              </a:rPr>
              <a:t>форма образования и расходования денежных средств, предназначенных для финансового обеспечения задач и функций государства и местного самоуправления</a:t>
            </a:r>
          </a:p>
        </p:txBody>
      </p:sp>
      <p:pic>
        <p:nvPicPr>
          <p:cNvPr id="10" name="Рисунок 9" descr="весы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469079" y="1572673"/>
            <a:ext cx="2665379" cy="227500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6350" stA="52000" endA="300" endPos="35000" dir="5400000" sy="-100000" algn="bl" rotWithShape="0"/>
          </a:effectLst>
        </p:spPr>
      </p:pic>
      <p:sp>
        <p:nvSpPr>
          <p:cNvPr id="18" name="Прямоугольник 17"/>
          <p:cNvSpPr/>
          <p:nvPr/>
        </p:nvSpPr>
        <p:spPr>
          <a:xfrm>
            <a:off x="336551" y="1698625"/>
            <a:ext cx="2929164" cy="20415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nstantia" pitchFamily="18" charset="0"/>
                <a:cs typeface="Narkisim" pitchFamily="34" charset="-79"/>
              </a:rPr>
              <a:t>ДОХОДЫ</a:t>
            </a:r>
          </a:p>
          <a:p>
            <a:pPr algn="ctr">
              <a:defRPr/>
            </a:pPr>
            <a:endParaRPr lang="ru-RU" b="1" dirty="0">
              <a:solidFill>
                <a:srgbClr val="00006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nstantia" pitchFamily="18" charset="0"/>
              <a:cs typeface="Narkisim" pitchFamily="34" charset="-79"/>
            </a:endParaRPr>
          </a:p>
          <a:p>
            <a:pPr algn="just">
              <a:defRPr/>
            </a:pPr>
            <a:r>
              <a:rPr lang="ru-RU" sz="1600" dirty="0">
                <a:solidFill>
                  <a:srgbClr val="000066"/>
                </a:solidFill>
                <a:latin typeface="Constantia" pitchFamily="18" charset="0"/>
                <a:cs typeface="Narkisim" pitchFamily="34" charset="-79"/>
              </a:rPr>
              <a:t>поступающие в бюджет денежные средства (налоги юридических и физических лиц, административные платежи и сборы, безвозмездные поступления)</a:t>
            </a:r>
            <a:r>
              <a:rPr lang="ru-RU" sz="1600" dirty="0">
                <a:solidFill>
                  <a:schemeClr val="tx1"/>
                </a:solidFill>
                <a:latin typeface="Constantia" pitchFamily="18" charset="0"/>
                <a:cs typeface="Narkisim" pitchFamily="34" charset="-79"/>
              </a:rPr>
              <a:t> </a:t>
            </a:r>
          </a:p>
        </p:txBody>
      </p:sp>
      <p:sp>
        <p:nvSpPr>
          <p:cNvPr id="14343" name="Rectangle 7"/>
          <p:cNvSpPr>
            <a:spLocks noChangeArrowheads="1"/>
          </p:cNvSpPr>
          <p:nvPr/>
        </p:nvSpPr>
        <p:spPr bwMode="auto">
          <a:xfrm>
            <a:off x="6624638" y="1614488"/>
            <a:ext cx="2938462" cy="2369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РАСХОДЫ</a:t>
            </a:r>
          </a:p>
          <a:p>
            <a:pPr>
              <a:defRPr/>
            </a:pPr>
            <a:endParaRPr lang="ru-RU" b="1" dirty="0">
              <a:solidFill>
                <a:srgbClr val="000066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defRPr/>
            </a:pPr>
            <a:r>
              <a:rPr lang="ru-RU" sz="1600" dirty="0">
                <a:solidFill>
                  <a:srgbClr val="000066"/>
                </a:solidFill>
              </a:rPr>
              <a:t>выплачиваемые из бюджета денежные средства (социальные выплаты населению, содержание муниципальных учреждений, капитальное строительство и др.)</a:t>
            </a:r>
            <a:r>
              <a:rPr lang="ru-RU" sz="1600" dirty="0">
                <a:solidFill>
                  <a:schemeClr val="tx1"/>
                </a:solidFill>
              </a:rPr>
              <a:t> </a:t>
            </a:r>
            <a:endParaRPr lang="ru-RU" sz="1600" dirty="0">
              <a:solidFill>
                <a:srgbClr val="000066"/>
              </a:solidFill>
            </a:endParaRPr>
          </a:p>
        </p:txBody>
      </p:sp>
      <p:pic>
        <p:nvPicPr>
          <p:cNvPr id="14342" name="Picture 10" descr="проф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2425" y="5122863"/>
            <a:ext cx="2600325" cy="1489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7" name="Rectangle 11"/>
          <p:cNvSpPr>
            <a:spLocks noChangeArrowheads="1"/>
          </p:cNvSpPr>
          <p:nvPr/>
        </p:nvSpPr>
        <p:spPr bwMode="auto">
          <a:xfrm>
            <a:off x="290513" y="3984625"/>
            <a:ext cx="2706687" cy="1008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b="1" dirty="0" err="1">
                <a:solidFill>
                  <a:srgbClr val="0000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Профицит</a:t>
            </a:r>
            <a:endParaRPr lang="ru-RU" b="1" dirty="0">
              <a:solidFill>
                <a:srgbClr val="000066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ctr">
              <a:defRPr/>
            </a:pPr>
            <a:endParaRPr lang="ru-RU" sz="1000" b="1" dirty="0">
              <a:solidFill>
                <a:srgbClr val="000066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defRPr/>
            </a:pPr>
            <a:r>
              <a:rPr lang="ru-RU" sz="1600" dirty="0">
                <a:solidFill>
                  <a:srgbClr val="000066"/>
                </a:solidFill>
              </a:rPr>
              <a:t>Превышение доходов над расходами</a:t>
            </a:r>
          </a:p>
        </p:txBody>
      </p:sp>
      <p:pic>
        <p:nvPicPr>
          <p:cNvPr id="14344" name="Picture 12" descr="Деф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61150" y="5216525"/>
            <a:ext cx="2951163" cy="1481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9" name="Rectangle 13"/>
          <p:cNvSpPr>
            <a:spLocks noChangeArrowheads="1"/>
          </p:cNvSpPr>
          <p:nvPr/>
        </p:nvSpPr>
        <p:spPr bwMode="auto">
          <a:xfrm>
            <a:off x="6615113" y="4073525"/>
            <a:ext cx="2987675" cy="1008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Дефицит</a:t>
            </a:r>
          </a:p>
          <a:p>
            <a:pPr algn="ctr">
              <a:defRPr/>
            </a:pPr>
            <a:endParaRPr lang="ru-RU" sz="1000" b="1" dirty="0">
              <a:solidFill>
                <a:srgbClr val="000066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defRPr/>
            </a:pPr>
            <a:r>
              <a:rPr lang="ru-RU" sz="1600" dirty="0">
                <a:solidFill>
                  <a:srgbClr val="000066"/>
                </a:solidFill>
              </a:rPr>
              <a:t>Превышение расходов над доходами</a:t>
            </a:r>
          </a:p>
        </p:txBody>
      </p:sp>
      <p:sp>
        <p:nvSpPr>
          <p:cNvPr id="14346" name="Rectangle 14"/>
          <p:cNvSpPr>
            <a:spLocks noChangeArrowheads="1"/>
          </p:cNvSpPr>
          <p:nvPr/>
        </p:nvSpPr>
        <p:spPr bwMode="auto">
          <a:xfrm>
            <a:off x="3106738" y="4729986"/>
            <a:ext cx="3505200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ru-RU" sz="1600" b="1" dirty="0">
                <a:solidFill>
                  <a:srgbClr val="000066"/>
                </a:solidFill>
              </a:rPr>
              <a:t>Сбалансированность бюджета</a:t>
            </a:r>
            <a:r>
              <a:rPr lang="ru-RU" sz="1600" dirty="0">
                <a:solidFill>
                  <a:srgbClr val="000066"/>
                </a:solidFill>
              </a:rPr>
              <a:t> - паритетное соотношение между расходными и доходными статьями бюджета. Сбалансированность бюджета означает положение, когда все расходы бюджеты покрыты его доходами, т.е. расходы уравновешены доходами </a:t>
            </a:r>
          </a:p>
        </p:txBody>
      </p:sp>
      <p:pic>
        <p:nvPicPr>
          <p:cNvPr id="14" name="Picture 4" descr="Герб Серова Новый 5 зубцов (300 - цветной)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4825" y="8133"/>
            <a:ext cx="443434" cy="443129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</p:spTree>
  </p:cSld>
  <p:clrMapOvr>
    <a:masterClrMapping/>
  </p:clrMapOvr>
  <p:transition spd="slow"/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-1" y="0"/>
          <a:ext cx="9906002" cy="7075430"/>
        </p:xfrm>
        <a:graphic>
          <a:graphicData uri="http://schemas.openxmlformats.org/drawingml/2006/table">
            <a:tbl>
              <a:tblPr/>
              <a:tblGrid>
                <a:gridCol w="7968344"/>
                <a:gridCol w="869933"/>
                <a:gridCol w="1067725"/>
              </a:tblGrid>
              <a:tr h="31514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Наименование цели, задачи и целевого показателя</a:t>
                      </a:r>
                      <a:endParaRPr lang="ru-RU" sz="1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4101" marR="4101" marT="6747" marB="674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Единица измерения</a:t>
                      </a:r>
                      <a:endParaRPr lang="ru-RU" sz="1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4101" marR="4101" marT="6747" marB="674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Значение целевого показателя</a:t>
                      </a:r>
                      <a:endParaRPr lang="ru-RU" sz="1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4101" marR="4101" marT="6747" marB="674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631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Темп роста объема налоговых и неналоговых доходов бюджета Серовского городского округа (в сопоставимых условиях)</a:t>
                      </a:r>
                      <a:endParaRPr lang="ru-RU" sz="12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4101" marR="4101" marT="6747" marB="674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процентов</a:t>
                      </a:r>
                      <a:endParaRPr lang="ru-RU" sz="12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4101" marR="4101" marT="6747" marB="674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&gt;= 6</a:t>
                      </a:r>
                      <a:endParaRPr lang="ru-RU" sz="12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4101" marR="4101" marT="6747" marB="674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631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Отклонение исполнения прогноза налоговых и неналоговых доходов бюджета Серовского городского округа</a:t>
                      </a:r>
                      <a:endParaRPr lang="ru-RU" sz="12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4101" marR="4101" marT="6747" marB="674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процентов</a:t>
                      </a:r>
                      <a:endParaRPr lang="ru-RU" sz="12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4101" marR="4101" marT="6747" marB="674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&lt;= 15</a:t>
                      </a:r>
                      <a:endParaRPr lang="ru-RU" sz="12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4101" marR="4101" marT="6747" marB="674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6507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Доля налоговых и неналоговых доходов бюджета (за исключением поступлений налоговых доходов по дополнительным нормативам отчислений) в общем объеме собственных доходов бюджета муниципального образования (без учета субвенций)</a:t>
                      </a:r>
                      <a:endParaRPr lang="ru-RU" sz="12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4101" marR="4101" marT="6747" marB="674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процентов</a:t>
                      </a:r>
                      <a:endParaRPr lang="ru-RU" sz="12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4101" marR="4101" marT="6747" marB="674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&lt;= 33,7</a:t>
                      </a:r>
                      <a:endParaRPr lang="ru-RU" sz="12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4101" marR="4101" marT="6747" marB="674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569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Отношение объема просроченной дебиторской задолженности по </a:t>
                      </a:r>
                      <a:r>
                        <a:rPr lang="ru-RU" sz="1200" dirty="0" err="1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администрируемым</a:t>
                      </a:r>
                      <a:r>
                        <a:rPr lang="ru-RU" sz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 Финансовым управлением доходам бюджета (без учета безвозмездных поступлений) на конец отчетного периода по сравнению с началом отчетного периода</a:t>
                      </a:r>
                      <a:endParaRPr lang="ru-RU" sz="12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4101" marR="4101" marT="6747" marB="674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процентов</a:t>
                      </a:r>
                      <a:endParaRPr lang="ru-RU" sz="12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4101" marR="4101" marT="6747" marB="674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&lt; 100</a:t>
                      </a:r>
                      <a:endParaRPr lang="ru-RU" sz="12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4101" marR="4101" marT="6747" marB="674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3320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Отношение остатка невыясненных поступлений доходов, распределяемых органами Федерального казначейства между бюджетами бюджетной системы Российской Федерации, зачисляемых в бюджет Серовского городского округа на лицевой счет администратора доходов бюджета, по которым администратором доходов - Финансовым управлением, на 1 января года, следующего за отчетным финансовым годом, не произведено уточнение вида и принадлежности платежа, к аналогичному показателю на 1 января отчетного финансового года без учета сумм, поступивших в последние 10 рабочих дней отчетного финансового года и уточненных без нарушения срока</a:t>
                      </a:r>
                      <a:endParaRPr lang="ru-RU" sz="12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4101" marR="4101" marT="6747" marB="674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Liberation Serif"/>
                      </a:endParaRPr>
                    </a:p>
                  </a:txBody>
                  <a:tcPr marL="4101" marR="4101" marT="6747" marB="674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&lt; 100</a:t>
                      </a:r>
                      <a:endParaRPr lang="ru-RU" sz="12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4101" marR="4101" marT="6747" marB="674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569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Полнота исполнения функций главного администратора (</a:t>
                      </a:r>
                      <a:r>
                        <a:rPr lang="ru-RU" sz="1200" dirty="0" err="1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администратора</a:t>
                      </a:r>
                      <a:r>
                        <a:rPr lang="ru-RU" sz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) доходов, по закрепленным за Финансовым управлением источникам доходов бюджета</a:t>
                      </a:r>
                      <a:endParaRPr lang="ru-RU" sz="12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4101" marR="4101" marT="6747" marB="674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процентов</a:t>
                      </a:r>
                      <a:endParaRPr lang="ru-RU" sz="12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4101" marR="4101" marT="6747" marB="674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100</a:t>
                      </a:r>
                      <a:endParaRPr lang="ru-RU" sz="12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4101" marR="4101" marT="6747" marB="674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569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Полнота и актуальность перечня кодов классификации доходов бюджетов, закрепленных за главными администраторами доходов бюджета</a:t>
                      </a:r>
                      <a:endParaRPr lang="ru-RU" sz="12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4101" marR="4101" marT="6747" marB="674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процентов</a:t>
                      </a:r>
                      <a:endParaRPr lang="ru-RU" sz="12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4101" marR="4101" marT="6747" marB="674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100</a:t>
                      </a:r>
                      <a:endParaRPr lang="ru-RU" sz="12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4101" marR="4101" marT="6747" marB="674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569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Полное и своевременное исполнение полномочий финансового органа в части планирования и организации исполнения местного бюджета</a:t>
                      </a:r>
                      <a:endParaRPr lang="ru-RU" sz="12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4101" marR="4101" marT="6747" marB="674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процентов</a:t>
                      </a:r>
                      <a:endParaRPr lang="ru-RU" sz="12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4101" marR="4101" marT="6747" marB="674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100</a:t>
                      </a:r>
                      <a:endParaRPr lang="ru-RU" sz="12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4101" marR="4101" marT="6747" marB="674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569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Полнота формирования и представления бюджетной отчетности с соблюдением требований, установленных бюджетным законодательством</a:t>
                      </a:r>
                      <a:endParaRPr lang="ru-RU" sz="12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4101" marR="4101" marT="6747" marB="674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процентов</a:t>
                      </a:r>
                      <a:endParaRPr lang="ru-RU" sz="12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4101" marR="4101" marT="6747" marB="674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100</a:t>
                      </a:r>
                      <a:endParaRPr lang="ru-RU" sz="12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4101" marR="4101" marT="6747" marB="674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6507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Доля своевременно открытых лицевых счетов для учета операций по исполнению местного бюджета и не участников бюджетного процесса и проведения кассовых операций со средствами на лицевых счетах не участников бюджетного процесса</a:t>
                      </a:r>
                      <a:endParaRPr lang="ru-RU" sz="12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4101" marR="4101" marT="6747" marB="674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процентов</a:t>
                      </a:r>
                      <a:endParaRPr lang="ru-RU" sz="12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4101" marR="4101" marT="6747" marB="674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100</a:t>
                      </a:r>
                      <a:endParaRPr lang="ru-RU" sz="12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4101" marR="4101" marT="6747" marB="674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5444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Доля исполненных судебных актов по искам к Серовскому городскому округу о возмещении вреда, причиненного гражданину или юридическому лицу в результате незаконных действий (бездействия) органов местного самоуправления Серовского городского округа либо должностных лиц этих органов, и о присуждении компенсации за нарушение права на исполнение судебного акта в течение трех месяцев со дня поступления исполнительных документов на исполнение</a:t>
                      </a:r>
                      <a:endParaRPr lang="ru-RU" sz="12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4101" marR="4101" marT="6747" marB="674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процентов</a:t>
                      </a:r>
                      <a:endParaRPr lang="ru-RU" sz="12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4101" marR="4101" marT="6747" marB="674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100</a:t>
                      </a:r>
                      <a:endParaRPr lang="ru-RU" sz="12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4101" marR="4101" marT="6747" marB="674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7424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Степень достижения Серовским городским округом максимально возможного количества баллов, набранных в ходе проведения мониторинга и составления рейтинга муниципальных образований Свердловской области по уровню открытости бюджетных данных за отчетный финансовый год</a:t>
                      </a:r>
                      <a:endParaRPr lang="ru-RU" sz="12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4101" marR="4101" marT="6747" marB="674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процентов</a:t>
                      </a:r>
                      <a:endParaRPr lang="ru-RU" sz="1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4101" marR="4101" marT="6747" marB="674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&lt;= 100</a:t>
                      </a:r>
                      <a:endParaRPr lang="ru-RU" sz="12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4101" marR="4101" marT="6747" marB="674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/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0" y="0"/>
          <a:ext cx="9906001" cy="6997979"/>
        </p:xfrm>
        <a:graphic>
          <a:graphicData uri="http://schemas.openxmlformats.org/drawingml/2006/table">
            <a:tbl>
              <a:tblPr/>
              <a:tblGrid>
                <a:gridCol w="8205849"/>
                <a:gridCol w="914400"/>
                <a:gridCol w="785752"/>
              </a:tblGrid>
              <a:tr h="23823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Наименование </a:t>
                      </a:r>
                      <a:r>
                        <a:rPr lang="ru-RU" sz="10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 </a:t>
                      </a:r>
                      <a:r>
                        <a:rPr lang="ru-RU" sz="1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показателя</a:t>
                      </a:r>
                      <a:endParaRPr lang="ru-RU" sz="1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4101" marR="4101" marT="6747" marB="674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Единица измерения</a:t>
                      </a:r>
                      <a:endParaRPr lang="ru-RU" sz="1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4101" marR="4101" marT="6747" marB="674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Значение целевого показателя</a:t>
                      </a:r>
                      <a:endParaRPr lang="ru-RU" sz="1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4101" marR="4101" marT="6747" marB="674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Степень качества управления финансами Серовского городского округа, определяемая в соответствии с Постановлением Правительства Свердловской области</a:t>
                      </a:r>
                      <a:endParaRPr lang="ru-RU" sz="12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4101" marR="4101" marT="6747" marB="674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степень качества управления муниципальными финансами</a:t>
                      </a:r>
                      <a:endParaRPr lang="ru-RU" sz="8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4101" marR="4101" marT="6747" marB="674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не ниже II</a:t>
                      </a:r>
                      <a:endParaRPr lang="ru-RU" sz="12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4101" marR="4101" marT="6747" marB="674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Отношение объема заимствований Серовского городского округа в отчетном финансовом году к сумме, направляемой в отчетном финансовом году на финансирование дефицита бюджета и (или) погашение долговых обязательств местного бюджета</a:t>
                      </a:r>
                      <a:endParaRPr lang="ru-RU" sz="12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4101" marR="4101" marT="6747" marB="674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коэффициент</a:t>
                      </a:r>
                      <a:endParaRPr lang="ru-RU" sz="1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4101" marR="4101" marT="6747" marB="674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&lt;= 1</a:t>
                      </a:r>
                      <a:endParaRPr lang="ru-RU" sz="12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4101" marR="4101" marT="6747" marB="674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Отношение объема муниципального долга Серовского городского округа к общему годовому объему доходов местного бюджета без учета объема безвозмездных поступлений в отчетном финансовом году и объема поступлений налоговых доходов по дополнительным нормативам отчислений</a:t>
                      </a:r>
                      <a:endParaRPr lang="ru-RU" sz="12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4101" marR="4101" marT="6747" marB="674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процентов</a:t>
                      </a:r>
                      <a:endParaRPr lang="ru-RU" sz="1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4101" marR="4101" marT="6747" marB="674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&lt;= 61</a:t>
                      </a:r>
                      <a:endParaRPr lang="ru-RU" sz="12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4101" marR="4101" marT="6747" marB="674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Отношение объема расходов на обслуживание муниципального долга к объему расходов бюджета Серовского городского округа, за исключением объема расходов, которые осуществляются за счет субвенций, предоставляемых из областного бюджета, в отчетном финансовом году</a:t>
                      </a:r>
                      <a:endParaRPr lang="ru-RU" sz="12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4101" marR="4101" marT="6747" marB="674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процентов</a:t>
                      </a:r>
                      <a:endParaRPr lang="ru-RU" sz="1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4101" marR="4101" marT="6747" marB="674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&lt;= 1</a:t>
                      </a:r>
                      <a:endParaRPr lang="ru-RU" sz="12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4101" marR="4101" marT="6747" marB="674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Отношение объема средств, направленных в отчетном финансовом году на погашение долговых обязательств и обслуживание муниципального долга Серовского городского округа (без учета объемов погашения и расходов, осуществленных за счет новых заимствований), к годовому объему налоговых, неналоговых доходов бюджета и дотаций</a:t>
                      </a:r>
                      <a:endParaRPr lang="ru-RU" sz="12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4101" marR="4101" marT="6747" marB="674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процентов</a:t>
                      </a:r>
                      <a:endParaRPr lang="ru-RU" sz="1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4101" marR="4101" marT="6747" marB="674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&lt;17</a:t>
                      </a:r>
                      <a:endParaRPr lang="ru-RU" sz="12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4101" marR="4101" marT="6747" marB="674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Заключение муниципальных контрактов, связанных с исполнением программы муниципальных заимствований по итогам проведения отборов исполнителей на оказание услуг</a:t>
                      </a:r>
                      <a:endParaRPr lang="ru-RU" sz="12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4101" marR="4101" marT="6747" marB="674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да/нет</a:t>
                      </a:r>
                      <a:endParaRPr lang="ru-RU" sz="1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4101" marR="4101" marT="6747" marB="674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да</a:t>
                      </a:r>
                      <a:endParaRPr lang="ru-RU" sz="12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4101" marR="4101" marT="6747" marB="674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Целевой показатель 23. Отношение объема проверенных средств к общему объему расходов бюджета Серовского городского округа</a:t>
                      </a:r>
                      <a:endParaRPr lang="ru-RU" sz="12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4101" marR="4101" marT="6747" marB="674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процентов</a:t>
                      </a:r>
                      <a:endParaRPr lang="ru-RU" sz="1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4101" marR="4101" marT="6747" marB="674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&gt;= 8,0</a:t>
                      </a:r>
                      <a:endParaRPr lang="ru-RU" sz="12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4101" marR="4101" marT="6747" marB="674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Доля проверенных учреждений и организаций от общего числа запланированных контрольных мероприятий</a:t>
                      </a:r>
                      <a:endParaRPr lang="ru-RU" sz="12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4101" marR="4101" marT="6747" marB="674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процентов</a:t>
                      </a:r>
                      <a:endParaRPr lang="ru-RU" sz="1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4101" marR="4101" marT="6747" marB="674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100</a:t>
                      </a:r>
                      <a:endParaRPr lang="ru-RU" sz="12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4101" marR="4101" marT="6747" marB="674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Количество проведенных плановых проверок в финансово-бюджетной сфере</a:t>
                      </a:r>
                      <a:endParaRPr lang="ru-RU" sz="12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4101" marR="4101" marT="6747" marB="674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единиц</a:t>
                      </a:r>
                      <a:endParaRPr lang="ru-RU" sz="1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4101" marR="4101" marT="6747" marB="674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&gt;= 13</a:t>
                      </a:r>
                      <a:endParaRPr lang="ru-RU" sz="12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4101" marR="4101" marT="6747" marB="674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Количество проведенных плановых проверок соблюдения законодательства о контрактной системе при осуществлении закупок для обеспечения нужд Серовского городского округа</a:t>
                      </a:r>
                      <a:endParaRPr lang="ru-RU" sz="12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4101" marR="4101" marT="6747" marB="674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единиц</a:t>
                      </a:r>
                      <a:endParaRPr lang="ru-RU" sz="1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4101" marR="4101" marT="6747" marB="674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&gt;= 5</a:t>
                      </a:r>
                      <a:endParaRPr lang="ru-RU" sz="12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4101" marR="4101" marT="6747" marB="674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Доля документов, в отношении которых своевременно осуществлен предварительный казначейский контроль в сфере закупок товаров, работ и услуг</a:t>
                      </a:r>
                      <a:endParaRPr lang="ru-RU" sz="12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4101" marR="4101" marT="6747" marB="674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процентов</a:t>
                      </a:r>
                      <a:endParaRPr lang="ru-RU" sz="1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4101" marR="4101" marT="6747" marB="674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100</a:t>
                      </a:r>
                      <a:endParaRPr lang="ru-RU" sz="12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4101" marR="4101" marT="6747" marB="674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Доля бюджетных обязательств получателей средств местного бюджета, в отношении которых осуществлен финансовый контроль для постановки их на учет</a:t>
                      </a:r>
                      <a:endParaRPr lang="ru-RU" sz="12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4101" marR="4101" marT="6747" marB="674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процентов</a:t>
                      </a:r>
                      <a:endParaRPr lang="ru-RU" sz="1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4101" marR="4101" marT="6747" marB="674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100</a:t>
                      </a:r>
                      <a:endParaRPr lang="ru-RU" sz="12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4101" marR="4101" marT="6747" marB="674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Доля своевременно санкционированных документов получателей средств местного бюджета и не участников бюджетного процесса</a:t>
                      </a:r>
                      <a:endParaRPr lang="ru-RU" sz="12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4101" marR="4101" marT="6747" marB="674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процентов</a:t>
                      </a:r>
                      <a:endParaRPr lang="ru-RU" sz="1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4101" marR="4101" marT="6747" marB="674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100</a:t>
                      </a:r>
                      <a:endParaRPr lang="ru-RU" sz="12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4101" marR="4101" marT="6747" marB="674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433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Уровень выполнения значений целевых показателей муниципальной программы</a:t>
                      </a:r>
                      <a:endParaRPr lang="ru-RU" sz="12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4101" marR="4101" marT="6747" marB="674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процентов</a:t>
                      </a:r>
                      <a:endParaRPr lang="ru-RU" sz="1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4101" marR="4101" marT="6747" marB="674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100</a:t>
                      </a:r>
                      <a:endParaRPr lang="ru-RU" sz="12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4101" marR="4101" marT="6747" marB="674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/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sz="quarter"/>
          </p:nvPr>
        </p:nvSpPr>
        <p:spPr>
          <a:xfrm>
            <a:off x="0" y="0"/>
            <a:ext cx="9906000" cy="783771"/>
          </a:xfrm>
        </p:spPr>
        <p:txBody>
          <a:bodyPr/>
          <a:lstStyle/>
          <a:p>
            <a:r>
              <a:rPr lang="ru-RU" sz="2000" b="1" dirty="0" smtClean="0">
                <a:solidFill>
                  <a:schemeClr val="accent4">
                    <a:lumMod val="10000"/>
                  </a:schemeClr>
                </a:solidFill>
                <a:effectLst/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Муниципальная программа "Содействие развитию малого и среднего предпринимательства в Серовском городском округе до 2026 года"</a:t>
            </a:r>
            <a:endParaRPr lang="ru-RU" sz="2000" b="1" dirty="0">
              <a:solidFill>
                <a:schemeClr val="accent4">
                  <a:lumMod val="10000"/>
                </a:schemeClr>
              </a:solidFill>
              <a:effectLst/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</p:txBody>
      </p:sp>
      <p:pic>
        <p:nvPicPr>
          <p:cNvPr id="4" name="Picture 159" descr="герб города Серова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2785" y="5581"/>
            <a:ext cx="505213" cy="625304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0" y="942656"/>
          <a:ext cx="4441371" cy="150366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41371"/>
              </a:tblGrid>
              <a:tr h="501220"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solidFill>
                            <a:schemeClr val="tx1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Цель программы:</a:t>
                      </a:r>
                      <a:endParaRPr lang="ru-RU" sz="2400" dirty="0">
                        <a:solidFill>
                          <a:schemeClr val="tx1"/>
                        </a:solidFill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/>
                </a:tc>
              </a:tr>
              <a:tr h="100244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kern="1200" baseline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Содействие развитию малого и среднего предпринимательства в Серовском городском округе.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</a:tr>
            </a:tbl>
          </a:graphicData>
        </a:graphic>
      </p:graphicFrame>
      <p:sp>
        <p:nvSpPr>
          <p:cNvPr id="9" name="Прямоугольник 8"/>
          <p:cNvSpPr/>
          <p:nvPr/>
        </p:nvSpPr>
        <p:spPr>
          <a:xfrm>
            <a:off x="4768437" y="1023926"/>
            <a:ext cx="4953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По данным Единого реестра субъектов малого и среднего предпринимательства РФ по состоянию на 1 января 2023 года численность субъектов малого и среднего предпринимательства, зарегистрированных на территории Серовского городского округа, составила </a:t>
            </a:r>
            <a:endParaRPr lang="ru-RU" dirty="0">
              <a:solidFill>
                <a:schemeClr val="accent4">
                  <a:lumMod val="10000"/>
                </a:schemeClr>
              </a:solidFill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/>
        </p:nvGraphicFramePr>
        <p:xfrm>
          <a:off x="4667004" y="3277591"/>
          <a:ext cx="5238996" cy="3413760"/>
        </p:xfrm>
        <a:graphic>
          <a:graphicData uri="http://schemas.openxmlformats.org/drawingml/2006/table">
            <a:tbl>
              <a:tblPr/>
              <a:tblGrid>
                <a:gridCol w="3926343"/>
                <a:gridCol w="1312653"/>
              </a:tblGrid>
              <a:tr h="44069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Показатели</a:t>
                      </a:r>
                      <a:endParaRPr lang="ru-RU" sz="16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на 1 января 2023 года</a:t>
                      </a:r>
                      <a:endParaRPr lang="ru-RU" sz="16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40696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Количество субъектов малого и среднего предпринимательства, ед., в т.ч.:</a:t>
                      </a:r>
                      <a:endParaRPr lang="ru-RU" sz="16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2 227</a:t>
                      </a:r>
                      <a:endParaRPr lang="ru-RU" sz="16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2034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- малые (микро, малые и средние) предприятия</a:t>
                      </a:r>
                      <a:endParaRPr lang="ru-RU" sz="16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690</a:t>
                      </a:r>
                      <a:endParaRPr lang="ru-RU" sz="16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4069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- индивидуальные предприниматели без образования юридического лица</a:t>
                      </a:r>
                      <a:endParaRPr lang="ru-RU" sz="16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1 537</a:t>
                      </a:r>
                      <a:endParaRPr lang="ru-RU" sz="16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40696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Численность занятых в субъектах малого и среднего предпринимательства, чел.</a:t>
                      </a:r>
                      <a:r>
                        <a:rPr lang="ru-RU" sz="1600" baseline="30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*</a:t>
                      </a:r>
                      <a:endParaRPr lang="ru-RU" sz="16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5 485</a:t>
                      </a:r>
                      <a:endParaRPr lang="ru-RU" sz="16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0348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Количество «</a:t>
                      </a:r>
                      <a:r>
                        <a:rPr lang="ru-RU" sz="1600" b="1" dirty="0" err="1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самозанятых</a:t>
                      </a:r>
                      <a:r>
                        <a:rPr lang="ru-RU" sz="1600" b="1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», чел.</a:t>
                      </a:r>
                      <a:endParaRPr lang="ru-RU" sz="16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3 033</a:t>
                      </a:r>
                      <a:endParaRPr lang="ru-RU" sz="16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66104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Численность занятых в сфере малого и среднего предпринимательства с учетом «</a:t>
                      </a:r>
                      <a:r>
                        <a:rPr lang="ru-RU" sz="1600" dirty="0" err="1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самозанятых</a:t>
                      </a:r>
                      <a:r>
                        <a:rPr lang="ru-RU" sz="16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», чел.</a:t>
                      </a:r>
                      <a:endParaRPr lang="ru-RU" sz="16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8 518</a:t>
                      </a:r>
                      <a:endParaRPr lang="ru-RU" sz="16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11" name="Диаграмма 10"/>
          <p:cNvGraphicFramePr/>
          <p:nvPr/>
        </p:nvGraphicFramePr>
        <p:xfrm>
          <a:off x="0" y="2458192"/>
          <a:ext cx="4512623" cy="43998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2" name="TextBox 12"/>
          <p:cNvSpPr txBox="1"/>
          <p:nvPr/>
        </p:nvSpPr>
        <p:spPr>
          <a:xfrm>
            <a:off x="3631835" y="2427783"/>
            <a:ext cx="837280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ru-RU" sz="1300" dirty="0" smtClean="0">
                <a:solidFill>
                  <a:srgbClr val="DADADA">
                    <a:lumMod val="10000"/>
                  </a:srgb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Тыс. руб.</a:t>
            </a:r>
            <a:endParaRPr lang="ru-RU" sz="1300" dirty="0">
              <a:solidFill>
                <a:srgbClr val="DADADA">
                  <a:lumMod val="10000"/>
                </a:srgbClr>
              </a:solidFill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</p:txBody>
      </p:sp>
    </p:spTree>
  </p:cSld>
  <p:clrMapOvr>
    <a:masterClrMapping/>
  </p:clrMapOvr>
  <p:transition spd="slow"/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0" y="3"/>
          <a:ext cx="9906000" cy="6720752"/>
        </p:xfrm>
        <a:graphic>
          <a:graphicData uri="http://schemas.openxmlformats.org/drawingml/2006/table">
            <a:tbl>
              <a:tblPr/>
              <a:tblGrid>
                <a:gridCol w="7849590"/>
                <a:gridCol w="1056904"/>
                <a:gridCol w="999506"/>
              </a:tblGrid>
              <a:tr h="13578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Наименование </a:t>
                      </a:r>
                      <a:r>
                        <a:rPr lang="ru-RU" sz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 </a:t>
                      </a:r>
                      <a:r>
                        <a:rPr lang="ru-RU" sz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показателей</a:t>
                      </a:r>
                      <a:endParaRPr lang="ru-RU" sz="12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4848" marR="4848" marT="7976" marB="797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Единица измерения</a:t>
                      </a:r>
                      <a:endParaRPr lang="ru-RU" sz="12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4848" marR="4848" marT="7976" marB="797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Значение целевого показателя</a:t>
                      </a:r>
                      <a:endParaRPr lang="ru-RU" sz="1200" dirty="0" smtClean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Liberation Serif"/>
                      </a:endParaRPr>
                    </a:p>
                  </a:txBody>
                  <a:tcPr marL="4848" marR="4848" marT="7976" marB="797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Оборот продукции (услуг), производимой малыми предприятиями, в том числе </a:t>
                      </a:r>
                      <a:r>
                        <a:rPr lang="ru-RU" sz="1200" dirty="0" err="1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микропредприятиями</a:t>
                      </a:r>
                      <a:r>
                        <a:rPr lang="ru-RU" sz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, и индивидуальными предпринимателями</a:t>
                      </a:r>
                      <a:endParaRPr lang="ru-RU" sz="12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4848" marR="4848" marT="7976" marB="797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млн. руб.</a:t>
                      </a:r>
                      <a:endParaRPr lang="ru-RU" sz="12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4848" marR="4848" marT="7976" marB="797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7400,0</a:t>
                      </a:r>
                      <a:endParaRPr lang="ru-RU" sz="12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4848" marR="4848" marT="7976" marB="797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Доля среднесписочной численности работников (без внешних совместителей) малых и средних предприятий в среднесписочной численности работников (без внешних совместителей) всех предприятий и организаций</a:t>
                      </a:r>
                      <a:endParaRPr lang="ru-RU" sz="12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4848" marR="4848" marT="7976" marB="797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процентов</a:t>
                      </a:r>
                      <a:endParaRPr lang="ru-RU" sz="12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4848" marR="4848" marT="7976" marB="797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15,75</a:t>
                      </a:r>
                      <a:endParaRPr lang="ru-RU" sz="12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4848" marR="4848" marT="7976" marB="797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Число субъектов малого и среднего предпринимательства в расчете на 10 тыс. человек населения</a:t>
                      </a:r>
                      <a:endParaRPr lang="ru-RU" sz="12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4848" marR="4848" marT="7976" marB="797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единиц</a:t>
                      </a:r>
                      <a:endParaRPr lang="ru-RU" sz="12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4848" marR="4848" marT="7976" marB="797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189,1</a:t>
                      </a:r>
                      <a:endParaRPr lang="ru-RU" sz="12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4848" marR="4848" marT="7976" marB="797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Количество </a:t>
                      </a:r>
                      <a:r>
                        <a:rPr lang="ru-RU" sz="1200" dirty="0" err="1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самозанятых</a:t>
                      </a:r>
                      <a:r>
                        <a:rPr lang="ru-RU" sz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 граждан, зафиксировавших свой статус с учетом введения налогового режима для </a:t>
                      </a:r>
                      <a:r>
                        <a:rPr lang="ru-RU" sz="1200" dirty="0" err="1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самозанятых</a:t>
                      </a:r>
                      <a:endParaRPr lang="ru-RU" sz="12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4848" marR="4848" marT="7976" marB="797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миллион человек</a:t>
                      </a:r>
                      <a:endParaRPr lang="ru-RU" sz="12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4848" marR="4848" marT="7976" marB="797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0,001001</a:t>
                      </a:r>
                      <a:endParaRPr lang="ru-RU" sz="12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4848" marR="4848" marT="7976" marB="797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Количество объектов, включенных в перечни муниципального имущества, предназначенного для предоставления в аренду субъектам малого и среднего предпринимательства</a:t>
                      </a:r>
                      <a:endParaRPr lang="ru-RU" sz="12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4848" marR="4848" marT="7976" marB="797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единиц</a:t>
                      </a:r>
                      <a:endParaRPr lang="ru-RU" sz="12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4848" marR="4848" marT="7976" marB="797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99</a:t>
                      </a:r>
                      <a:endParaRPr lang="ru-RU" sz="12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4848" marR="4848" marT="7976" marB="797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Общее число участников мероприятий "Пропаганда и популяризация предпринимательской деятельности", всего в том числе:</a:t>
                      </a:r>
                      <a:endParaRPr lang="ru-RU" sz="12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4848" marR="4848" marT="7976" marB="797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человек</a:t>
                      </a:r>
                      <a:endParaRPr lang="ru-RU" sz="12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4848" marR="4848" marT="7976" marB="797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не менее 219</a:t>
                      </a:r>
                      <a:endParaRPr lang="ru-RU" sz="12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4848" marR="4848" marT="7976" marB="797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1. Информационные семинары по повышению предпринимательской грамотности</a:t>
                      </a:r>
                      <a:endParaRPr lang="ru-RU" sz="12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4848" marR="4848" marT="7976" marB="797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человек</a:t>
                      </a:r>
                      <a:endParaRPr lang="ru-RU" sz="12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4848" marR="4848" marT="7976" marB="797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не менее 50</a:t>
                      </a:r>
                      <a:endParaRPr lang="ru-RU" sz="12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4848" marR="4848" marT="7976" marB="797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2. Семинары-тренинги "Школа бизнеса"</a:t>
                      </a:r>
                      <a:endParaRPr lang="ru-RU" sz="12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4848" marR="4848" marT="7976" marB="797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человек</a:t>
                      </a:r>
                      <a:endParaRPr lang="ru-RU" sz="12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4848" marR="4848" marT="7976" marB="797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не менее 50</a:t>
                      </a:r>
                      <a:endParaRPr lang="ru-RU" sz="12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4848" marR="4848" marT="7976" marB="797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3. Семинары и индивидуальные консультации по вопросам участия в конкурсах в целях получения государственной поддержки</a:t>
                      </a:r>
                      <a:endParaRPr lang="ru-RU" sz="12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4848" marR="4848" marT="7976" marB="797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человек</a:t>
                      </a:r>
                      <a:endParaRPr lang="ru-RU" sz="12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4848" marR="4848" marT="7976" marB="797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не менее 15</a:t>
                      </a:r>
                      <a:endParaRPr lang="ru-RU" sz="12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4848" marR="4848" marT="7976" marB="797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5. Турниры по деловым переговорам и форумы предпринимателей</a:t>
                      </a:r>
                      <a:endParaRPr lang="ru-RU" sz="12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4848" marR="4848" marT="7976" marB="797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человек</a:t>
                      </a:r>
                      <a:endParaRPr lang="ru-RU" sz="12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4848" marR="4848" marT="7976" marB="797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не менее 90</a:t>
                      </a:r>
                      <a:endParaRPr lang="ru-RU" sz="12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4848" marR="4848" marT="7976" marB="797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766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6. Конкурсы профессионального мастерства</a:t>
                      </a:r>
                      <a:endParaRPr lang="ru-RU" sz="12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4848" marR="4848" marT="7976" marB="797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представители субъектов малого и среднего предпринимательства</a:t>
                      </a:r>
                      <a:endParaRPr lang="ru-RU" sz="8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4848" marR="4848" marT="7976" marB="797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не менее 14</a:t>
                      </a:r>
                      <a:endParaRPr lang="ru-RU" sz="12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4848" marR="4848" marT="7976" marB="797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7. Обеспечение функционирования раздела муниципального образования на официальном сайте Свердловской области в сфере развития малого и среднего предпринимательства (www.66msp.ru)</a:t>
                      </a:r>
                      <a:endParaRPr lang="ru-RU" sz="12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4848" marR="4848" marT="7976" marB="797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единиц</a:t>
                      </a:r>
                      <a:endParaRPr lang="ru-RU" sz="12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4848" marR="4848" marT="7976" marB="797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1</a:t>
                      </a:r>
                      <a:endParaRPr lang="ru-RU" sz="12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4848" marR="4848" marT="7976" marB="797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Общее число участников мероприятий по поддержке субъектов малого и среднего предпринимательства, осуществляющих деятельность на сельских территориях</a:t>
                      </a:r>
                      <a:endParaRPr lang="ru-RU" sz="12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4848" marR="4848" marT="7976" marB="797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единиц</a:t>
                      </a:r>
                      <a:endParaRPr lang="ru-RU" sz="12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4848" marR="4848" marT="7976" marB="797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не менее 40</a:t>
                      </a:r>
                      <a:endParaRPr lang="ru-RU" sz="12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4848" marR="4848" marT="7976" marB="797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1. Выездные консультации для предпринимателей и физических лиц, заинтересованных в начале осуществления предпринимательской деятельности в сельских территориях</a:t>
                      </a:r>
                      <a:endParaRPr lang="ru-RU" sz="12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4848" marR="4848" marT="7976" marB="797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единиц</a:t>
                      </a:r>
                      <a:endParaRPr lang="ru-RU" sz="12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4848" marR="4848" marT="7976" marB="797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не менее 16</a:t>
                      </a:r>
                      <a:endParaRPr lang="ru-RU" sz="12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4848" marR="4848" marT="7976" marB="797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2. Стратегическая сессия "Поиск и анализ идей для бизнеса"</a:t>
                      </a:r>
                      <a:endParaRPr lang="ru-RU" sz="12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4848" marR="4848" marT="7976" marB="797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единиц</a:t>
                      </a:r>
                      <a:endParaRPr lang="ru-RU" sz="12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4848" marR="4848" marT="7976" marB="797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не менее 12</a:t>
                      </a:r>
                      <a:endParaRPr lang="ru-RU" sz="12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4848" marR="4848" marT="7976" marB="797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3. Семинар по повышению предпринимательской деятельности</a:t>
                      </a:r>
                      <a:endParaRPr lang="ru-RU" sz="12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4848" marR="4848" marT="7976" marB="797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единиц</a:t>
                      </a:r>
                      <a:endParaRPr lang="ru-RU" sz="12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4848" marR="4848" marT="7976" marB="797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не менее 12</a:t>
                      </a:r>
                      <a:endParaRPr lang="ru-RU" sz="12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4848" marR="4848" marT="7976" marB="797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/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0" y="0"/>
          <a:ext cx="9906000" cy="3562596"/>
        </p:xfrm>
        <a:graphic>
          <a:graphicData uri="http://schemas.openxmlformats.org/drawingml/2006/table">
            <a:tbl>
              <a:tblPr/>
              <a:tblGrid>
                <a:gridCol w="7849590"/>
                <a:gridCol w="1056904"/>
                <a:gridCol w="999506"/>
              </a:tblGrid>
              <a:tr h="65682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Наименование </a:t>
                      </a:r>
                      <a:r>
                        <a:rPr lang="ru-RU" sz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 </a:t>
                      </a:r>
                      <a:r>
                        <a:rPr lang="ru-RU" sz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показателей</a:t>
                      </a:r>
                      <a:endParaRPr lang="ru-RU" sz="12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4848" marR="4848" marT="7976" marB="797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Единица измерения</a:t>
                      </a:r>
                      <a:endParaRPr lang="ru-RU" sz="12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4848" marR="4848" marT="7976" marB="797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Значение</a:t>
                      </a:r>
                      <a:r>
                        <a:rPr lang="ru-RU" sz="1200" baseline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 </a:t>
                      </a:r>
                      <a:r>
                        <a:rPr lang="ru-RU" sz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показателя</a:t>
                      </a:r>
                      <a:endParaRPr lang="ru-RU" sz="1200" dirty="0" smtClean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4848" marR="4848" marT="7976" marB="797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5682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Общее количество участников мероприятия Мастерская бизнеса "Успешный старт" (очное обучение - 40 часов, консультационное сопровождение в течение 3 месяцев с момента регистрации в качестве субъекта малого предпринимательства или </a:t>
                      </a:r>
                      <a:r>
                        <a:rPr lang="ru-RU" sz="1200" dirty="0" err="1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самозанятого</a:t>
                      </a:r>
                      <a:r>
                        <a:rPr lang="ru-RU" sz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, очное обучение руководителей - 8 часов)</a:t>
                      </a:r>
                      <a:endParaRPr lang="ru-RU" sz="12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4848" marR="4848" marT="7976" marB="797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единиц</a:t>
                      </a:r>
                      <a:endParaRPr lang="ru-RU" sz="12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4848" marR="4848" marT="7976" marB="797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не менее 60</a:t>
                      </a:r>
                      <a:endParaRPr lang="ru-RU" sz="12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4848" marR="4848" marT="7976" marB="797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58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Финансовая поддержка субъектов МСП, осуществляющих деятельность в </a:t>
                      </a:r>
                      <a:r>
                        <a:rPr lang="ru-RU" sz="1200" dirty="0" err="1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монопрофильном</a:t>
                      </a:r>
                      <a:r>
                        <a:rPr lang="ru-RU" sz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 муниципальном образовании Серовский городской округ, &lt;*&gt; - количество субъектов МСП, получивших государственную поддержку</a:t>
                      </a:r>
                      <a:endParaRPr lang="ru-RU" sz="12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4848" marR="4848" marT="7976" marB="797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единиц</a:t>
                      </a:r>
                      <a:endParaRPr lang="ru-RU" sz="12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4848" marR="4848" marT="7976" marB="797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3</a:t>
                      </a:r>
                      <a:endParaRPr lang="ru-RU" sz="12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4848" marR="4848" marT="7976" marB="797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4328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- количество вновь созданных рабочих мест (включая вновь зарегистрированных индивидуальных предпринимателей) субъектами МСП, получившими государственную поддержку</a:t>
                      </a:r>
                      <a:endParaRPr lang="ru-RU" sz="12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4848" marR="4848" marT="7976" marB="797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единиц</a:t>
                      </a:r>
                      <a:endParaRPr lang="ru-RU" sz="12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4848" marR="4848" marT="7976" marB="797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3</a:t>
                      </a:r>
                      <a:endParaRPr lang="ru-RU" sz="12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4848" marR="4848" marT="7976" marB="797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4328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- прирост среднесписочной численности работников (без внешних совместителей), занятых у субъектов МСП, получивших государственную поддержку</a:t>
                      </a:r>
                      <a:endParaRPr lang="ru-RU" sz="12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4848" marR="4848" marT="7976" marB="797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процентов</a:t>
                      </a:r>
                      <a:endParaRPr lang="ru-RU" sz="12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4848" marR="4848" marT="7976" marB="797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2</a:t>
                      </a:r>
                      <a:endParaRPr lang="ru-RU" sz="12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4848" marR="4848" marT="7976" marB="797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4328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- увеличение оборота субъектов малого и среднего предпринимательства, получивших государственную поддержку, в постоянных ценах по отношению к показателю 2014 года</a:t>
                      </a:r>
                      <a:endParaRPr lang="ru-RU" sz="12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4848" marR="4848" marT="7976" marB="797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процентов</a:t>
                      </a:r>
                      <a:endParaRPr lang="ru-RU" sz="12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4848" marR="4848" marT="7976" marB="797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7</a:t>
                      </a:r>
                      <a:endParaRPr lang="ru-RU" sz="12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4848" marR="4848" marT="7976" marB="797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4328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Индекс производства сельскохозяйственной продукции сельскохозяйственными организациями (в сопоставимых ценах; в процентах к предыдущему году)</a:t>
                      </a:r>
                      <a:endParaRPr lang="ru-RU" sz="12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4848" marR="4848" marT="7976" marB="797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процентов</a:t>
                      </a:r>
                      <a:endParaRPr lang="ru-RU" sz="12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4848" marR="4848" marT="7976" marB="797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110,0</a:t>
                      </a:r>
                      <a:endParaRPr lang="ru-RU" sz="12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4848" marR="4848" marT="7976" marB="797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/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 bwMode="auto">
          <a:xfrm>
            <a:off x="0" y="-1"/>
            <a:ext cx="9906000" cy="653143"/>
          </a:xfrm>
          <a:prstGeom prst="rect">
            <a:avLst/>
          </a:prstGeom>
          <a:noFill/>
          <a:ln w="12700" algn="ctr">
            <a:solidFill>
              <a:srgbClr val="23496F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ru-RU" sz="2000" b="1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Муниципальная программа «Формирование современной городской среды на территории Серовского городского округа» на 2018-2027 годы</a:t>
            </a:r>
            <a:endParaRPr lang="ru-RU" sz="2000" b="1" dirty="0">
              <a:solidFill>
                <a:schemeClr val="accent4">
                  <a:lumMod val="10000"/>
                </a:schemeClr>
              </a:solidFill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</p:txBody>
      </p:sp>
      <p:pic>
        <p:nvPicPr>
          <p:cNvPr id="5" name="Picture 159" descr="герб города Серова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2785" y="5581"/>
            <a:ext cx="505213" cy="625304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778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7342" y="2541321"/>
            <a:ext cx="2632882" cy="1484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9" name="Таблица 8"/>
          <p:cNvGraphicFramePr>
            <a:graphicFrameLocks noGrp="1"/>
          </p:cNvGraphicFramePr>
          <p:nvPr/>
        </p:nvGraphicFramePr>
        <p:xfrm>
          <a:off x="0" y="681402"/>
          <a:ext cx="4714504" cy="1859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714504"/>
              </a:tblGrid>
              <a:tr h="370840"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solidFill>
                            <a:schemeClr val="tx1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Цели программы:</a:t>
                      </a:r>
                      <a:endParaRPr lang="ru-RU" sz="2000" dirty="0">
                        <a:solidFill>
                          <a:schemeClr val="tx1"/>
                        </a:solidFill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kern="1200" baseline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1. Повышение уровня комфорта городской среды для улучшения условий проживания населения Серовского городского округа.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kern="1200" baseline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2. Увековечение памяти погибших при защите Отечества.</a:t>
                      </a:r>
                      <a:endParaRPr lang="ru-RU" sz="1400" b="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0" name="Таблица 9"/>
          <p:cNvGraphicFramePr>
            <a:graphicFrameLocks noGrp="1"/>
          </p:cNvGraphicFramePr>
          <p:nvPr/>
        </p:nvGraphicFramePr>
        <p:xfrm>
          <a:off x="0" y="4028489"/>
          <a:ext cx="9906000" cy="2913966"/>
        </p:xfrm>
        <a:graphic>
          <a:graphicData uri="http://schemas.openxmlformats.org/drawingml/2006/table">
            <a:tbl>
              <a:tblPr/>
              <a:tblGrid>
                <a:gridCol w="8146473"/>
                <a:gridCol w="938150"/>
                <a:gridCol w="821377"/>
              </a:tblGrid>
              <a:tr h="32806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Наименование </a:t>
                      </a:r>
                      <a:r>
                        <a:rPr lang="ru-RU" sz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показателей</a:t>
                      </a:r>
                      <a:endParaRPr lang="ru-RU" sz="12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16943" marR="16943" marT="27873" marB="2787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Единица измерения</a:t>
                      </a:r>
                      <a:endParaRPr lang="ru-RU" sz="12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16943" marR="16943" marT="27873" marB="2787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Значение</a:t>
                      </a:r>
                      <a:r>
                        <a:rPr lang="ru-RU" sz="1200" baseline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 </a:t>
                      </a:r>
                      <a:r>
                        <a:rPr lang="ru-RU" sz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показателя</a:t>
                      </a:r>
                      <a:endParaRPr lang="ru-RU" sz="1200" dirty="0" smtClean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16943" marR="16943" marT="27873" marB="2787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Доля дворовых территорий на территории Серовского городского округа, уровень благоустройства которых соответствует современным требованиям, по отношению к их общему количеству</a:t>
                      </a:r>
                      <a:endParaRPr lang="ru-RU" sz="12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16943" marR="16943" marT="27873" marB="2787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процент</a:t>
                      </a:r>
                      <a:endParaRPr lang="ru-RU" sz="12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16943" marR="16943" marT="27873" marB="2787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11,33</a:t>
                      </a:r>
                      <a:endParaRPr lang="ru-RU" sz="12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16943" marR="16943" marT="27873" marB="2787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Количество дворовых территорий на территории Серовского городского округа, в которых реализованы проекты комплексного благоустройства</a:t>
                      </a:r>
                      <a:endParaRPr lang="ru-RU" sz="12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16943" marR="16943" marT="27873" marB="2787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единиц</a:t>
                      </a:r>
                      <a:endParaRPr lang="ru-RU" sz="12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16943" marR="16943" marT="27873" marB="2787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2</a:t>
                      </a:r>
                      <a:endParaRPr lang="ru-RU" sz="12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16943" marR="16943" marT="27873" marB="2787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Количество общественных территорий на территории Серовского городского округа, в которых реализованы проекты комплексного благоустройства</a:t>
                      </a:r>
                      <a:endParaRPr lang="ru-RU" sz="12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16943" marR="16943" marT="27873" marB="2787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единиц</a:t>
                      </a:r>
                      <a:endParaRPr lang="ru-RU" sz="12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16943" marR="16943" marT="27873" marB="2787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4</a:t>
                      </a:r>
                      <a:endParaRPr lang="ru-RU" sz="12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16943" marR="16943" marT="27873" marB="2787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Доля граждан, принявших участие в решении вопросов развития городской среды, от общего количества граждан в возрасте от 14 лет, проживающих на территории Серовского городского округа</a:t>
                      </a:r>
                      <a:endParaRPr lang="ru-RU" sz="12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16943" marR="16943" marT="27873" marB="2787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процент</a:t>
                      </a:r>
                      <a:endParaRPr lang="ru-RU" sz="12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16943" marR="16943" marT="27873" marB="2787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30</a:t>
                      </a:r>
                      <a:endParaRPr lang="ru-RU" sz="12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16943" marR="16943" marT="27873" marB="2787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Количество лифтов в многоквартирных домах, в отношении которых произведены работы по их замене</a:t>
                      </a:r>
                      <a:endParaRPr lang="ru-RU" sz="12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16943" marR="16943" marT="27873" marB="2787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единиц в год</a:t>
                      </a:r>
                      <a:endParaRPr lang="ru-RU" sz="12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16943" marR="16943" marT="27873" marB="2787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0</a:t>
                      </a:r>
                      <a:endParaRPr lang="ru-RU" sz="12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16943" marR="16943" marT="27873" marB="2787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507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Количество восстановленных воинских захоронений</a:t>
                      </a:r>
                      <a:endParaRPr lang="ru-RU" sz="12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16943" marR="16943" marT="27873" marB="2787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единиц</a:t>
                      </a:r>
                      <a:endParaRPr lang="ru-RU" sz="12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16943" marR="16943" marT="27873" marB="2787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0</a:t>
                      </a:r>
                      <a:endParaRPr lang="ru-RU" sz="12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16943" marR="16943" marT="27873" marB="2787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11" name="Диаграмма 10"/>
          <p:cNvGraphicFramePr/>
          <p:nvPr/>
        </p:nvGraphicFramePr>
        <p:xfrm>
          <a:off x="4726378" y="653143"/>
          <a:ext cx="5179621" cy="33488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2" name="TextBox 12"/>
          <p:cNvSpPr txBox="1"/>
          <p:nvPr/>
        </p:nvSpPr>
        <p:spPr>
          <a:xfrm>
            <a:off x="9068720" y="693986"/>
            <a:ext cx="837280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ru-RU" sz="1300" dirty="0" smtClean="0">
                <a:solidFill>
                  <a:srgbClr val="DADADA">
                    <a:lumMod val="10000"/>
                  </a:srgb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Тыс. руб.</a:t>
            </a:r>
            <a:endParaRPr lang="ru-RU" sz="1300" dirty="0">
              <a:solidFill>
                <a:srgbClr val="DADADA">
                  <a:lumMod val="10000"/>
                </a:srgbClr>
              </a:solidFill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03077482"/>
      </p:ext>
    </p:extLst>
  </p:cSld>
  <p:clrMapOvr>
    <a:masterClrMapping/>
  </p:clrMapOvr>
  <p:transition spd="slow"/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59" descr="герб города Серова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05213" cy="625304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10752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32468" y="4191989"/>
            <a:ext cx="3173532" cy="1282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7525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73963" y="5467774"/>
            <a:ext cx="1853112" cy="13902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Заголовок 1"/>
          <p:cNvSpPr txBox="1">
            <a:spLocks/>
          </p:cNvSpPr>
          <p:nvPr/>
        </p:nvSpPr>
        <p:spPr bwMode="auto">
          <a:xfrm>
            <a:off x="0" y="0"/>
            <a:ext cx="9906000" cy="846670"/>
          </a:xfrm>
          <a:prstGeom prst="rect">
            <a:avLst/>
          </a:prstGeom>
          <a:noFill/>
          <a:ln w="12700" algn="ctr">
            <a:solidFill>
              <a:srgbClr val="23496F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ru-RU" b="1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   Муниципальная программа "Профилактика терроризма, минимизация и (или) ликвидация последствий его проявлений, профилактика экстремизма в Серовском городском округе" на 2022-2027 годы</a:t>
            </a:r>
            <a:endParaRPr lang="ru-RU" b="1" dirty="0">
              <a:solidFill>
                <a:schemeClr val="accent4">
                  <a:lumMod val="10000"/>
                </a:schemeClr>
              </a:solidFill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</p:txBody>
      </p:sp>
      <p:graphicFrame>
        <p:nvGraphicFramePr>
          <p:cNvPr id="13" name="Таблица 12"/>
          <p:cNvGraphicFramePr>
            <a:graphicFrameLocks noGrp="1"/>
          </p:cNvGraphicFramePr>
          <p:nvPr/>
        </p:nvGraphicFramePr>
        <p:xfrm>
          <a:off x="0" y="847656"/>
          <a:ext cx="4191990" cy="2895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91990"/>
              </a:tblGrid>
              <a:tr h="370840"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Цели программы:</a:t>
                      </a:r>
                      <a:endParaRPr lang="ru-RU" sz="2400" dirty="0"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1778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baseline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1. Реализация государственной политики в области профилактики терроризма, минимизации и (или) ликвидации последствий его проявлений, а также защита личности, общества и государства от террористических актов и иных проявлений терроризма на территории Серовского городского округа.</a:t>
                      </a:r>
                    </a:p>
                    <a:p>
                      <a:pPr marL="0" marR="0" indent="1778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baseline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2. Защита основ конституционного строя Российской Федерации, государственной и общественной безопасности, прав и свобод граждан от экстремистских угроз.</a:t>
                      </a:r>
                      <a:endParaRPr lang="ru-RU" sz="1400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5" name="Диаграмма 14"/>
          <p:cNvGraphicFramePr/>
          <p:nvPr/>
        </p:nvGraphicFramePr>
        <p:xfrm>
          <a:off x="4797631" y="812031"/>
          <a:ext cx="5108369" cy="31899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6" name="Диаграмма 15"/>
          <p:cNvGraphicFramePr/>
          <p:nvPr/>
        </p:nvGraphicFramePr>
        <p:xfrm>
          <a:off x="0" y="3776353"/>
          <a:ext cx="5130140" cy="30816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7" name="TextBox 12"/>
          <p:cNvSpPr txBox="1"/>
          <p:nvPr/>
        </p:nvSpPr>
        <p:spPr>
          <a:xfrm>
            <a:off x="9068720" y="1382754"/>
            <a:ext cx="837280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ru-RU" sz="1300" dirty="0" smtClean="0">
                <a:solidFill>
                  <a:srgbClr val="DADADA">
                    <a:lumMod val="10000"/>
                  </a:srgb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Тыс. руб.</a:t>
            </a:r>
            <a:endParaRPr lang="ru-RU" sz="1300" dirty="0">
              <a:solidFill>
                <a:srgbClr val="DADADA">
                  <a:lumMod val="10000"/>
                </a:srgbClr>
              </a:solidFill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</p:txBody>
      </p:sp>
      <p:sp>
        <p:nvSpPr>
          <p:cNvPr id="18" name="TextBox 12"/>
          <p:cNvSpPr txBox="1"/>
          <p:nvPr/>
        </p:nvSpPr>
        <p:spPr>
          <a:xfrm>
            <a:off x="4092959" y="4007202"/>
            <a:ext cx="837280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ru-RU" sz="1300" dirty="0" smtClean="0">
                <a:solidFill>
                  <a:srgbClr val="DADADA">
                    <a:lumMod val="10000"/>
                  </a:srgb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Тыс. руб.</a:t>
            </a:r>
            <a:endParaRPr lang="ru-RU" sz="1300" dirty="0">
              <a:solidFill>
                <a:srgbClr val="DADADA">
                  <a:lumMod val="10000"/>
                </a:srgbClr>
              </a:solidFill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0" y="0"/>
          <a:ext cx="9906000" cy="6937030"/>
        </p:xfrm>
        <a:graphic>
          <a:graphicData uri="http://schemas.openxmlformats.org/drawingml/2006/table">
            <a:tbl>
              <a:tblPr/>
              <a:tblGrid>
                <a:gridCol w="7980218"/>
                <a:gridCol w="938151"/>
                <a:gridCol w="987631"/>
              </a:tblGrid>
              <a:tr h="26598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Наименование показателей</a:t>
                      </a:r>
                      <a:endParaRPr lang="ru-RU" sz="12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7158" marR="7158" marT="11776" marB="1177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Единица измерения</a:t>
                      </a:r>
                      <a:endParaRPr lang="ru-RU" sz="1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7158" marR="7158" marT="11776" marB="1177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Значение показателя</a:t>
                      </a:r>
                      <a:endParaRPr lang="ru-RU" sz="12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7158" marR="7158" marT="11776" marB="1177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Доля заседаний антитеррористической комиссии Серовского городского округа, по которым осуществлено организационное обеспечение их проведения, от общего количества данных заседаний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7158" marR="7158" marT="11776" marB="1177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процентов</a:t>
                      </a:r>
                      <a:endParaRPr lang="ru-RU" sz="1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7158" marR="7158" marT="11776" marB="1177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100</a:t>
                      </a:r>
                      <a:endParaRPr lang="ru-RU" sz="12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7158" marR="7158" marT="11776" marB="1177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Обеспечение проверки состояния антитеррористической защищенности мест массового пребывания людей, своевременной актуализации паспортов безопасности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7158" marR="7158" marT="11776" marB="1177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процентов</a:t>
                      </a:r>
                      <a:endParaRPr lang="ru-RU" sz="1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7158" marR="7158" marT="11776" marB="1177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100</a:t>
                      </a:r>
                      <a:endParaRPr lang="ru-RU" sz="12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7158" marR="7158" marT="11776" marB="1177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Обеспечение соответствия уровня антитеррористической защищенности объектов (территорий), находящихся в муниципальной собственности или в ведении органов местного самоуправления, предъявляемым требованиям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7158" marR="7158" marT="11776" marB="1177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процентов</a:t>
                      </a:r>
                      <a:endParaRPr lang="ru-RU" sz="1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7158" marR="7158" marT="11776" marB="1177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100</a:t>
                      </a:r>
                      <a:endParaRPr lang="ru-RU" sz="12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7158" marR="7158" marT="11776" marB="1177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Количество мест массового пребывания людей, мест и маршрутов традиционного проведения культурно-массовых и спортивных мероприятий, ежегодно оборудованных системами видеонаблюдения и (или) оповещения</a:t>
                      </a:r>
                      <a:endParaRPr lang="ru-RU" sz="12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7158" marR="7158" marT="11776" marB="1177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условных единиц</a:t>
                      </a:r>
                      <a:endParaRPr lang="ru-RU" sz="1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7158" marR="7158" marT="11776" marB="1177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2</a:t>
                      </a:r>
                      <a:endParaRPr lang="ru-RU" sz="12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7158" marR="7158" marT="11776" marB="1177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Доля охвата населения муниципального образования информационно-пропагандистскими мероприятиями по разъяснению сущности терроризма и его общественной опасности</a:t>
                      </a:r>
                      <a:endParaRPr lang="ru-RU" sz="12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7158" marR="7158" marT="11776" marB="1177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процентов</a:t>
                      </a:r>
                      <a:endParaRPr lang="ru-RU" sz="1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7158" marR="7158" marT="11776" marB="1177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0,30</a:t>
                      </a:r>
                      <a:endParaRPr lang="ru-RU" sz="12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7158" marR="7158" marT="11776" marB="1177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Количество (без учета тиража) выпущенных (размещенных) в средствах массовой информации и информационно-телекоммуникационной сети "Интернет" видео-, </a:t>
                      </a:r>
                      <a:r>
                        <a:rPr lang="ru-RU" sz="1100" dirty="0" err="1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аудиороликов</a:t>
                      </a: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, информационных программ и статей по вопросам профилактики терроризма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7158" marR="7158" marT="11776" marB="1177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условных единиц</a:t>
                      </a:r>
                      <a:endParaRPr lang="ru-RU" sz="1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7158" marR="7158" marT="11776" marB="1177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18</a:t>
                      </a:r>
                      <a:endParaRPr lang="ru-RU" sz="12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7158" marR="7158" marT="11776" marB="1177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Количество приобретенных и распространенных среди населения экземпляров печатной продукции по вопросам профилактики терроризма</a:t>
                      </a:r>
                      <a:endParaRPr lang="ru-RU" sz="12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7158" marR="7158" marT="11776" marB="1177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штук</a:t>
                      </a:r>
                      <a:endParaRPr lang="ru-RU" sz="1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7158" marR="7158" marT="11776" marB="1177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700</a:t>
                      </a:r>
                      <a:endParaRPr lang="ru-RU" sz="12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7158" marR="7158" marT="11776" marB="1177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Количество изготовленных и размещенных в средствах массовой информации (включая официальные страницы в информационно-телекоммуникационной сети "Интернет" учреждений и организаций Серовского городского округа) информационных материалов по вопросам профилактики терроризма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7158" marR="7158" marT="11776" marB="1177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условных единиц</a:t>
                      </a:r>
                      <a:endParaRPr lang="ru-RU" sz="1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7158" marR="7158" marT="11776" marB="1177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23</a:t>
                      </a:r>
                      <a:endParaRPr lang="ru-RU" sz="12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7158" marR="7158" marT="11776" marB="1177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Количество тренировок по отработке порядка действий при угрозе совершения или совершении террористического акта работников объектов (территорий), к антитеррористической защищенности которых установлены отдельные требования нормативными правовыми актами Российской Федерации, находящихся в муниципальной собственности или в ведении органов местного самоуправления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7158" marR="7158" marT="11776" marB="1177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условных единиц</a:t>
                      </a:r>
                      <a:endParaRPr lang="ru-RU" sz="1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7158" marR="7158" marT="11776" marB="1177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50</a:t>
                      </a:r>
                      <a:endParaRPr lang="ru-RU" sz="12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7158" marR="7158" marT="11776" marB="1177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Доля проведенных заседаний межведомственной комиссии по профилактике экстремизма в Серовском городском округе от общего количества запланированных заседаний</a:t>
                      </a:r>
                      <a:endParaRPr lang="ru-RU" sz="12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7158" marR="7158" marT="11776" marB="1177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процентов</a:t>
                      </a:r>
                      <a:endParaRPr lang="ru-RU" sz="1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7158" marR="7158" marT="11776" marB="1177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100</a:t>
                      </a:r>
                      <a:endParaRPr lang="ru-RU" sz="12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7158" marR="7158" marT="11776" marB="1177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Количество культурно-массовых мероприятий, проведенных в целях профилактики экстремизма среди населения Серовского городского округа</a:t>
                      </a:r>
                      <a:endParaRPr lang="ru-RU" sz="12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7158" marR="7158" marT="11776" marB="1177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условных единиц</a:t>
                      </a:r>
                      <a:endParaRPr lang="ru-RU" sz="1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7158" marR="7158" marT="11776" marB="1177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4</a:t>
                      </a:r>
                      <a:endParaRPr lang="ru-RU" sz="12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7158" marR="7158" marT="11776" marB="1177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Количество (без учета тиража) выпущенных (размещенных) в средствах массовой информации и информационно-телекоммуникационной сети "Интернет" видео-, </a:t>
                      </a:r>
                      <a:r>
                        <a:rPr lang="ru-RU" sz="1100" dirty="0" err="1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аудиороликов</a:t>
                      </a: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, информационных программ и статей по вопросам профилактики экстремизма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7158" marR="7158" marT="11776" marB="1177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условных единиц</a:t>
                      </a:r>
                      <a:endParaRPr lang="ru-RU" sz="1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7158" marR="7158" marT="11776" marB="1177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9</a:t>
                      </a:r>
                      <a:endParaRPr lang="ru-RU" sz="12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7158" marR="7158" marT="11776" marB="1177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Количество распространенных среди населения экземпляров печатной продукции по вопросам профилактики экстремизма</a:t>
                      </a:r>
                      <a:endParaRPr lang="ru-RU" sz="12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7158" marR="7158" marT="11776" marB="1177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штук</a:t>
                      </a:r>
                      <a:endParaRPr lang="ru-RU" sz="1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7158" marR="7158" marT="11776" marB="1177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600</a:t>
                      </a:r>
                      <a:endParaRPr lang="ru-RU" sz="12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7158" marR="7158" marT="11776" marB="1177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/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ChangeArrowheads="1"/>
          </p:cNvSpPr>
          <p:nvPr>
            <p:ph type="ctrTitle" sz="quarter"/>
          </p:nvPr>
        </p:nvSpPr>
        <p:spPr>
          <a:xfrm rot="16200000">
            <a:off x="-3154362" y="3154362"/>
            <a:ext cx="6858000" cy="549275"/>
          </a:xfrm>
          <a:noFill/>
          <a:ln w="12700" cap="flat" algn="ctr">
            <a:solidFill>
              <a:srgbClr val="23496F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r>
              <a:rPr lang="ru-RU" sz="2000" b="1" dirty="0" smtClean="0">
                <a:solidFill>
                  <a:schemeClr val="accent4">
                    <a:lumMod val="10000"/>
                  </a:schemeClr>
                </a:solidFill>
                <a:effectLst/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Источники финансирования дефицита бюджета</a:t>
            </a:r>
          </a:p>
        </p:txBody>
      </p:sp>
      <p:sp>
        <p:nvSpPr>
          <p:cNvPr id="90115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507999" y="0"/>
            <a:ext cx="9398002" cy="1243013"/>
          </a:xfrm>
        </p:spPr>
        <p:txBody>
          <a:bodyPr/>
          <a:lstStyle/>
          <a:p>
            <a:pPr indent="265113" algn="just" eaLnBrk="1" hangingPunct="1">
              <a:lnSpc>
                <a:spcPct val="90000"/>
              </a:lnSpc>
              <a:defRPr/>
            </a:pPr>
            <a:r>
              <a:rPr lang="ru-RU" sz="1800" b="1" dirty="0">
                <a:solidFill>
                  <a:srgbClr val="000000"/>
                </a:solidFill>
                <a:effectLst/>
                <a:latin typeface="Liberation Serif"/>
              </a:rPr>
              <a:t>В процессе принятия и исполнения бюджета города большое значение приобретает сбалансированность доходов и расходов. Если доходы превышают расходы, то возникает профицит. </a:t>
            </a:r>
          </a:p>
          <a:p>
            <a:pPr indent="265113" algn="just" eaLnBrk="1" hangingPunct="1">
              <a:lnSpc>
                <a:spcPct val="90000"/>
              </a:lnSpc>
              <a:defRPr/>
            </a:pPr>
            <a:r>
              <a:rPr lang="ru-RU" sz="1800" b="1" dirty="0">
                <a:solidFill>
                  <a:srgbClr val="000000"/>
                </a:solidFill>
                <a:effectLst/>
                <a:latin typeface="Liberation Serif"/>
              </a:rPr>
              <a:t>Но чаще всего расходы превышают доходы. В таком случае возникает дефицит.</a:t>
            </a:r>
          </a:p>
        </p:txBody>
      </p:sp>
      <p:sp>
        <p:nvSpPr>
          <p:cNvPr id="90118" name="Rectangle 6"/>
          <p:cNvSpPr>
            <a:spLocks noChangeArrowheads="1"/>
          </p:cNvSpPr>
          <p:nvPr/>
        </p:nvSpPr>
        <p:spPr bwMode="auto">
          <a:xfrm>
            <a:off x="792635" y="2886316"/>
            <a:ext cx="2351440" cy="1710747"/>
          </a:xfrm>
          <a:prstGeom prst="rect">
            <a:avLst/>
          </a:prstGeom>
          <a:solidFill>
            <a:srgbClr val="CCFFCC"/>
          </a:solidFill>
          <a:ln w="1587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anchor="ctr"/>
          <a:lstStyle/>
          <a:p>
            <a:pPr algn="ctr">
              <a:defRPr/>
            </a:pPr>
            <a:r>
              <a:rPr lang="ru-RU" sz="1400" b="1" u="sng" dirty="0">
                <a:solidFill>
                  <a:schemeClr val="bg2"/>
                </a:solidFill>
                <a:cs typeface="+mn-cs"/>
              </a:rPr>
              <a:t>муниципальные займы,</a:t>
            </a:r>
            <a:r>
              <a:rPr lang="ru-RU" sz="1400" b="1" dirty="0">
                <a:solidFill>
                  <a:schemeClr val="bg2"/>
                </a:solidFill>
                <a:cs typeface="+mn-cs"/>
              </a:rPr>
              <a:t> осуществляемые путем выпуска муниципальных ценных бумаг от имени муниципального образования</a:t>
            </a:r>
          </a:p>
        </p:txBody>
      </p:sp>
      <p:sp>
        <p:nvSpPr>
          <p:cNvPr id="90119" name="Rectangle 7"/>
          <p:cNvSpPr>
            <a:spLocks noChangeArrowheads="1"/>
          </p:cNvSpPr>
          <p:nvPr/>
        </p:nvSpPr>
        <p:spPr bwMode="auto">
          <a:xfrm>
            <a:off x="3393166" y="2893679"/>
            <a:ext cx="1953401" cy="1724208"/>
          </a:xfrm>
          <a:prstGeom prst="rect">
            <a:avLst/>
          </a:prstGeom>
          <a:solidFill>
            <a:srgbClr val="CCFFCC"/>
          </a:solidFill>
          <a:ln w="1587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anchor="ctr"/>
          <a:lstStyle/>
          <a:p>
            <a:pPr algn="ctr">
              <a:defRPr/>
            </a:pPr>
            <a:r>
              <a:rPr lang="ru-RU" sz="1400" b="1" u="sng" dirty="0">
                <a:solidFill>
                  <a:schemeClr val="bg2"/>
                </a:solidFill>
                <a:cs typeface="+mn-cs"/>
              </a:rPr>
              <a:t>бюджетные кредиты,</a:t>
            </a:r>
            <a:r>
              <a:rPr lang="ru-RU" sz="1400" b="1" dirty="0">
                <a:solidFill>
                  <a:schemeClr val="bg2"/>
                </a:solidFill>
                <a:cs typeface="+mn-cs"/>
              </a:rPr>
              <a:t> полученные от бюджетов других уровней бюджетной системы РФ</a:t>
            </a:r>
          </a:p>
        </p:txBody>
      </p:sp>
      <p:sp>
        <p:nvSpPr>
          <p:cNvPr id="90120" name="Rectangle 8"/>
          <p:cNvSpPr>
            <a:spLocks noChangeArrowheads="1"/>
          </p:cNvSpPr>
          <p:nvPr/>
        </p:nvSpPr>
        <p:spPr bwMode="auto">
          <a:xfrm>
            <a:off x="5545042" y="2890673"/>
            <a:ext cx="1852246" cy="1717648"/>
          </a:xfrm>
          <a:prstGeom prst="rect">
            <a:avLst/>
          </a:prstGeom>
          <a:solidFill>
            <a:srgbClr val="CCFFCC"/>
          </a:solidFill>
          <a:ln w="1587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anchor="ctr"/>
          <a:lstStyle/>
          <a:p>
            <a:pPr algn="ctr">
              <a:defRPr/>
            </a:pPr>
            <a:r>
              <a:rPr lang="ru-RU" sz="1400" b="1" u="sng" dirty="0">
                <a:solidFill>
                  <a:schemeClr val="bg2"/>
                </a:solidFill>
                <a:cs typeface="+mn-cs"/>
              </a:rPr>
              <a:t>кредиты,</a:t>
            </a:r>
          </a:p>
          <a:p>
            <a:pPr algn="ctr">
              <a:defRPr/>
            </a:pPr>
            <a:r>
              <a:rPr lang="ru-RU" sz="1400" b="1" dirty="0">
                <a:solidFill>
                  <a:schemeClr val="bg2"/>
                </a:solidFill>
                <a:cs typeface="+mn-cs"/>
              </a:rPr>
              <a:t> полученные от кредитных организаций</a:t>
            </a:r>
          </a:p>
        </p:txBody>
      </p:sp>
      <p:sp>
        <p:nvSpPr>
          <p:cNvPr id="90121" name="Rectangle 9"/>
          <p:cNvSpPr>
            <a:spLocks noChangeArrowheads="1"/>
          </p:cNvSpPr>
          <p:nvPr/>
        </p:nvSpPr>
        <p:spPr bwMode="auto">
          <a:xfrm>
            <a:off x="7667780" y="2898884"/>
            <a:ext cx="1749063" cy="1694636"/>
          </a:xfrm>
          <a:prstGeom prst="rect">
            <a:avLst/>
          </a:prstGeom>
          <a:solidFill>
            <a:srgbClr val="CCFFCC"/>
          </a:solidFill>
          <a:ln w="1587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anchor="ctr"/>
          <a:lstStyle/>
          <a:p>
            <a:pPr algn="ctr">
              <a:defRPr/>
            </a:pPr>
            <a:r>
              <a:rPr lang="ru-RU" sz="1400" b="1" u="sng" dirty="0">
                <a:solidFill>
                  <a:schemeClr val="bg2"/>
                </a:solidFill>
                <a:cs typeface="+mn-cs"/>
              </a:rPr>
              <a:t>изменение остатков</a:t>
            </a:r>
            <a:r>
              <a:rPr lang="ru-RU" sz="1400" b="1" dirty="0">
                <a:solidFill>
                  <a:schemeClr val="bg2"/>
                </a:solidFill>
                <a:cs typeface="+mn-cs"/>
              </a:rPr>
              <a:t> средств на счетах по учету средств  бюджета</a:t>
            </a:r>
          </a:p>
        </p:txBody>
      </p:sp>
      <p:sp>
        <p:nvSpPr>
          <p:cNvPr id="90131" name="Rectangle 19"/>
          <p:cNvSpPr>
            <a:spLocks noChangeArrowheads="1"/>
          </p:cNvSpPr>
          <p:nvPr/>
        </p:nvSpPr>
        <p:spPr bwMode="auto">
          <a:xfrm>
            <a:off x="2353320" y="5379762"/>
            <a:ext cx="3424697" cy="860321"/>
          </a:xfrm>
          <a:prstGeom prst="rect">
            <a:avLst/>
          </a:prstGeom>
          <a:solidFill>
            <a:srgbClr val="FFCCFF"/>
          </a:solidFill>
          <a:ln w="1587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anchor="ctr"/>
          <a:lstStyle/>
          <a:p>
            <a:pPr algn="ctr">
              <a:defRPr/>
            </a:pPr>
            <a:r>
              <a:rPr lang="ru-RU" sz="1400" b="1" u="sng" dirty="0">
                <a:solidFill>
                  <a:schemeClr val="bg2"/>
                </a:solidFill>
                <a:cs typeface="+mn-cs"/>
              </a:rPr>
              <a:t>муниципальный долг,</a:t>
            </a:r>
          </a:p>
          <a:p>
            <a:pPr algn="ctr">
              <a:defRPr/>
            </a:pPr>
            <a:r>
              <a:rPr lang="ru-RU" sz="1400" b="1" dirty="0">
                <a:solidFill>
                  <a:schemeClr val="bg2"/>
                </a:solidFill>
                <a:cs typeface="+mn-cs"/>
              </a:rPr>
              <a:t>то есть совокупность долговых обязательств муниципального образования</a:t>
            </a:r>
          </a:p>
        </p:txBody>
      </p:sp>
      <p:sp>
        <p:nvSpPr>
          <p:cNvPr id="29" name="Стрелка вниз 28"/>
          <p:cNvSpPr/>
          <p:nvPr/>
        </p:nvSpPr>
        <p:spPr>
          <a:xfrm>
            <a:off x="8365263" y="2131866"/>
            <a:ext cx="233168" cy="751894"/>
          </a:xfrm>
          <a:prstGeom prst="downArrow">
            <a:avLst/>
          </a:prstGeom>
          <a:solidFill>
            <a:schemeClr val="bg1">
              <a:lumMod val="40000"/>
              <a:lumOff val="60000"/>
            </a:schemeClr>
          </a:solidFill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ru-RU" dirty="0"/>
          </a:p>
        </p:txBody>
      </p:sp>
      <p:sp>
        <p:nvSpPr>
          <p:cNvPr id="30" name="Стрелка вниз 29"/>
          <p:cNvSpPr/>
          <p:nvPr/>
        </p:nvSpPr>
        <p:spPr>
          <a:xfrm>
            <a:off x="1840373" y="2072649"/>
            <a:ext cx="226725" cy="777478"/>
          </a:xfrm>
          <a:prstGeom prst="downArrow">
            <a:avLst/>
          </a:prstGeom>
          <a:solidFill>
            <a:schemeClr val="bg1">
              <a:lumMod val="40000"/>
              <a:lumOff val="60000"/>
            </a:schemeClr>
          </a:solidFill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ru-RU" dirty="0"/>
          </a:p>
        </p:txBody>
      </p:sp>
      <p:sp>
        <p:nvSpPr>
          <p:cNvPr id="31" name="Стрелка вниз 30"/>
          <p:cNvSpPr/>
          <p:nvPr/>
        </p:nvSpPr>
        <p:spPr>
          <a:xfrm>
            <a:off x="4229811" y="2121855"/>
            <a:ext cx="232265" cy="771920"/>
          </a:xfrm>
          <a:prstGeom prst="downArrow">
            <a:avLst/>
          </a:prstGeom>
          <a:solidFill>
            <a:schemeClr val="bg1">
              <a:lumMod val="40000"/>
              <a:lumOff val="60000"/>
            </a:schemeClr>
          </a:solidFill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ru-RU" dirty="0"/>
          </a:p>
        </p:txBody>
      </p:sp>
      <p:sp>
        <p:nvSpPr>
          <p:cNvPr id="32" name="Стрелка вниз 31"/>
          <p:cNvSpPr/>
          <p:nvPr/>
        </p:nvSpPr>
        <p:spPr>
          <a:xfrm>
            <a:off x="6307028" y="2122357"/>
            <a:ext cx="204672" cy="759853"/>
          </a:xfrm>
          <a:prstGeom prst="downArrow">
            <a:avLst/>
          </a:prstGeom>
          <a:solidFill>
            <a:schemeClr val="bg1">
              <a:lumMod val="40000"/>
              <a:lumOff val="60000"/>
            </a:schemeClr>
          </a:solidFill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ru-RU" dirty="0"/>
          </a:p>
        </p:txBody>
      </p:sp>
      <p:sp>
        <p:nvSpPr>
          <p:cNvPr id="90117" name="Rectangle 5"/>
          <p:cNvSpPr>
            <a:spLocks noChangeArrowheads="1"/>
          </p:cNvSpPr>
          <p:nvPr/>
        </p:nvSpPr>
        <p:spPr bwMode="auto">
          <a:xfrm>
            <a:off x="1035366" y="1627966"/>
            <a:ext cx="8214770" cy="483679"/>
          </a:xfrm>
          <a:prstGeom prst="rect">
            <a:avLst/>
          </a:prstGeom>
          <a:solidFill>
            <a:srgbClr val="99CCFF"/>
          </a:solidFill>
          <a:ln w="1587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anchor="ctr"/>
          <a:lstStyle/>
          <a:p>
            <a:pPr algn="ctr">
              <a:defRPr/>
            </a:pPr>
            <a:r>
              <a:rPr lang="ru-RU" b="1" dirty="0">
                <a:solidFill>
                  <a:schemeClr val="bg2"/>
                </a:solidFill>
                <a:cs typeface="+mn-cs"/>
              </a:rPr>
              <a:t>Источниками финансирования дефицита бюджета </a:t>
            </a:r>
          </a:p>
        </p:txBody>
      </p:sp>
      <p:grpSp>
        <p:nvGrpSpPr>
          <p:cNvPr id="117793" name="Правая фигурная скобка 33"/>
          <p:cNvGrpSpPr>
            <a:grpSpLocks/>
          </p:cNvGrpSpPr>
          <p:nvPr/>
        </p:nvGrpSpPr>
        <p:grpSpPr bwMode="auto">
          <a:xfrm>
            <a:off x="1223963" y="4591050"/>
            <a:ext cx="5399087" cy="735013"/>
            <a:chOff x="534" y="4178"/>
            <a:chExt cx="2354" cy="668"/>
          </a:xfrm>
        </p:grpSpPr>
        <p:pic>
          <p:nvPicPr>
            <p:cNvPr id="117795" name="Правая фигурная скобка 33"/>
            <p:cNvPicPr>
              <a:picLocks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534" y="4178"/>
              <a:ext cx="2354" cy="6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" name="Text Box 34"/>
            <p:cNvSpPr txBox="1">
              <a:spLocks noChangeArrowheads="1"/>
            </p:cNvSpPr>
            <p:nvPr/>
          </p:nvSpPr>
          <p:spPr bwMode="auto">
            <a:xfrm rot="5400000">
              <a:off x="1615" y="3217"/>
              <a:ext cx="192" cy="22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10800000" vert="eaVert" anchor="ctr"/>
            <a:lstStyle/>
            <a:p>
              <a:pPr algn="ctr" eaLnBrk="0" hangingPunct="0">
                <a:defRPr/>
              </a:pPr>
              <a:endParaRPr lang="ru-RU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</p:grpSp>
      <p:pic>
        <p:nvPicPr>
          <p:cNvPr id="6" name="Picture 159" descr="герб города Серова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2785" y="5581"/>
            <a:ext cx="505213" cy="625304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90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2000"/>
                                        <p:tgtEl>
                                          <p:spTgt spid="90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2000"/>
                                        <p:tgtEl>
                                          <p:spTgt spid="90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2000"/>
                                        <p:tgtEl>
                                          <p:spTgt spid="90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2000"/>
                                        <p:tgtEl>
                                          <p:spTgt spid="90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2000"/>
                                        <p:tgtEl>
                                          <p:spTgt spid="90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ctrTitle" sz="quarter"/>
          </p:nvPr>
        </p:nvSpPr>
        <p:spPr>
          <a:xfrm rot="16200000">
            <a:off x="-3070225" y="3070225"/>
            <a:ext cx="6858000" cy="717550"/>
          </a:xfrm>
          <a:noFill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eaLnBrk="1" hangingPunct="1">
              <a:defRPr/>
            </a:pPr>
            <a:r>
              <a:rPr lang="ru-RU" sz="2000" b="1" dirty="0" smtClean="0">
                <a:solidFill>
                  <a:schemeClr val="accent4">
                    <a:lumMod val="10000"/>
                  </a:schemeClr>
                </a:solidFill>
                <a:effectLst/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Параметры муниципального  долга  Серовского  городского округа  на 2024 год</a:t>
            </a:r>
            <a:endParaRPr lang="ru-RU" sz="2000" dirty="0" smtClean="0">
              <a:solidFill>
                <a:schemeClr val="accent4">
                  <a:lumMod val="10000"/>
                </a:schemeClr>
              </a:solidFill>
              <a:effectLst/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754288" y="2798793"/>
            <a:ext cx="9145715" cy="4896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00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2000" b="1" spc="50" dirty="0">
                <a:ln w="11430"/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Муниципальный долг Серовского городского округа</a:t>
            </a:r>
          </a:p>
        </p:txBody>
      </p:sp>
      <p:pic>
        <p:nvPicPr>
          <p:cNvPr id="6" name="Picture 159" descr="герб города Серова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2785" y="5581"/>
            <a:ext cx="505213" cy="625304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graphicFrame>
        <p:nvGraphicFramePr>
          <p:cNvPr id="11" name="Group 13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3423340869"/>
              </p:ext>
            </p:extLst>
          </p:nvPr>
        </p:nvGraphicFramePr>
        <p:xfrm>
          <a:off x="777875" y="204788"/>
          <a:ext cx="9128125" cy="2265626"/>
        </p:xfrm>
        <a:graphic>
          <a:graphicData uri="http://schemas.openxmlformats.org/drawingml/2006/table">
            <a:tbl>
              <a:tblPr/>
              <a:tblGrid>
                <a:gridCol w="4660900"/>
                <a:gridCol w="2216150"/>
                <a:gridCol w="2251075"/>
              </a:tblGrid>
              <a:tr h="979488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64D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Наименование вида муниципальных заимствований </a:t>
                      </a:r>
                    </a:p>
                  </a:txBody>
                  <a:tcPr marL="63300" marR="63300" marT="66039" marB="6603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64D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Объем привлечения, тыс.рублей</a:t>
                      </a:r>
                    </a:p>
                  </a:txBody>
                  <a:tcPr marL="0" marR="0" marT="67600" marB="6760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64D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Объем средств, направляемых на погашение основной суммы долга,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64D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тыс.рублей</a:t>
                      </a:r>
                    </a:p>
                  </a:txBody>
                  <a:tcPr marL="0" marR="0" marT="67600" marB="6760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</a:tr>
              <a:tr h="417513">
                <a:tc>
                  <a:txBody>
                    <a:bodyPr/>
                    <a:lstStyle/>
                    <a:p>
                      <a:pPr marL="0" marR="0" lvl="0" indent="0" algn="just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64D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Кредиты, привлекаемые от кредитных организаций</a:t>
                      </a:r>
                    </a:p>
                  </a:txBody>
                  <a:tcPr marL="63300" marR="63300" marT="66039" marB="6603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264D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235 629,1</a:t>
                      </a:r>
                      <a:endParaRPr kumimoji="0" lang="ru-RU" sz="14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264D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1" fontAlgn="b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264D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100 000,0   </a:t>
                      </a:r>
                    </a:p>
                  </a:txBody>
                  <a:tcPr marL="63300" marR="63300" marT="66039" marB="6603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46113">
                <a:tc>
                  <a:txBody>
                    <a:bodyPr/>
                    <a:lstStyle/>
                    <a:p>
                      <a:pPr marL="0" marR="0" lvl="0" indent="0" algn="just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64D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Бюджетные кредиты, привлекаемые от других бюджетов бюджетной системы РФ</a:t>
                      </a:r>
                    </a:p>
                  </a:txBody>
                  <a:tcPr marL="63300" marR="63300" marT="66039" marB="6603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kumimoji="0" lang="ru-RU" sz="14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00264D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264D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100 000,0</a:t>
                      </a:r>
                      <a:endParaRPr kumimoji="0" lang="ru-RU" sz="14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00264D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264D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135 351,3</a:t>
                      </a:r>
                      <a:endParaRPr kumimoji="0" lang="ru-RU" sz="14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264D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</a:tr>
            </a:tbl>
          </a:graphicData>
        </a:graphic>
      </p:graphicFrame>
      <p:sp>
        <p:nvSpPr>
          <p:cNvPr id="12" name="Rectangle 60"/>
          <p:cNvSpPr>
            <a:spLocks noChangeArrowheads="1"/>
          </p:cNvSpPr>
          <p:nvPr/>
        </p:nvSpPr>
        <p:spPr bwMode="auto">
          <a:xfrm>
            <a:off x="1952625" y="3298825"/>
            <a:ext cx="2506663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r>
              <a:rPr lang="ru-RU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На </a:t>
            </a:r>
            <a:r>
              <a:rPr lang="ru-RU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01.01.2023 </a:t>
            </a:r>
            <a:r>
              <a:rPr lang="ru-RU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г. </a:t>
            </a:r>
          </a:p>
          <a:p>
            <a:r>
              <a:rPr lang="ru-RU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306 985,7тыс.руб</a:t>
            </a:r>
            <a:r>
              <a:rPr lang="ru-RU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.</a:t>
            </a:r>
            <a:r>
              <a:rPr lang="ru-RU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.</a:t>
            </a:r>
          </a:p>
        </p:txBody>
      </p:sp>
      <p:sp>
        <p:nvSpPr>
          <p:cNvPr id="13" name="Rectangle 62"/>
          <p:cNvSpPr>
            <a:spLocks noChangeArrowheads="1"/>
          </p:cNvSpPr>
          <p:nvPr/>
        </p:nvSpPr>
        <p:spPr bwMode="auto">
          <a:xfrm>
            <a:off x="6362700" y="3348038"/>
            <a:ext cx="2316163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r>
              <a:rPr lang="ru-RU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На </a:t>
            </a:r>
            <a:r>
              <a:rPr lang="ru-RU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01.01.2024 </a:t>
            </a:r>
            <a:r>
              <a:rPr lang="ru-RU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г.    </a:t>
            </a:r>
            <a:endParaRPr lang="ru-RU" b="1" dirty="0" smtClean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r>
              <a:rPr lang="ru-RU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389 211,7 тыс.руб</a:t>
            </a:r>
            <a:r>
              <a:rPr lang="ru-RU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.</a:t>
            </a:r>
          </a:p>
        </p:txBody>
      </p:sp>
      <p:graphicFrame>
        <p:nvGraphicFramePr>
          <p:cNvPr id="14" name="Диаграмма 13"/>
          <p:cNvGraphicFramePr/>
          <p:nvPr/>
        </p:nvGraphicFramePr>
        <p:xfrm>
          <a:off x="5332022" y="3871356"/>
          <a:ext cx="4573978" cy="29866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5" name="Диаграмма 14"/>
          <p:cNvGraphicFramePr/>
          <p:nvPr/>
        </p:nvGraphicFramePr>
        <p:xfrm>
          <a:off x="793750" y="4048125"/>
          <a:ext cx="4054475" cy="23537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Рисунок 36" descr="бюдж процесс1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1735138"/>
            <a:ext cx="6200775" cy="4291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Прямоугольник 25"/>
          <p:cNvSpPr/>
          <p:nvPr/>
        </p:nvSpPr>
        <p:spPr>
          <a:xfrm>
            <a:off x="87436" y="1600200"/>
            <a:ext cx="861774" cy="5192598"/>
          </a:xfrm>
          <a:prstGeom prst="rect">
            <a:avLst/>
          </a:prstGeom>
          <a:solidFill>
            <a:srgbClr val="99FF66"/>
          </a:solidFill>
          <a:ln>
            <a:noFill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vert270" lIns="0" tIns="0" rIns="0" bIns="36000" anchor="b">
            <a:spAutoFit/>
          </a:bodyPr>
          <a:lstStyle/>
          <a:p>
            <a:pPr marL="0" lvl="1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/>
              <a:t>Бюджетный процесс </a:t>
            </a:r>
            <a:r>
              <a:rPr lang="ru-RU" sz="1400" dirty="0"/>
              <a:t> представляет собой деятельность по составлению проекта бюджета, его рассмотрению,  утверждению,  исполнению, составлению отчета об исполнении и его утверждению.</a:t>
            </a:r>
          </a:p>
        </p:txBody>
      </p:sp>
      <p:graphicFrame>
        <p:nvGraphicFramePr>
          <p:cNvPr id="28" name="Схема 27"/>
          <p:cNvGraphicFramePr/>
          <p:nvPr/>
        </p:nvGraphicFramePr>
        <p:xfrm>
          <a:off x="3347864" y="3356992"/>
          <a:ext cx="1800200" cy="19442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29" name="Схема 28"/>
          <p:cNvGraphicFramePr/>
          <p:nvPr/>
        </p:nvGraphicFramePr>
        <p:xfrm>
          <a:off x="5004048" y="3212976"/>
          <a:ext cx="1656184" cy="20882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aphicFrame>
        <p:nvGraphicFramePr>
          <p:cNvPr id="30" name="Схема 29"/>
          <p:cNvGraphicFramePr/>
          <p:nvPr/>
        </p:nvGraphicFramePr>
        <p:xfrm>
          <a:off x="5508104" y="4293096"/>
          <a:ext cx="3312368" cy="15841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  <p:sp>
        <p:nvSpPr>
          <p:cNvPr id="16390" name="TextBox 20"/>
          <p:cNvSpPr txBox="1">
            <a:spLocks noChangeArrowheads="1"/>
          </p:cNvSpPr>
          <p:nvPr/>
        </p:nvSpPr>
        <p:spPr bwMode="auto">
          <a:xfrm>
            <a:off x="5473700" y="1008063"/>
            <a:ext cx="3455988" cy="911225"/>
          </a:xfrm>
          <a:prstGeom prst="rect">
            <a:avLst/>
          </a:prstGeom>
          <a:solidFill>
            <a:schemeClr val="bg1"/>
          </a:solidFill>
          <a:ln w="57150">
            <a:solidFill>
              <a:srgbClr val="336699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sz="1000">
                <a:solidFill>
                  <a:schemeClr val="tx1"/>
                </a:solidFill>
                <a:latin typeface="Constantia" pitchFamily="18" charset="0"/>
              </a:rPr>
              <a:t>Составляется прогноз социально-экономического развития, определяются  основные характеристики бюджета, налоговая и бюджетная политика, распределяются бюджетные ассигнования на очередной финансовый год и плановый период.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938838" y="2068513"/>
            <a:ext cx="3001962" cy="1062037"/>
          </a:xfrm>
          <a:prstGeom prst="rect">
            <a:avLst/>
          </a:prstGeom>
          <a:solidFill>
            <a:schemeClr val="bg1"/>
          </a:solidFill>
          <a:ln w="57150">
            <a:solidFill>
              <a:srgbClr val="336600"/>
            </a:solidFill>
          </a:ln>
        </p:spPr>
        <p:txBody>
          <a:bodyPr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50" dirty="0">
                <a:solidFill>
                  <a:schemeClr val="tx1"/>
                </a:solidFill>
                <a:latin typeface="+mn-lt"/>
                <a:cs typeface="+mn-cs"/>
              </a:rPr>
              <a:t>Проект местного бюджета рассматривается Думой </a:t>
            </a:r>
            <a:r>
              <a:rPr lang="en-US" sz="1050" dirty="0" smtClean="0">
                <a:solidFill>
                  <a:schemeClr val="tx1"/>
                </a:solidFill>
                <a:latin typeface="+mn-lt"/>
                <a:cs typeface="+mn-cs"/>
              </a:rPr>
              <a:t>C</a:t>
            </a:r>
            <a:r>
              <a:rPr lang="ru-RU" sz="1050" dirty="0" smtClean="0">
                <a:solidFill>
                  <a:schemeClr val="tx1"/>
                </a:solidFill>
                <a:latin typeface="+mn-lt"/>
                <a:cs typeface="+mn-cs"/>
              </a:rPr>
              <a:t>ГО </a:t>
            </a:r>
            <a:r>
              <a:rPr lang="ru-RU" sz="1050" dirty="0">
                <a:solidFill>
                  <a:schemeClr val="tx1"/>
                </a:solidFill>
                <a:latin typeface="+mn-lt"/>
                <a:cs typeface="+mn-cs"/>
              </a:rPr>
              <a:t>в одном чтении. Сроки рассмотрения и принятия решения о местном бюджете должны обеспечивать вступление в силу указанного решения с 01 января очередного финансового года.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348413" y="3289300"/>
            <a:ext cx="2592387" cy="1063625"/>
          </a:xfrm>
          <a:prstGeom prst="rect">
            <a:avLst/>
          </a:prstGeom>
          <a:solidFill>
            <a:schemeClr val="bg1"/>
          </a:solidFill>
          <a:ln w="57150"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50" dirty="0">
                <a:solidFill>
                  <a:schemeClr val="tx1"/>
                </a:solidFill>
                <a:latin typeface="+mn-lt"/>
                <a:cs typeface="+mn-cs"/>
              </a:rPr>
              <a:t>Исполнение местного бюджета обеспечивается администрацией </a:t>
            </a:r>
            <a:r>
              <a:rPr lang="en-US" sz="1050" dirty="0" smtClean="0">
                <a:solidFill>
                  <a:schemeClr val="tx1"/>
                </a:solidFill>
                <a:latin typeface="+mn-lt"/>
                <a:cs typeface="+mn-cs"/>
              </a:rPr>
              <a:t>C</a:t>
            </a:r>
            <a:r>
              <a:rPr lang="ru-RU" sz="1050" dirty="0" smtClean="0">
                <a:solidFill>
                  <a:schemeClr val="tx1"/>
                </a:solidFill>
                <a:latin typeface="+mn-lt"/>
                <a:cs typeface="+mn-cs"/>
              </a:rPr>
              <a:t>ГО</a:t>
            </a:r>
            <a:r>
              <a:rPr lang="ru-RU" sz="1050" dirty="0">
                <a:solidFill>
                  <a:schemeClr val="tx1"/>
                </a:solidFill>
                <a:latin typeface="+mn-lt"/>
                <a:cs typeface="+mn-cs"/>
              </a:rPr>
              <a:t>, а организует исполнение Финансовое управление в </a:t>
            </a:r>
            <a:r>
              <a:rPr lang="en-US" sz="1050" dirty="0" smtClean="0">
                <a:solidFill>
                  <a:schemeClr val="tx1"/>
                </a:solidFill>
                <a:latin typeface="+mn-lt"/>
                <a:cs typeface="+mn-cs"/>
              </a:rPr>
              <a:t>C</a:t>
            </a:r>
            <a:r>
              <a:rPr lang="ru-RU" sz="1050" dirty="0" smtClean="0">
                <a:solidFill>
                  <a:schemeClr val="tx1"/>
                </a:solidFill>
                <a:latin typeface="+mn-lt"/>
                <a:cs typeface="+mn-cs"/>
              </a:rPr>
              <a:t>ГО</a:t>
            </a:r>
            <a:r>
              <a:rPr lang="ru-RU" sz="1050" dirty="0">
                <a:solidFill>
                  <a:schemeClr val="tx1"/>
                </a:solidFill>
                <a:latin typeface="+mn-lt"/>
                <a:cs typeface="+mn-cs"/>
              </a:rPr>
              <a:t>. Исполнение организуется на основе сводной бюджетной росписи и кассового плана. 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056313" y="4613275"/>
            <a:ext cx="2884487" cy="1063625"/>
          </a:xfrm>
          <a:prstGeom prst="rect">
            <a:avLst/>
          </a:prstGeom>
          <a:solidFill>
            <a:schemeClr val="bg1"/>
          </a:solidFill>
          <a:ln w="57150">
            <a:solidFill>
              <a:srgbClr val="FFFF00"/>
            </a:solidFill>
          </a:ln>
        </p:spPr>
        <p:txBody>
          <a:bodyPr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50" dirty="0">
                <a:solidFill>
                  <a:schemeClr val="tx1"/>
                </a:solidFill>
                <a:latin typeface="+mn-lt"/>
                <a:cs typeface="+mn-cs"/>
              </a:rPr>
              <a:t>Подготовка и составление участниками бюджетного процесса, а также рассмотрение и утверждение отчетов об исполнении местного бюджета за первый квартал, полугодие, девять месяцев</a:t>
            </a:r>
            <a:r>
              <a:rPr lang="en-US" sz="1050" dirty="0">
                <a:solidFill>
                  <a:schemeClr val="tx1"/>
                </a:solidFill>
                <a:latin typeface="+mn-lt"/>
                <a:cs typeface="+mn-cs"/>
              </a:rPr>
              <a:t>I</a:t>
            </a:r>
            <a:r>
              <a:rPr lang="ru-RU" sz="1050" dirty="0">
                <a:solidFill>
                  <a:schemeClr val="tx1"/>
                </a:solidFill>
                <a:latin typeface="+mn-lt"/>
                <a:cs typeface="+mn-cs"/>
              </a:rPr>
              <a:t> и за отчетный финансовый год.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641975" y="5895975"/>
            <a:ext cx="3322638" cy="577850"/>
          </a:xfrm>
          <a:prstGeom prst="rect">
            <a:avLst/>
          </a:prstGeom>
          <a:solidFill>
            <a:schemeClr val="bg1"/>
          </a:solidFill>
          <a:ln w="57150">
            <a:solidFill>
              <a:srgbClr val="FF0000"/>
            </a:solidFill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50" dirty="0">
                <a:solidFill>
                  <a:schemeClr val="tx1"/>
                </a:solidFill>
                <a:latin typeface="+mn-lt"/>
                <a:cs typeface="+mn-cs"/>
              </a:rPr>
              <a:t>Деятельность , направленная на обеспечение соблюдения бюджетного законодательства и иных нормативных правовых актов. 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652588" y="5762625"/>
            <a:ext cx="2997200" cy="822325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</a:schemeClr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path path="shape">
              <a:fillToRect l="50000" t="50000" r="50000" b="50000"/>
            </a:path>
            <a:tileRect/>
          </a:gradFill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200" b="1" dirty="0">
                <a:solidFill>
                  <a:srgbClr val="000099"/>
                </a:solidFill>
                <a:latin typeface="Constantia" pitchFamily="18" charset="0"/>
              </a:rPr>
              <a:t>Публичные слушания </a:t>
            </a:r>
          </a:p>
          <a:p>
            <a:pPr algn="ctr">
              <a:defRPr/>
            </a:pPr>
            <a:r>
              <a:rPr lang="ru-RU" sz="1200" dirty="0">
                <a:solidFill>
                  <a:srgbClr val="000099"/>
                </a:solidFill>
                <a:latin typeface="Constantia" pitchFamily="18" charset="0"/>
              </a:rPr>
              <a:t>по проекту бюджета проводятся  до момента принятия проекта решения о бюджете в первом чтении.</a:t>
            </a:r>
          </a:p>
        </p:txBody>
      </p:sp>
      <p:sp>
        <p:nvSpPr>
          <p:cNvPr id="32" name="Номер слайда 31"/>
          <p:cNvSpPr txBox="1">
            <a:spLocks noGrp="1"/>
          </p:cNvSpPr>
          <p:nvPr/>
        </p:nvSpPr>
        <p:spPr>
          <a:xfrm>
            <a:off x="7924800" y="6356350"/>
            <a:ext cx="762000" cy="365125"/>
          </a:xfrm>
          <a:prstGeom prst="rect">
            <a:avLst/>
          </a:prstGeom>
          <a:noFill/>
        </p:spPr>
        <p:txBody>
          <a:bodyPr lIns="0" tIns="0" rIns="0" bIns="0" anchor="b"/>
          <a:lstStyle/>
          <a:p>
            <a:pPr algn="r">
              <a:defRPr/>
            </a:pPr>
            <a:fld id="{6214D184-6A37-4AB9-BCB9-D4424502CF35}" type="slidenum">
              <a:rPr lang="ru-RU" sz="1200">
                <a:solidFill>
                  <a:schemeClr val="tx2">
                    <a:shade val="90000"/>
                  </a:schemeClr>
                </a:solidFill>
                <a:latin typeface="Arial" charset="0"/>
              </a:rPr>
              <a:pPr algn="r">
                <a:defRPr/>
              </a:pPr>
              <a:t>9</a:t>
            </a:fld>
            <a:endParaRPr lang="ru-RU" sz="1200" dirty="0">
              <a:solidFill>
                <a:schemeClr val="tx2">
                  <a:shade val="90000"/>
                </a:schemeClr>
              </a:solidFill>
              <a:latin typeface="Arial" charset="0"/>
            </a:endParaRPr>
          </a:p>
        </p:txBody>
      </p:sp>
      <p:pic>
        <p:nvPicPr>
          <p:cNvPr id="16397" name="Заголовок 32"/>
          <p:cNvPicPr>
            <a:picLocks noChangeArrowheads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546100" y="0"/>
            <a:ext cx="8321675" cy="81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9" name="Соединительная линия уступом 38"/>
          <p:cNvCxnSpPr/>
          <p:nvPr/>
        </p:nvCxnSpPr>
        <p:spPr>
          <a:xfrm>
            <a:off x="1196975" y="1841500"/>
            <a:ext cx="1244600" cy="363538"/>
          </a:xfrm>
          <a:prstGeom prst="bentConnector3">
            <a:avLst>
              <a:gd name="adj1" fmla="val 75000"/>
            </a:avLst>
          </a:prstGeom>
          <a:ln w="9525">
            <a:solidFill>
              <a:srgbClr val="FF0000"/>
            </a:solidFill>
            <a:tailEnd type="arrow"/>
          </a:ln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6399" name="TextBox 45"/>
          <p:cNvSpPr txBox="1">
            <a:spLocks noChangeArrowheads="1"/>
          </p:cNvSpPr>
          <p:nvPr/>
        </p:nvSpPr>
        <p:spPr bwMode="auto">
          <a:xfrm>
            <a:off x="1119188" y="1541463"/>
            <a:ext cx="1089025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>
                <a:solidFill>
                  <a:srgbClr val="FF0000"/>
                </a:solidFill>
                <a:latin typeface="Arial" charset="0"/>
              </a:rPr>
              <a:t>Контроль</a:t>
            </a:r>
          </a:p>
        </p:txBody>
      </p:sp>
      <p:cxnSp>
        <p:nvCxnSpPr>
          <p:cNvPr id="64" name="Соединительная линия уступом 63"/>
          <p:cNvCxnSpPr/>
          <p:nvPr/>
        </p:nvCxnSpPr>
        <p:spPr>
          <a:xfrm flipV="1">
            <a:off x="1196975" y="4851400"/>
            <a:ext cx="1244600" cy="449263"/>
          </a:xfrm>
          <a:prstGeom prst="bentConnector3">
            <a:avLst>
              <a:gd name="adj1" fmla="val 84375"/>
            </a:avLst>
          </a:prstGeom>
          <a:ln w="952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401" name="TextBox 65"/>
          <p:cNvSpPr txBox="1">
            <a:spLocks noChangeArrowheads="1"/>
          </p:cNvSpPr>
          <p:nvPr/>
        </p:nvSpPr>
        <p:spPr bwMode="auto">
          <a:xfrm>
            <a:off x="1060450" y="5000625"/>
            <a:ext cx="140017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 b="1">
                <a:solidFill>
                  <a:srgbClr val="FFFF00"/>
                </a:solidFill>
                <a:latin typeface="Arial" charset="0"/>
              </a:rPr>
              <a:t>Отчетность</a:t>
            </a:r>
          </a:p>
        </p:txBody>
      </p:sp>
      <p:cxnSp>
        <p:nvCxnSpPr>
          <p:cNvPr id="70" name="Соединительная линия уступом 69"/>
          <p:cNvCxnSpPr/>
          <p:nvPr/>
        </p:nvCxnSpPr>
        <p:spPr>
          <a:xfrm rot="10800000" flipV="1">
            <a:off x="3348038" y="1841500"/>
            <a:ext cx="1301750" cy="650875"/>
          </a:xfrm>
          <a:prstGeom prst="bentConnector3">
            <a:avLst>
              <a:gd name="adj1" fmla="val 100060"/>
            </a:avLst>
          </a:prstGeom>
          <a:ln w="9525">
            <a:solidFill>
              <a:schemeClr val="accent1">
                <a:lumMod val="60000"/>
                <a:lumOff val="4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403" name="TextBox 81"/>
          <p:cNvSpPr txBox="1">
            <a:spLocks noChangeArrowheads="1"/>
          </p:cNvSpPr>
          <p:nvPr/>
        </p:nvSpPr>
        <p:spPr bwMode="auto">
          <a:xfrm>
            <a:off x="3348038" y="1550988"/>
            <a:ext cx="151130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>
                <a:solidFill>
                  <a:srgbClr val="000099"/>
                </a:solidFill>
                <a:latin typeface="Arial" charset="0"/>
              </a:rPr>
              <a:t>Исполнение</a:t>
            </a:r>
          </a:p>
        </p:txBody>
      </p:sp>
      <p:cxnSp>
        <p:nvCxnSpPr>
          <p:cNvPr id="86" name="Прямая со стрелкой 85"/>
          <p:cNvCxnSpPr/>
          <p:nvPr/>
        </p:nvCxnSpPr>
        <p:spPr>
          <a:xfrm rot="10800000">
            <a:off x="2957513" y="2665413"/>
            <a:ext cx="2849562" cy="1587"/>
          </a:xfrm>
          <a:prstGeom prst="straightConnector1">
            <a:avLst/>
          </a:prstGeom>
          <a:ln w="9525">
            <a:solidFill>
              <a:schemeClr val="accent4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TextBox 87"/>
          <p:cNvSpPr txBox="1"/>
          <p:nvPr/>
        </p:nvSpPr>
        <p:spPr>
          <a:xfrm>
            <a:off x="4348163" y="2370138"/>
            <a:ext cx="1614487" cy="5857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sz="1600" dirty="0">
                <a:solidFill>
                  <a:schemeClr val="accent5">
                    <a:lumMod val="50000"/>
                  </a:schemeClr>
                </a:solidFill>
                <a:latin typeface="Arial" charset="0"/>
              </a:rPr>
              <a:t>Рассмотрение и утверждение</a:t>
            </a:r>
          </a:p>
        </p:txBody>
      </p:sp>
      <p:cxnSp>
        <p:nvCxnSpPr>
          <p:cNvPr id="90" name="Прямая со стрелкой 89"/>
          <p:cNvCxnSpPr>
            <a:stCxn id="16407" idx="3"/>
          </p:cNvCxnSpPr>
          <p:nvPr/>
        </p:nvCxnSpPr>
        <p:spPr>
          <a:xfrm flipH="1" flipV="1">
            <a:off x="3851275" y="4292600"/>
            <a:ext cx="2349500" cy="1588"/>
          </a:xfrm>
          <a:prstGeom prst="straightConnector1">
            <a:avLst/>
          </a:prstGeom>
          <a:ln w="9525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407" name="TextBox 90"/>
          <p:cNvSpPr txBox="1">
            <a:spLocks noChangeArrowheads="1"/>
          </p:cNvSpPr>
          <p:nvPr/>
        </p:nvSpPr>
        <p:spPr bwMode="auto">
          <a:xfrm>
            <a:off x="4649788" y="4002088"/>
            <a:ext cx="1550987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>
                <a:solidFill>
                  <a:srgbClr val="0070C0"/>
                </a:solidFill>
                <a:latin typeface="Arial" charset="0"/>
              </a:rPr>
              <a:t>Составление</a:t>
            </a:r>
          </a:p>
          <a:p>
            <a:endParaRPr lang="ru-RU" sz="1600">
              <a:solidFill>
                <a:srgbClr val="0070C0"/>
              </a:solidFill>
              <a:latin typeface="Arial" charset="0"/>
            </a:endParaRPr>
          </a:p>
        </p:txBody>
      </p:sp>
      <p:pic>
        <p:nvPicPr>
          <p:cNvPr id="14" name="Picture 4" descr="Герб Серова Новый 5 зубцов (300 - цветной)"/>
          <p:cNvPicPr>
            <a:picLocks noChangeAspect="1" noChangeArrowheads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4824" y="9010"/>
            <a:ext cx="538901" cy="596632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</p:spTree>
  </p:cSld>
  <p:clrMapOvr>
    <a:masterClrMapping/>
  </p:clrMapOvr>
  <p:transition spd="slow"/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ctrTitle" sz="quarter" idx="4294967295"/>
          </p:nvPr>
        </p:nvSpPr>
        <p:spPr>
          <a:xfrm rot="16200000">
            <a:off x="-3070225" y="3070225"/>
            <a:ext cx="6858000" cy="717550"/>
          </a:xfrm>
          <a:noFill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eaLnBrk="1" hangingPunct="1">
              <a:defRPr/>
            </a:pPr>
            <a:r>
              <a:rPr lang="ru-RU" sz="2000" b="1" dirty="0" smtClean="0">
                <a:solidFill>
                  <a:schemeClr val="accent4">
                    <a:lumMod val="10000"/>
                  </a:schemeClr>
                </a:solidFill>
                <a:effectLst/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Параметры муниципального  долга  Серовского  городского округа  на 2025 и 2026 годы</a:t>
            </a:r>
            <a:endParaRPr lang="ru-RU" sz="2000" dirty="0" smtClean="0">
              <a:solidFill>
                <a:schemeClr val="accent4">
                  <a:lumMod val="10000"/>
                </a:schemeClr>
              </a:solidFill>
              <a:effectLst/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</p:txBody>
      </p:sp>
      <p:sp>
        <p:nvSpPr>
          <p:cNvPr id="75984" name="Rectangle 159"/>
          <p:cNvSpPr>
            <a:spLocks noChangeArrowheads="1"/>
          </p:cNvSpPr>
          <p:nvPr/>
        </p:nvSpPr>
        <p:spPr bwMode="auto">
          <a:xfrm>
            <a:off x="0" y="5394325"/>
            <a:ext cx="9906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760285" y="2208243"/>
            <a:ext cx="9145715" cy="4896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00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2000" b="1" spc="50" dirty="0">
                <a:ln w="11430"/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Муниципальный долг Серовского городского округа</a:t>
            </a:r>
          </a:p>
        </p:txBody>
      </p:sp>
      <p:graphicFrame>
        <p:nvGraphicFramePr>
          <p:cNvPr id="11" name="Group 2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477946514"/>
              </p:ext>
            </p:extLst>
          </p:nvPr>
        </p:nvGraphicFramePr>
        <p:xfrm>
          <a:off x="720726" y="0"/>
          <a:ext cx="9040792" cy="1931988"/>
        </p:xfrm>
        <a:graphic>
          <a:graphicData uri="http://schemas.openxmlformats.org/drawingml/2006/table">
            <a:tbl>
              <a:tblPr/>
              <a:tblGrid>
                <a:gridCol w="4593835"/>
                <a:gridCol w="1073458"/>
                <a:gridCol w="1132833"/>
                <a:gridCol w="1001581"/>
                <a:gridCol w="1239085"/>
              </a:tblGrid>
              <a:tr h="879475"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вида муниципальных заимствований 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Объем привлечения, тыс.рублей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Объем средств, направляемых на погашение основной суммы долга,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тыс.рублей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0956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25</a:t>
                      </a: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</a:t>
                      </a:r>
                      <a:r>
                        <a:rPr kumimoji="0" lang="en-US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од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2026 </a:t>
                      </a: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25</a:t>
                      </a: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</a:t>
                      </a:r>
                      <a:r>
                        <a:rPr kumimoji="0" lang="en-US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од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2026 </a:t>
                      </a: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</a:tr>
              <a:tr h="2857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Кредиты, привлекаемые от кредитных организаций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270 779,5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273 171,4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100 000,0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100 000,0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57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Бюджетные кредиты, привлекаемые от других бюджетов бюджетной системы РФ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0,0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0,0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65 351,3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57 187,8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</a:tr>
            </a:tbl>
          </a:graphicData>
        </a:graphic>
      </p:graphicFrame>
      <p:sp>
        <p:nvSpPr>
          <p:cNvPr id="12" name="Rectangle 60"/>
          <p:cNvSpPr>
            <a:spLocks noChangeArrowheads="1"/>
          </p:cNvSpPr>
          <p:nvPr/>
        </p:nvSpPr>
        <p:spPr bwMode="auto">
          <a:xfrm>
            <a:off x="1825625" y="2943225"/>
            <a:ext cx="2506663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/>
            <a:r>
              <a:rPr lang="ru-RU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На </a:t>
            </a:r>
            <a:r>
              <a:rPr lang="ru-RU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01.01.2025 </a:t>
            </a:r>
            <a:r>
              <a:rPr lang="ru-RU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г. </a:t>
            </a:r>
          </a:p>
          <a:p>
            <a:pPr algn="ctr"/>
            <a:r>
              <a:rPr lang="ru-RU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ru-RU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489 489,5 тыс.руб</a:t>
            </a:r>
            <a:r>
              <a:rPr lang="ru-RU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.</a:t>
            </a:r>
          </a:p>
        </p:txBody>
      </p:sp>
      <p:sp>
        <p:nvSpPr>
          <p:cNvPr id="13" name="Rectangle 60"/>
          <p:cNvSpPr>
            <a:spLocks noChangeArrowheads="1"/>
          </p:cNvSpPr>
          <p:nvPr/>
        </p:nvSpPr>
        <p:spPr bwMode="auto">
          <a:xfrm>
            <a:off x="6283325" y="2897188"/>
            <a:ext cx="2506663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/>
            <a:r>
              <a:rPr lang="ru-RU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На </a:t>
            </a:r>
            <a:r>
              <a:rPr lang="ru-RU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01.01.2026 </a:t>
            </a:r>
            <a:r>
              <a:rPr lang="ru-RU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г. </a:t>
            </a:r>
          </a:p>
          <a:p>
            <a:pPr algn="ctr"/>
            <a:r>
              <a:rPr lang="ru-RU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594 917,7 тыс.руб</a:t>
            </a:r>
            <a:r>
              <a:rPr lang="ru-RU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.</a:t>
            </a:r>
          </a:p>
        </p:txBody>
      </p:sp>
      <p:graphicFrame>
        <p:nvGraphicFramePr>
          <p:cNvPr id="14" name="Диаграмма 13"/>
          <p:cNvGraphicFramePr/>
          <p:nvPr/>
        </p:nvGraphicFramePr>
        <p:xfrm>
          <a:off x="748144" y="3598223"/>
          <a:ext cx="4441373" cy="32597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5" name="Диаграмма 14"/>
          <p:cNvGraphicFramePr/>
          <p:nvPr/>
        </p:nvGraphicFramePr>
        <p:xfrm>
          <a:off x="5640779" y="3491345"/>
          <a:ext cx="4265221" cy="33666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2" name="Rectangle 4"/>
          <p:cNvSpPr>
            <a:spLocks noGrp="1" noChangeArrowheads="1"/>
          </p:cNvSpPr>
          <p:nvPr>
            <p:ph type="ctrTitle" sz="quarter"/>
          </p:nvPr>
        </p:nvSpPr>
        <p:spPr>
          <a:xfrm>
            <a:off x="431800" y="188913"/>
            <a:ext cx="8915400" cy="603250"/>
          </a:xfrm>
        </p:spPr>
        <p:txBody>
          <a:bodyPr/>
          <a:lstStyle/>
          <a:p>
            <a:pPr eaLnBrk="1" hangingPunct="1">
              <a:defRPr/>
            </a:pPr>
            <a:r>
              <a:rPr lang="ru-RU" sz="3600" b="1" dirty="0" smtClean="0">
                <a:solidFill>
                  <a:schemeClr val="accent4">
                    <a:lumMod val="10000"/>
                  </a:schemeClr>
                </a:solidFill>
                <a:effectLst/>
                <a:latin typeface="Bookman Old Style" pitchFamily="18" charset="0"/>
              </a:rPr>
              <a:t>Контактная информация</a:t>
            </a:r>
          </a:p>
        </p:txBody>
      </p:sp>
      <p:sp>
        <p:nvSpPr>
          <p:cNvPr id="94211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325438" y="1281113"/>
            <a:ext cx="8589962" cy="4833937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ru-RU" sz="2000" b="1" u="sng" dirty="0" smtClean="0">
                <a:solidFill>
                  <a:srgbClr val="000000"/>
                </a:solidFill>
                <a:effectLst/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Финансовое управление администрации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ru-RU" sz="2000" b="1" u="sng" dirty="0" smtClean="0">
                <a:solidFill>
                  <a:srgbClr val="000000"/>
                </a:solidFill>
                <a:effectLst/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Серовского городского округа</a:t>
            </a:r>
          </a:p>
          <a:p>
            <a:pPr algn="just" eaLnBrk="1" hangingPunct="1">
              <a:lnSpc>
                <a:spcPct val="80000"/>
              </a:lnSpc>
              <a:defRPr/>
            </a:pPr>
            <a:endParaRPr lang="ru-RU" sz="2000" dirty="0" smtClean="0">
              <a:solidFill>
                <a:srgbClr val="000000"/>
              </a:solidFill>
              <a:effectLst/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  <a:p>
            <a:pPr algn="just" eaLnBrk="1" hangingPunct="1">
              <a:lnSpc>
                <a:spcPct val="150000"/>
              </a:lnSpc>
              <a:defRPr/>
            </a:pPr>
            <a:r>
              <a:rPr lang="ru-RU" sz="2000" dirty="0" smtClean="0">
                <a:solidFill>
                  <a:srgbClr val="000000"/>
                </a:solidFill>
                <a:effectLst/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Адрес: 624992, Свердловская область, г. Серов, ул. Ленина, 140</a:t>
            </a:r>
          </a:p>
          <a:p>
            <a:pPr algn="just" eaLnBrk="1" hangingPunct="1">
              <a:lnSpc>
                <a:spcPct val="150000"/>
              </a:lnSpc>
              <a:defRPr/>
            </a:pPr>
            <a:r>
              <a:rPr lang="ru-RU" sz="2000" dirty="0" smtClean="0">
                <a:solidFill>
                  <a:srgbClr val="000000"/>
                </a:solidFill>
                <a:effectLst/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Телефон: 8 (34385) 75-633</a:t>
            </a:r>
          </a:p>
          <a:p>
            <a:pPr algn="just" eaLnBrk="1" hangingPunct="1">
              <a:lnSpc>
                <a:spcPct val="150000"/>
              </a:lnSpc>
              <a:defRPr/>
            </a:pPr>
            <a:r>
              <a:rPr lang="ru-RU" sz="2000" dirty="0" smtClean="0">
                <a:solidFill>
                  <a:srgbClr val="000000"/>
                </a:solidFill>
                <a:effectLst/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Е-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mail</a:t>
            </a:r>
            <a:r>
              <a:rPr lang="ru-RU" sz="2000" dirty="0" smtClean="0">
                <a:solidFill>
                  <a:srgbClr val="000000"/>
                </a:solidFill>
                <a:effectLst/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: 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Liberation Serif" pitchFamily="18" charset="0"/>
                <a:ea typeface="Liberation Serif" pitchFamily="18" charset="0"/>
                <a:cs typeface="Liberation Serif" pitchFamily="18" charset="0"/>
                <a:hlinkClick r:id="rId2"/>
              </a:rPr>
              <a:t>fd@adm-serov.ru</a:t>
            </a:r>
            <a:endParaRPr lang="ru-RU" sz="2000" dirty="0" smtClean="0">
              <a:solidFill>
                <a:srgbClr val="000000"/>
              </a:solidFill>
              <a:effectLst/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  <a:p>
            <a:pPr algn="just" eaLnBrk="1" hangingPunct="1">
              <a:lnSpc>
                <a:spcPct val="150000"/>
              </a:lnSpc>
              <a:defRPr/>
            </a:pPr>
            <a:r>
              <a:rPr lang="ru-RU" sz="2000" dirty="0" smtClean="0">
                <a:solidFill>
                  <a:srgbClr val="000000"/>
                </a:solidFill>
                <a:effectLst/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Заместитель главы администрации Серовского городского округа - начальник функционального органа «Финансовое управление администрации Серовского городского округа»</a:t>
            </a:r>
          </a:p>
          <a:p>
            <a:pPr algn="just" eaLnBrk="1" hangingPunct="1">
              <a:lnSpc>
                <a:spcPct val="150000"/>
              </a:lnSpc>
              <a:defRPr/>
            </a:pPr>
            <a:r>
              <a:rPr lang="ru-RU" sz="2000" dirty="0" smtClean="0">
                <a:solidFill>
                  <a:srgbClr val="000000"/>
                </a:solidFill>
                <a:effectLst/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Иванова Наталья Витальевна,</a:t>
            </a:r>
            <a:endParaRPr lang="en-US" sz="2000" dirty="0" smtClean="0">
              <a:solidFill>
                <a:srgbClr val="000000"/>
              </a:solidFill>
              <a:effectLst/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  <a:p>
            <a:pPr algn="just" eaLnBrk="1" hangingPunct="1">
              <a:lnSpc>
                <a:spcPct val="150000"/>
              </a:lnSpc>
              <a:defRPr/>
            </a:pPr>
            <a:r>
              <a:rPr lang="ru-RU" sz="2000" dirty="0" smtClean="0">
                <a:solidFill>
                  <a:srgbClr val="000000"/>
                </a:solidFill>
                <a:effectLst/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Время приема граждан: понедельник с 15.00 до 17.00 часов.</a:t>
            </a:r>
          </a:p>
          <a:p>
            <a:pPr algn="just" eaLnBrk="1" hangingPunct="1">
              <a:lnSpc>
                <a:spcPct val="80000"/>
              </a:lnSpc>
              <a:defRPr/>
            </a:pPr>
            <a:endParaRPr lang="ru-RU" sz="800" dirty="0" smtClean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6" name="Line 5"/>
          <p:cNvSpPr>
            <a:spLocks noChangeShapeType="1"/>
          </p:cNvSpPr>
          <p:nvPr/>
        </p:nvSpPr>
        <p:spPr bwMode="auto">
          <a:xfrm>
            <a:off x="465138" y="949325"/>
            <a:ext cx="8448675" cy="1588"/>
          </a:xfrm>
          <a:prstGeom prst="line">
            <a:avLst/>
          </a:prstGeom>
          <a:noFill/>
          <a:ln w="47625" cmpd="dbl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 rot="5400000">
            <a:off x="6219825" y="3171825"/>
            <a:ext cx="6858000" cy="514350"/>
          </a:xfrm>
          <a:prstGeom prst="rect">
            <a:avLst/>
          </a:prstGeom>
          <a:noFill/>
          <a:extLst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ru-RU" sz="2000" b="1" dirty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Контактная информация для граждан</a:t>
            </a:r>
            <a:endParaRPr lang="ru-RU" sz="2000" dirty="0">
              <a:solidFill>
                <a:schemeClr val="accent4">
                  <a:lumMod val="10000"/>
                </a:schemeClr>
              </a:solidFill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"/>
</p:tagLst>
</file>

<file path=ppt/theme/theme1.xml><?xml version="1.0" encoding="utf-8"?>
<a:theme xmlns:a="http://schemas.openxmlformats.org/drawingml/2006/main" name="2_Текстура">
  <a:themeElements>
    <a:clrScheme name="Текстура 5">
      <a:dk1>
        <a:srgbClr val="003366"/>
      </a:dk1>
      <a:lt1>
        <a:srgbClr val="FFFFFF"/>
      </a:lt1>
      <a:dk2>
        <a:srgbClr val="2B5481"/>
      </a:dk2>
      <a:lt2>
        <a:srgbClr val="E5FFFF"/>
      </a:lt2>
      <a:accent1>
        <a:srgbClr val="009999"/>
      </a:accent1>
      <a:accent2>
        <a:srgbClr val="336699"/>
      </a:accent2>
      <a:accent3>
        <a:srgbClr val="ACB3C1"/>
      </a:accent3>
      <a:accent4>
        <a:srgbClr val="DADADA"/>
      </a:accent4>
      <a:accent5>
        <a:srgbClr val="AACACA"/>
      </a:accent5>
      <a:accent6>
        <a:srgbClr val="2D5C8A"/>
      </a:accent6>
      <a:hlink>
        <a:srgbClr val="00CCFF"/>
      </a:hlink>
      <a:folHlink>
        <a:srgbClr val="FFCC00"/>
      </a:folHlink>
    </a:clrScheme>
    <a:fontScheme name="2_Текстура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Текстура 1">
        <a:dk1>
          <a:srgbClr val="660000"/>
        </a:dk1>
        <a:lt1>
          <a:srgbClr val="FFFFFF"/>
        </a:lt1>
        <a:dk2>
          <a:srgbClr val="800000"/>
        </a:dk2>
        <a:lt2>
          <a:srgbClr val="FFFFCC"/>
        </a:lt2>
        <a:accent1>
          <a:srgbClr val="BE7960"/>
        </a:accent1>
        <a:accent2>
          <a:srgbClr val="CC6600"/>
        </a:accent2>
        <a:accent3>
          <a:srgbClr val="C0AAAA"/>
        </a:accent3>
        <a:accent4>
          <a:srgbClr val="DADADA"/>
        </a:accent4>
        <a:accent5>
          <a:srgbClr val="DBBEB6"/>
        </a:accent5>
        <a:accent6>
          <a:srgbClr val="B95C00"/>
        </a:accent6>
        <a:hlink>
          <a:srgbClr val="FFCC66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кстура 2">
        <a:dk1>
          <a:srgbClr val="003300"/>
        </a:dk1>
        <a:lt1>
          <a:srgbClr val="FFFFFF"/>
        </a:lt1>
        <a:dk2>
          <a:srgbClr val="4D6A2A"/>
        </a:dk2>
        <a:lt2>
          <a:srgbClr val="CCFF99"/>
        </a:lt2>
        <a:accent1>
          <a:srgbClr val="33CC33"/>
        </a:accent1>
        <a:accent2>
          <a:srgbClr val="46562A"/>
        </a:accent2>
        <a:accent3>
          <a:srgbClr val="B2B9AC"/>
        </a:accent3>
        <a:accent4>
          <a:srgbClr val="DADADA"/>
        </a:accent4>
        <a:accent5>
          <a:srgbClr val="ADE2AD"/>
        </a:accent5>
        <a:accent6>
          <a:srgbClr val="3F4D25"/>
        </a:accent6>
        <a:hlink>
          <a:srgbClr val="0099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кстура 3">
        <a:dk1>
          <a:srgbClr val="4E4E74"/>
        </a:dk1>
        <a:lt1>
          <a:srgbClr val="FFFFFF"/>
        </a:lt1>
        <a:dk2>
          <a:srgbClr val="666699"/>
        </a:dk2>
        <a:lt2>
          <a:srgbClr val="FFFFCC"/>
        </a:lt2>
        <a:accent1>
          <a:srgbClr val="5E5884"/>
        </a:accent1>
        <a:accent2>
          <a:srgbClr val="8AB29D"/>
        </a:accent2>
        <a:accent3>
          <a:srgbClr val="B8B8CA"/>
        </a:accent3>
        <a:accent4>
          <a:srgbClr val="DADADA"/>
        </a:accent4>
        <a:accent5>
          <a:srgbClr val="B6B4C2"/>
        </a:accent5>
        <a:accent6>
          <a:srgbClr val="7DA18E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кстура 4">
        <a:dk1>
          <a:srgbClr val="004E4C"/>
        </a:dk1>
        <a:lt1>
          <a:srgbClr val="FFFFFF"/>
        </a:lt1>
        <a:dk2>
          <a:srgbClr val="006666"/>
        </a:dk2>
        <a:lt2>
          <a:srgbClr val="FFFFCC"/>
        </a:lt2>
        <a:accent1>
          <a:srgbClr val="FFCC00"/>
        </a:accent1>
        <a:accent2>
          <a:srgbClr val="00B0AC"/>
        </a:accent2>
        <a:accent3>
          <a:srgbClr val="AAB8B8"/>
        </a:accent3>
        <a:accent4>
          <a:srgbClr val="DADADA"/>
        </a:accent4>
        <a:accent5>
          <a:srgbClr val="FFE2AA"/>
        </a:accent5>
        <a:accent6>
          <a:srgbClr val="009F9B"/>
        </a:accent6>
        <a:hlink>
          <a:srgbClr val="BA7C3E"/>
        </a:hlink>
        <a:folHlink>
          <a:srgbClr val="724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кстура 5">
        <a:dk1>
          <a:srgbClr val="003366"/>
        </a:dk1>
        <a:lt1>
          <a:srgbClr val="FFFFFF"/>
        </a:lt1>
        <a:dk2>
          <a:srgbClr val="2B5481"/>
        </a:dk2>
        <a:lt2>
          <a:srgbClr val="E5FFFF"/>
        </a:lt2>
        <a:accent1>
          <a:srgbClr val="009999"/>
        </a:accent1>
        <a:accent2>
          <a:srgbClr val="336699"/>
        </a:accent2>
        <a:accent3>
          <a:srgbClr val="ACB3C1"/>
        </a:accent3>
        <a:accent4>
          <a:srgbClr val="DADADA"/>
        </a:accent4>
        <a:accent5>
          <a:srgbClr val="AACACA"/>
        </a:accent5>
        <a:accent6>
          <a:srgbClr val="2D5C8A"/>
        </a:accent6>
        <a:hlink>
          <a:srgbClr val="00CCFF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кстура 6">
        <a:dk1>
          <a:srgbClr val="080808"/>
        </a:dk1>
        <a:lt1>
          <a:srgbClr val="FFFFFF"/>
        </a:lt1>
        <a:dk2>
          <a:srgbClr val="4D4D4D"/>
        </a:dk2>
        <a:lt2>
          <a:srgbClr val="FFFFFF"/>
        </a:lt2>
        <a:accent1>
          <a:srgbClr val="666699"/>
        </a:accent1>
        <a:accent2>
          <a:srgbClr val="3366CC"/>
        </a:accent2>
        <a:accent3>
          <a:srgbClr val="B2B2B2"/>
        </a:accent3>
        <a:accent4>
          <a:srgbClr val="DADADA"/>
        </a:accent4>
        <a:accent5>
          <a:srgbClr val="B8B8CA"/>
        </a:accent5>
        <a:accent6>
          <a:srgbClr val="2D5CB9"/>
        </a:accent6>
        <a:hlink>
          <a:srgbClr val="00C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кстура 7">
        <a:dk1>
          <a:srgbClr val="000000"/>
        </a:dk1>
        <a:lt1>
          <a:srgbClr val="DBDAC2"/>
        </a:lt1>
        <a:dk2>
          <a:srgbClr val="827F4C"/>
        </a:dk2>
        <a:lt2>
          <a:srgbClr val="C0BC94"/>
        </a:lt2>
        <a:accent1>
          <a:srgbClr val="AAA578"/>
        </a:accent1>
        <a:accent2>
          <a:srgbClr val="A2A4AC"/>
        </a:accent2>
        <a:accent3>
          <a:srgbClr val="EAEADD"/>
        </a:accent3>
        <a:accent4>
          <a:srgbClr val="000000"/>
        </a:accent4>
        <a:accent5>
          <a:srgbClr val="D2CFBE"/>
        </a:accent5>
        <a:accent6>
          <a:srgbClr val="92949B"/>
        </a:accent6>
        <a:hlink>
          <a:srgbClr val="5B8800"/>
        </a:hlink>
        <a:folHlink>
          <a:srgbClr val="68653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кстура 8">
        <a:dk1>
          <a:srgbClr val="000000"/>
        </a:dk1>
        <a:lt1>
          <a:srgbClr val="DCE8F4"/>
        </a:lt1>
        <a:dk2>
          <a:srgbClr val="7B9CB5"/>
        </a:dk2>
        <a:lt2>
          <a:srgbClr val="969696"/>
        </a:lt2>
        <a:accent1>
          <a:srgbClr val="FFFFFF"/>
        </a:accent1>
        <a:accent2>
          <a:srgbClr val="00BAB6"/>
        </a:accent2>
        <a:accent3>
          <a:srgbClr val="EBF2F8"/>
        </a:accent3>
        <a:accent4>
          <a:srgbClr val="000000"/>
        </a:accent4>
        <a:accent5>
          <a:srgbClr val="FFFFFF"/>
        </a:accent5>
        <a:accent6>
          <a:srgbClr val="00A8A5"/>
        </a:accent6>
        <a:hlink>
          <a:srgbClr val="8A8AD8"/>
        </a:hlink>
        <a:folHlink>
          <a:srgbClr val="24249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Urban</Template>
  <TotalTime>88377</TotalTime>
  <Words>17073</Words>
  <Application>Microsoft Office PowerPoint</Application>
  <PresentationFormat>Лист A4 (210x297 мм)</PresentationFormat>
  <Paragraphs>2829</Paragraphs>
  <Slides>91</Slides>
  <Notes>8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91</vt:i4>
      </vt:variant>
    </vt:vector>
  </HeadingPairs>
  <TitlesOfParts>
    <vt:vector size="93" baseType="lpstr">
      <vt:lpstr>2_Текстура</vt:lpstr>
      <vt:lpstr>Диаграмма</vt:lpstr>
      <vt:lpstr>Проект Решения Думы  Серовского городского округа от __.__.2023 № ___  «О бюджете Серовского городского округа на 2024 год и плановый период 2025 и 2026 годов»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Основы составления проекта бюджета </vt:lpstr>
      <vt:lpstr>Основные показатели социально – экономического развития</vt:lpstr>
      <vt:lpstr>Слайд 15</vt:lpstr>
      <vt:lpstr>Слайд 16</vt:lpstr>
      <vt:lpstr>Основные параметры бюджета Серовского городского округа</vt:lpstr>
      <vt:lpstr>Доходы бюджета Серовского городского округа </vt:lpstr>
      <vt:lpstr>Сравнительный анализ налоговых доходов,       неналоговых доходов и безвозмездных поступлений в бюджет Серовского городского округа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          Основные мероприятия по дополнительной мобилизации доходов бюджета</vt:lpstr>
      <vt:lpstr>Слайд 30</vt:lpstr>
      <vt:lpstr>Слайд 31</vt:lpstr>
      <vt:lpstr>Слайд 32</vt:lpstr>
      <vt:lpstr>Слайд 33</vt:lpstr>
      <vt:lpstr>Расходы бюджета Серовского городского округа</vt:lpstr>
      <vt:lpstr>Структура расходов бюджета Серовского городского округа на 2024 год (ТЫС. РУБ.)</vt:lpstr>
      <vt:lpstr>Слайд 36</vt:lpstr>
      <vt:lpstr>Слайд 37</vt:lpstr>
      <vt:lpstr>Слайд 38</vt:lpstr>
      <vt:lpstr>Слайд 39</vt:lpstr>
      <vt:lpstr>Общегосударственные вопросы 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      Муниципальная программа «Развитие муниципальной службы в Серовском городском округе» на 2023 - 2026 годы</vt:lpstr>
      <vt:lpstr>Слайд 50</vt:lpstr>
      <vt:lpstr>Слайд 51</vt:lpstr>
      <vt:lpstr>Слайд 52</vt:lpstr>
      <vt:lpstr>Слайд 53</vt:lpstr>
      <vt:lpstr>Слайд 54</vt:lpstr>
      <vt:lpstr>Слайд 55</vt:lpstr>
      <vt:lpstr>Слайд 56</vt:lpstr>
      <vt:lpstr>Слайд 57</vt:lpstr>
      <vt:lpstr>Слайд 58</vt:lpstr>
      <vt:lpstr>Слайд 59</vt:lpstr>
      <vt:lpstr>Слайд 60</vt:lpstr>
      <vt:lpstr>Слайд 61</vt:lpstr>
      <vt:lpstr>Слайд 62</vt:lpstr>
      <vt:lpstr>Слайд 63</vt:lpstr>
      <vt:lpstr>Слайд 64</vt:lpstr>
      <vt:lpstr>Слайд 65</vt:lpstr>
      <vt:lpstr>Слайд 66</vt:lpstr>
      <vt:lpstr>Слайд 67</vt:lpstr>
      <vt:lpstr>Слайд 68</vt:lpstr>
      <vt:lpstr>Слайд 69</vt:lpstr>
      <vt:lpstr>Слайд 70</vt:lpstr>
      <vt:lpstr>Слайд 71</vt:lpstr>
      <vt:lpstr>Слайд 72</vt:lpstr>
      <vt:lpstr>Слайд 73</vt:lpstr>
      <vt:lpstr>Слайд 74</vt:lpstr>
      <vt:lpstr>Слайд 75</vt:lpstr>
      <vt:lpstr>Слайд 76</vt:lpstr>
      <vt:lpstr>Слайд 77</vt:lpstr>
      <vt:lpstr>Слайд 78</vt:lpstr>
      <vt:lpstr>Слайд 79</vt:lpstr>
      <vt:lpstr>Слайд 80</vt:lpstr>
      <vt:lpstr>Слайд 81</vt:lpstr>
      <vt:lpstr>Муниципальная программа "Содействие развитию малого и среднего предпринимательства в Серовском городском округе до 2026 года"</vt:lpstr>
      <vt:lpstr>Слайд 83</vt:lpstr>
      <vt:lpstr>Слайд 84</vt:lpstr>
      <vt:lpstr>Слайд 85</vt:lpstr>
      <vt:lpstr>Слайд 86</vt:lpstr>
      <vt:lpstr>Слайд 87</vt:lpstr>
      <vt:lpstr>Источники финансирования дефицита бюджета</vt:lpstr>
      <vt:lpstr>Параметры муниципального  долга  Серовского  городского округа  на 2024 год</vt:lpstr>
      <vt:lpstr>Параметры муниципального  долга  Серовского  городского округа  на 2025 и 2026 годы</vt:lpstr>
      <vt:lpstr>Контактная информация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 Решению Думы  Серовского городского округа от г. №   «О бюджете Серовского городского округа на 2020 год и плановый период 2021-2022 годов»</dc:title>
  <dc:creator>Нелюбина Елена Юрьевна</dc:creator>
  <cp:lastModifiedBy>Nelubina</cp:lastModifiedBy>
  <cp:revision>1628</cp:revision>
  <dcterms:created xsi:type="dcterms:W3CDTF">2013-10-23T10:56:41Z</dcterms:created>
  <dcterms:modified xsi:type="dcterms:W3CDTF">2023-11-17T10:30:31Z</dcterms:modified>
</cp:coreProperties>
</file>